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67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62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11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23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030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0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70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03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93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9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8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E8769-04FA-433C-A738-8C52D3C3852E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BDB57-EF4D-414D-A9E6-C2A39FE4C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18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4536503"/>
          </a:xfrm>
        </p:spPr>
        <p:txBody>
          <a:bodyPr>
            <a:normAutofit/>
          </a:bodyPr>
          <a:lstStyle/>
          <a:p>
            <a:r>
              <a:rPr lang="ru-RU" dirty="0" smtClean="0"/>
              <a:t>Об итогах мониторинга актуальных и перспективных тенденций развития государственно-общественного управления в территориальных образовательных комплексах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6021288"/>
            <a:ext cx="4816624" cy="672480"/>
          </a:xfrm>
        </p:spPr>
        <p:txBody>
          <a:bodyPr/>
          <a:lstStyle/>
          <a:p>
            <a:r>
              <a:rPr lang="ru-RU" dirty="0" smtClean="0"/>
              <a:t>А.А. Седельников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5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Предложенные общественностью модели ГОУ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По вариативности структурной организации ГОУ:</a:t>
            </a:r>
          </a:p>
          <a:p>
            <a:r>
              <a:rPr lang="ru-RU" dirty="0" smtClean="0"/>
              <a:t>1. </a:t>
            </a:r>
            <a:r>
              <a:rPr lang="ru-RU" dirty="0"/>
              <a:t>Структурная организация государственно-общественного управления ориентирована на «территориальный» </a:t>
            </a:r>
            <a:r>
              <a:rPr lang="ru-RU" dirty="0" smtClean="0"/>
              <a:t>принцип </a:t>
            </a:r>
            <a:r>
              <a:rPr lang="ru-RU" dirty="0"/>
              <a:t>формирования и </a:t>
            </a:r>
            <a:r>
              <a:rPr lang="ru-RU" dirty="0" smtClean="0"/>
              <a:t>функционирования</a:t>
            </a:r>
          </a:p>
          <a:p>
            <a:r>
              <a:rPr lang="ru-RU" dirty="0" smtClean="0"/>
              <a:t>2. </a:t>
            </a:r>
            <a:r>
              <a:rPr lang="ru-RU" dirty="0"/>
              <a:t>Структурная организация государственно-общественного управления ориентирована на «функциональный» </a:t>
            </a:r>
            <a:r>
              <a:rPr lang="ru-RU" dirty="0" smtClean="0"/>
              <a:t>принцип </a:t>
            </a:r>
            <a:r>
              <a:rPr lang="ru-RU" dirty="0"/>
              <a:t>формирования и </a:t>
            </a:r>
            <a:r>
              <a:rPr lang="ru-RU" dirty="0" smtClean="0"/>
              <a:t>функционирования</a:t>
            </a:r>
          </a:p>
          <a:p>
            <a:r>
              <a:rPr lang="ru-RU" dirty="0" smtClean="0"/>
              <a:t>3. </a:t>
            </a:r>
            <a:r>
              <a:rPr lang="ru-RU" dirty="0"/>
              <a:t>Структурная организация государственно-общественного управления ориентирована на сочетание указанных выше принципов или не ориентируется на структуру объекта управления </a:t>
            </a:r>
          </a:p>
        </p:txBody>
      </p:sp>
    </p:spTree>
    <p:extLst>
      <p:ext uri="{BB962C8B-B14F-4D97-AF65-F5344CB8AC3E}">
        <p14:creationId xmlns:p14="http://schemas.microsoft.com/office/powerpoint/2010/main" val="195767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Предложенные общественностью модели ГОУ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По вариативности распределения функций и </a:t>
            </a:r>
            <a:r>
              <a:rPr lang="ru-RU" dirty="0" smtClean="0"/>
              <a:t>полномочий внутри ГОУ:</a:t>
            </a:r>
          </a:p>
          <a:p>
            <a:r>
              <a:rPr lang="ru-RU" dirty="0" smtClean="0"/>
              <a:t>1. </a:t>
            </a:r>
            <a:r>
              <a:rPr lang="ru-RU" dirty="0"/>
              <a:t>Концентрация полномочий и функций у общего управляющего </a:t>
            </a:r>
            <a:r>
              <a:rPr lang="ru-RU" dirty="0" smtClean="0"/>
              <a:t>совета комплекса</a:t>
            </a:r>
          </a:p>
          <a:p>
            <a:r>
              <a:rPr lang="ru-RU" dirty="0" smtClean="0"/>
              <a:t>2. </a:t>
            </a:r>
            <a:r>
              <a:rPr lang="ru-RU" dirty="0"/>
              <a:t>Децентрализация функций и делегирование части полномочий структурным </a:t>
            </a:r>
            <a:r>
              <a:rPr lang="ru-RU" dirty="0" smtClean="0"/>
              <a:t>подразделениям ГОУ (другим коллегиальным или иным представительным органам)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8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600" dirty="0" smtClean="0"/>
              <a:t>1. Структурная организация ориентирована на «территориальный» принцип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1.1. Концентрация полномочий и функций у общего управляющего совета </a:t>
            </a:r>
            <a:r>
              <a:rPr lang="ru-RU" dirty="0" smtClean="0"/>
              <a:t>комплекса</a:t>
            </a:r>
            <a:endParaRPr lang="ru-RU" dirty="0" smtClean="0">
              <a:effectLst/>
            </a:endParaRPr>
          </a:p>
          <a:p>
            <a:r>
              <a:rPr lang="ru-RU" dirty="0"/>
              <a:t>1.1.1. Модель представлена описанием только управляющего </a:t>
            </a:r>
            <a:r>
              <a:rPr lang="ru-RU" dirty="0" smtClean="0"/>
              <a:t>совета -  </a:t>
            </a:r>
            <a:r>
              <a:rPr lang="ru-RU" b="1" dirty="0" smtClean="0"/>
              <a:t>6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r>
              <a:rPr lang="ru-RU" dirty="0"/>
              <a:t>1.1.2. ГОУ включает управляющий совет, иные коллегиальные органы и представительные органы участников образовательных </a:t>
            </a:r>
            <a:r>
              <a:rPr lang="ru-RU" dirty="0" smtClean="0"/>
              <a:t>отношений - </a:t>
            </a:r>
            <a:r>
              <a:rPr lang="ru-RU" b="1" dirty="0" smtClean="0"/>
              <a:t>9</a:t>
            </a:r>
            <a:r>
              <a:rPr lang="ru-RU" dirty="0" smtClean="0"/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532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1. Структурная организация ориентирована на «территориальный» принцип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1.2. Децентрализация функций и делегирование части полномочий структурным подразделениям ГОУ</a:t>
            </a:r>
            <a:endParaRPr lang="ru-RU" dirty="0" smtClean="0">
              <a:effectLst/>
            </a:endParaRPr>
          </a:p>
          <a:p>
            <a:r>
              <a:rPr lang="ru-RU" dirty="0"/>
              <a:t>1.2.1. Модель представлена описанием только управляющего </a:t>
            </a:r>
            <a:r>
              <a:rPr lang="ru-RU" dirty="0" smtClean="0"/>
              <a:t>совета - </a:t>
            </a:r>
            <a:r>
              <a:rPr lang="ru-RU" b="1" dirty="0" smtClean="0"/>
              <a:t>1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r>
              <a:rPr lang="ru-RU" dirty="0"/>
              <a:t>1.2.2. ГОУ включает управляющий совет, иные коллегиальные органы и представительные органы участников образовательных </a:t>
            </a:r>
            <a:r>
              <a:rPr lang="ru-RU" dirty="0" smtClean="0"/>
              <a:t>отношений – </a:t>
            </a:r>
            <a:r>
              <a:rPr lang="ru-RU" b="1" dirty="0" smtClean="0"/>
              <a:t>5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04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3200" dirty="0" smtClean="0"/>
              <a:t>2. Структурная организация ГОУ ориентирована на «функциональный» принцип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4644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2.1. Концентрация полномочий и функций у общего управляющего совета «большой школы» (комплекса)</a:t>
            </a:r>
            <a:endParaRPr lang="ru-RU" dirty="0" smtClean="0">
              <a:effectLst/>
            </a:endParaRPr>
          </a:p>
          <a:p>
            <a:r>
              <a:rPr lang="ru-RU" dirty="0"/>
              <a:t>2.1.1. Модель представлена описанием только управляющего </a:t>
            </a:r>
            <a:r>
              <a:rPr lang="ru-RU" dirty="0" smtClean="0"/>
              <a:t>совета - </a:t>
            </a:r>
            <a:r>
              <a:rPr lang="ru-RU" b="1" dirty="0" smtClean="0"/>
              <a:t>4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r>
              <a:rPr lang="ru-RU" dirty="0"/>
              <a:t>2.1.2. ГОУ включает управляющий совет, иные коллегиальные органы и представительные органы участников образовательных </a:t>
            </a:r>
            <a:r>
              <a:rPr lang="ru-RU" dirty="0" smtClean="0"/>
              <a:t>отношений – </a:t>
            </a:r>
            <a:r>
              <a:rPr lang="ru-RU" b="1" dirty="0" smtClean="0"/>
              <a:t>3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6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3200" dirty="0" smtClean="0"/>
              <a:t>2. Структурная организация ГОУ ориентирована на «функциональный» принцип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2.2. Децентрализация функций и делегирование части полномочий структурным подразделениям ГОУ</a:t>
            </a:r>
            <a:endParaRPr lang="ru-RU" dirty="0" smtClean="0">
              <a:effectLst/>
            </a:endParaRPr>
          </a:p>
          <a:p>
            <a:r>
              <a:rPr lang="ru-RU" dirty="0"/>
              <a:t>2.2.1. Модель представлена описанием только управляющего </a:t>
            </a:r>
            <a:r>
              <a:rPr lang="ru-RU" dirty="0" smtClean="0"/>
              <a:t>совета - </a:t>
            </a:r>
            <a:r>
              <a:rPr lang="ru-RU" b="1" dirty="0" smtClean="0"/>
              <a:t>1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r>
              <a:rPr lang="ru-RU" dirty="0"/>
              <a:t>2.2.2. ГОУ включает управляющий совет, иные коллегиальные органы и представительные органы участников образовательных </a:t>
            </a:r>
            <a:r>
              <a:rPr lang="ru-RU" dirty="0" smtClean="0"/>
              <a:t>отношений – </a:t>
            </a:r>
            <a:r>
              <a:rPr lang="ru-RU" b="1" dirty="0" smtClean="0"/>
              <a:t>5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70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600" dirty="0" smtClean="0"/>
              <a:t>3. Структурная </a:t>
            </a:r>
            <a:r>
              <a:rPr lang="ru-RU" sz="3600" dirty="0"/>
              <a:t>организация ГОУ </a:t>
            </a:r>
            <a:r>
              <a:rPr lang="ru-RU" sz="3600" dirty="0" smtClean="0"/>
              <a:t>не </a:t>
            </a:r>
            <a:r>
              <a:rPr lang="ru-RU" sz="3600" dirty="0"/>
              <a:t>ориентируется на структуру объекта 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44644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3.1. Концентрация полномочий и функций у общего управляющего совета «большой школы» (комплекса)</a:t>
            </a:r>
            <a:endParaRPr lang="ru-RU" dirty="0" smtClean="0">
              <a:effectLst/>
            </a:endParaRPr>
          </a:p>
          <a:p>
            <a:r>
              <a:rPr lang="ru-RU" dirty="0"/>
              <a:t>3.1.1. Модель представлена описанием только управляющего </a:t>
            </a:r>
            <a:r>
              <a:rPr lang="ru-RU" dirty="0" smtClean="0"/>
              <a:t>совета – </a:t>
            </a:r>
            <a:r>
              <a:rPr lang="ru-RU" b="1" dirty="0" smtClean="0"/>
              <a:t>7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r>
              <a:rPr lang="ru-RU" dirty="0"/>
              <a:t>3.1.2. ГОУ включает управляющий совет, иные коллегиальные органы и представительные органы участников образовательных </a:t>
            </a:r>
            <a:r>
              <a:rPr lang="ru-RU" dirty="0" smtClean="0"/>
              <a:t>отношений – </a:t>
            </a:r>
            <a:r>
              <a:rPr lang="ru-RU" b="1" dirty="0" smtClean="0"/>
              <a:t>7</a:t>
            </a:r>
            <a:r>
              <a:rPr lang="ru-RU" dirty="0" smtClean="0"/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795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Структурная организация ГОУ не ориентируется на структуру объекта 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3924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3.2. Децентрализация функций и делегирование части полномочий структурным подразделениям ГОУ</a:t>
            </a:r>
            <a:endParaRPr lang="ru-RU" dirty="0" smtClean="0">
              <a:effectLst/>
            </a:endParaRPr>
          </a:p>
          <a:p>
            <a:r>
              <a:rPr lang="ru-RU" dirty="0"/>
              <a:t>3.2.1. Модель представлена описанием только управляющего </a:t>
            </a:r>
            <a:r>
              <a:rPr lang="ru-RU" dirty="0" smtClean="0"/>
              <a:t>совета – </a:t>
            </a:r>
            <a:r>
              <a:rPr lang="ru-RU" b="1" dirty="0" smtClean="0"/>
              <a:t>2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r>
              <a:rPr lang="ru-RU" dirty="0"/>
              <a:t>3.2.2. ГОУ включает управляющий совет, иные коллегиальные органы и представительные органы участников образовательных </a:t>
            </a:r>
            <a:r>
              <a:rPr lang="ru-RU" dirty="0" smtClean="0"/>
              <a:t>отношений – </a:t>
            </a:r>
            <a:r>
              <a:rPr lang="ru-RU" b="1" dirty="0" smtClean="0"/>
              <a:t>5</a:t>
            </a:r>
            <a:r>
              <a:rPr lang="ru-RU" dirty="0" smtClean="0"/>
              <a:t>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8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Выполненная работа по технологии «</a:t>
            </a:r>
            <a:r>
              <a:rPr lang="ru-RU" dirty="0" err="1"/>
              <a:t>краудсорсинга</a:t>
            </a:r>
            <a:r>
              <a:rPr lang="ru-RU" dirty="0"/>
              <a:t>» дает некоторые представления для разработки подходов к анализу и классификации возможных вариантов моделей </a:t>
            </a:r>
            <a:r>
              <a:rPr lang="ru-RU" dirty="0" smtClean="0"/>
              <a:t>ГОУ </a:t>
            </a:r>
            <a:r>
              <a:rPr lang="ru-RU" dirty="0"/>
              <a:t>по признаку их приемлемости для общественности, но не дает достаточных оснований для заключений об адекватности </a:t>
            </a:r>
            <a:r>
              <a:rPr lang="ru-RU" dirty="0" smtClean="0"/>
              <a:t>моделей ГОУ структуре </a:t>
            </a:r>
            <a:r>
              <a:rPr lang="ru-RU" dirty="0"/>
              <a:t>и функциям объекта управления.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305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Факт представления общественностью предложений по реализации различных вариантов моделей структурно-функциональной организации государственно-общественного управления в образовательных комплексах свидетельствует об актуальности для общественности темы вариативного моделирования государственно-общественного управления в целях поиска наиболее приемлемого варианта его организации в образовательных комплексах</a:t>
            </a:r>
          </a:p>
        </p:txBody>
      </p:sp>
    </p:spTree>
    <p:extLst>
      <p:ext uri="{BB962C8B-B14F-4D97-AF65-F5344CB8AC3E}">
        <p14:creationId xmlns:p14="http://schemas.microsoft.com/office/powerpoint/2010/main" val="257985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 по технологии </a:t>
            </a:r>
            <a:r>
              <a:rPr lang="ru-RU" dirty="0" err="1" smtClean="0"/>
              <a:t>краудсорсинга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Предпринятое в рамках </a:t>
            </a:r>
            <a:r>
              <a:rPr lang="ru-RU" dirty="0" smtClean="0"/>
              <a:t>проекта </a:t>
            </a:r>
            <a:r>
              <a:rPr lang="ru-RU" dirty="0"/>
              <a:t>общественное обсуждение ставило своей </a:t>
            </a:r>
            <a:r>
              <a:rPr lang="ru-RU" dirty="0" smtClean="0"/>
              <a:t>целью:</a:t>
            </a:r>
          </a:p>
          <a:p>
            <a:r>
              <a:rPr lang="ru-RU" dirty="0" smtClean="0"/>
              <a:t>выявить </a:t>
            </a:r>
            <a:r>
              <a:rPr lang="ru-RU" dirty="0"/>
              <a:t>актуальное состояние и проблематику организации и деятельности государственно-общественного управления в образовательных комплексах, </a:t>
            </a:r>
            <a:endParaRPr lang="ru-RU" dirty="0" smtClean="0"/>
          </a:p>
          <a:p>
            <a:r>
              <a:rPr lang="ru-RU" dirty="0" smtClean="0"/>
              <a:t>представления </a:t>
            </a:r>
            <a:r>
              <a:rPr lang="ru-RU" dirty="0"/>
              <a:t>участников государственно-общественного управления в образовательных организациях города Москвы о востребованных перспективах развития и совершенствования государственно-общественного управления </a:t>
            </a:r>
            <a:r>
              <a:rPr lang="ru-RU" dirty="0" smtClean="0"/>
              <a:t>в </a:t>
            </a:r>
            <a:r>
              <a:rPr lang="ru-RU" dirty="0"/>
              <a:t>образовательных комплексах</a:t>
            </a:r>
          </a:p>
        </p:txBody>
      </p:sp>
    </p:spTree>
    <p:extLst>
      <p:ext uri="{BB962C8B-B14F-4D97-AF65-F5344CB8AC3E}">
        <p14:creationId xmlns:p14="http://schemas.microsoft.com/office/powerpoint/2010/main" val="7239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 1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736" y="1268760"/>
            <a:ext cx="5381625" cy="51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92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 2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669674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для разработки обоснованных рекомендаций по проектированию ГОУ в комплексах необходимо собрать и проанализировать достоверную информацию о видах, типах образовательных комплексов, созданных в городе Москве, классифицировать их структурно-функциональный состав. И эта информация будет исходной для разработки вариативных моделей ГОУ по признаку их адекватности объекту управления.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25766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prstClr val="black"/>
                </a:solidFill>
              </a:rPr>
              <a:t>Проект по технологии </a:t>
            </a:r>
            <a:r>
              <a:rPr lang="ru-RU" sz="4000" dirty="0" err="1">
                <a:solidFill>
                  <a:prstClr val="black"/>
                </a:solidFill>
              </a:rPr>
              <a:t>краудсорсинга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Необходимость такого рода исследования </a:t>
            </a:r>
            <a:r>
              <a:rPr lang="ru-RU" dirty="0" smtClean="0"/>
              <a:t>обосновывалась </a:t>
            </a:r>
            <a:r>
              <a:rPr lang="ru-RU" dirty="0"/>
              <a:t>актуальностью задачи разработать и предложить (рекомендовать) различные модели организации государственно-общественного управления в образовательных комплексах, которые можно применить в различных по структурной </a:t>
            </a:r>
            <a:r>
              <a:rPr lang="ru-RU" dirty="0" smtClean="0"/>
              <a:t>и функциональной организации </a:t>
            </a:r>
            <a:r>
              <a:rPr lang="ru-RU" dirty="0"/>
              <a:t>образовательных комплексах</a:t>
            </a:r>
          </a:p>
        </p:txBody>
      </p:sp>
    </p:spTree>
    <p:extLst>
      <p:ext uri="{BB962C8B-B14F-4D97-AF65-F5344CB8AC3E}">
        <p14:creationId xmlns:p14="http://schemas.microsoft.com/office/powerpoint/2010/main" val="138768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Адекватность модели структурной и функциональной организации ГОУ  образовательного комплекса</a:t>
            </a:r>
          </a:p>
          <a:p>
            <a:r>
              <a:rPr lang="ru-RU" sz="4000" dirty="0" smtClean="0"/>
              <a:t>Приемлемость модели для участников образовательных отношений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3422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Адекватность модели ГОУ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Объективная структурно-функциональное  соответствие </a:t>
            </a:r>
            <a:r>
              <a:rPr lang="ru-RU" dirty="0"/>
              <a:t>систем и подсистем государственно-общественного управления объекту </a:t>
            </a:r>
            <a:r>
              <a:rPr lang="ru-RU" dirty="0" smtClean="0"/>
              <a:t>управления - </a:t>
            </a:r>
            <a:r>
              <a:rPr lang="ru-RU" dirty="0"/>
              <a:t>структурной и функциональной организации этих комплексов, включая соразмерность этих моделей </a:t>
            </a:r>
            <a:r>
              <a:rPr lang="ru-RU" dirty="0" smtClean="0"/>
              <a:t>системе единоличного исполнительного административного управления в этих комплексах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9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Адекватность модели ГОУ достигается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согласованием </a:t>
            </a:r>
            <a:r>
              <a:rPr lang="ru-RU" dirty="0" smtClean="0"/>
              <a:t>структурно-функциональной </a:t>
            </a:r>
            <a:r>
              <a:rPr lang="ru-RU" dirty="0"/>
              <a:t>организации </a:t>
            </a:r>
            <a:r>
              <a:rPr lang="ru-RU" dirty="0" smtClean="0"/>
              <a:t>ГОУ как </a:t>
            </a:r>
            <a:r>
              <a:rPr lang="ru-RU" dirty="0"/>
              <a:t>со структурой, функционированием и развитием объекта управления, так и с целостностью структуры управления образовательного комплекса, с учетом целей и задач, которые ставят перед собой реальные и потенциальные участники правоотношений в системе государственно-общественного управления и управления комплексом в целом в интересах функционирования и развития образовательного комплекса, повышения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30591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Приемлемость модели ГОУ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Субъективное </a:t>
            </a:r>
            <a:r>
              <a:rPr lang="ru-RU" dirty="0"/>
              <a:t>доверие общественности по признакам представленности и учета законных интересов всех категорий участников образовательных отношений и возможностей этих категорий через своих представителей влиять на принимаемые органами государственно-общественного управления решения в целях защиты своих прав и реализации законных интересов, ожиданий, требований к образовательной организации, к качеству ее образовательной деятельности и к качеству результатов образовательной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7380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Приемлемость модели ГОУ достигается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такой организацией структурно-функционального состава ГОУ, который обеспечивает п</a:t>
            </a:r>
            <a:r>
              <a:rPr lang="ru-RU" dirty="0" smtClean="0"/>
              <a:t>озитивную субъективную оценку общественностью гарантий представленности и учета интересов и позиций различных значимых категорий участников образовательных отношений</a:t>
            </a:r>
            <a:r>
              <a:rPr lang="ru-RU" dirty="0" smtClean="0"/>
              <a:t>:</a:t>
            </a:r>
          </a:p>
          <a:p>
            <a:r>
              <a:rPr lang="ru-RU" dirty="0" smtClean="0"/>
              <a:t>соблюдение квот их представительства в коллегиальных органах ГОУ в результате процедур формирования их персонального состава</a:t>
            </a:r>
          </a:p>
          <a:p>
            <a:r>
              <a:rPr lang="ru-RU" dirty="0" smtClean="0"/>
              <a:t>разумный баланс централизации и децентрализации функций и полномочий управления, переданных в компетенцию системы ГОУ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6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</a:rPr>
              <a:t>Проект по технологии </a:t>
            </a:r>
            <a:r>
              <a:rPr lang="ru-RU" dirty="0" err="1">
                <a:solidFill>
                  <a:prstClr val="black"/>
                </a:solidFill>
              </a:rPr>
              <a:t>краудсорсинга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не </a:t>
            </a:r>
            <a:r>
              <a:rPr lang="ru-RU" dirty="0" smtClean="0"/>
              <a:t>дал достаточной </a:t>
            </a:r>
            <a:r>
              <a:rPr lang="ru-RU" dirty="0"/>
              <a:t>и достоверной информации для разработки вариативных </a:t>
            </a:r>
            <a:r>
              <a:rPr lang="ru-RU" dirty="0" smtClean="0"/>
              <a:t>систем ГОУ в комплексах в предложенной «системе координат», учитывая, что каждый из предложенных признаков </a:t>
            </a:r>
            <a:r>
              <a:rPr lang="ru-RU" dirty="0" err="1" smtClean="0"/>
              <a:t>типологизации</a:t>
            </a:r>
            <a:r>
              <a:rPr lang="ru-RU" dirty="0" smtClean="0"/>
              <a:t> внутри себя является многокритериальным,</a:t>
            </a:r>
          </a:p>
          <a:p>
            <a:pPr marL="0" indent="0" algn="ctr">
              <a:buNone/>
            </a:pPr>
            <a:r>
              <a:rPr lang="ru-RU" dirty="0" smtClean="0"/>
              <a:t>но</a:t>
            </a:r>
          </a:p>
          <a:p>
            <a:pPr marL="0" indent="0" algn="ctr">
              <a:buNone/>
            </a:pPr>
            <a:r>
              <a:rPr lang="ru-RU" dirty="0" smtClean="0"/>
              <a:t>предоставил материал для представления и </a:t>
            </a:r>
            <a:r>
              <a:rPr lang="ru-RU" dirty="0" err="1" smtClean="0"/>
              <a:t>типологизации</a:t>
            </a:r>
            <a:r>
              <a:rPr lang="ru-RU" dirty="0" smtClean="0"/>
              <a:t> интенций общественности в вопросах проектирования ГОУ в комплексах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950</Words>
  <Application>Microsoft Office PowerPoint</Application>
  <PresentationFormat>Экран (4:3)</PresentationFormat>
  <Paragraphs>66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Об итогах мониторинга актуальных и перспективных тенденций развития государственно-общественного управления в территориальных образовательных комплексах</vt:lpstr>
      <vt:lpstr>Проект по технологии краудсорсинга</vt:lpstr>
      <vt:lpstr>Проект по технологии краудсорсинга</vt:lpstr>
      <vt:lpstr>Гипотеза проекта</vt:lpstr>
      <vt:lpstr>Адекватность модели ГОУ</vt:lpstr>
      <vt:lpstr>Адекватность модели ГОУ достигается</vt:lpstr>
      <vt:lpstr>Приемлемость модели ГОУ</vt:lpstr>
      <vt:lpstr>Приемлемость модели ГОУ достигается</vt:lpstr>
      <vt:lpstr>Проект по технологии краудсорсинга</vt:lpstr>
      <vt:lpstr>Предложенные общественностью модели ГОУ</vt:lpstr>
      <vt:lpstr>Предложенные общественностью модели ГОУ</vt:lpstr>
      <vt:lpstr>1. Структурная организация ориентирована на «территориальный» принцип</vt:lpstr>
      <vt:lpstr>1. Структурная организация ориентирована на «территориальный» принцип</vt:lpstr>
      <vt:lpstr>2. Структурная организация ГОУ ориентирована на «функциональный» принцип</vt:lpstr>
      <vt:lpstr>2. Структурная организация ГОУ ориентирована на «функциональный» принцип</vt:lpstr>
      <vt:lpstr>3. Структурная организация ГОУ не ориентируется на структуру объекта управления</vt:lpstr>
      <vt:lpstr>3. Структурная организация ГОУ не ориентируется на структуру объекта управления</vt:lpstr>
      <vt:lpstr>Выводы:</vt:lpstr>
      <vt:lpstr>Выводы:</vt:lpstr>
      <vt:lpstr>Вариант 1</vt:lpstr>
      <vt:lpstr>Вариант 2</vt:lpstr>
      <vt:lpstr>ЗАДАЧА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мониторинга актуальных и перспективных тенденций развития государственно-общественного управления в территориальных образовательных комплексах</dc:title>
  <dc:creator>user</dc:creator>
  <cp:lastModifiedBy>user</cp:lastModifiedBy>
  <cp:revision>8</cp:revision>
  <dcterms:created xsi:type="dcterms:W3CDTF">2015-06-10T09:15:43Z</dcterms:created>
  <dcterms:modified xsi:type="dcterms:W3CDTF">2015-06-10T10:47:10Z</dcterms:modified>
</cp:coreProperties>
</file>