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403" r:id="rId2"/>
    <p:sldId id="449" r:id="rId3"/>
    <p:sldId id="430" r:id="rId4"/>
    <p:sldId id="437" r:id="rId5"/>
    <p:sldId id="415" r:id="rId6"/>
    <p:sldId id="416" r:id="rId7"/>
    <p:sldId id="431" r:id="rId8"/>
    <p:sldId id="434" r:id="rId9"/>
    <p:sldId id="436" r:id="rId10"/>
    <p:sldId id="439" r:id="rId11"/>
    <p:sldId id="440" r:id="rId12"/>
    <p:sldId id="448" r:id="rId13"/>
    <p:sldId id="451" r:id="rId14"/>
    <p:sldId id="452" r:id="rId15"/>
  </p:sldIdLst>
  <p:sldSz cx="18288000" cy="10288588"/>
  <p:notesSz cx="6881813" cy="10002838"/>
  <p:defaultTextStyle>
    <a:defPPr>
      <a:defRPr lang="ru-RU"/>
    </a:defPPr>
    <a:lvl1pPr algn="l" defTabSz="163195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815975" indent="-358775" algn="l" defTabSz="163195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631950" indent="-717550" algn="l" defTabSz="163195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447925" indent="-1076325" algn="l" defTabSz="163195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3265488" indent="-1436688" algn="l" defTabSz="163195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008000"/>
    <a:srgbClr val="99CC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40" autoAdjust="0"/>
    <p:restoredTop sz="94660"/>
  </p:normalViewPr>
  <p:slideViewPr>
    <p:cSldViewPr>
      <p:cViewPr varScale="1">
        <p:scale>
          <a:sx n="71" d="100"/>
          <a:sy n="71" d="100"/>
        </p:scale>
        <p:origin x="-126" y="-204"/>
      </p:cViewPr>
      <p:guideLst>
        <p:guide orient="horz" pos="3241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 defTabSz="172243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 algn="r" defTabSz="172243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A4AB889-CE20-4B2B-9189-639599D3AF61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1188"/>
            <a:ext cx="29829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 defTabSz="172243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9501188"/>
            <a:ext cx="29829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 algn="r" defTabSz="172243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E78090CA-85E5-4C43-ACB1-B36F2E2CC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 defTabSz="172243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97313" y="0"/>
            <a:ext cx="29829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 algn="r" defTabSz="172243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792B94C-4D68-4D82-8970-DDA3A92BE36D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0950"/>
            <a:ext cx="6000750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813300"/>
            <a:ext cx="5505450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501188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 defTabSz="172243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97313" y="9501188"/>
            <a:ext cx="29829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 algn="r" defTabSz="172243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7105CE5-BC64-4C8B-AEE2-E33ECAC32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631950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5975" algn="l" defTabSz="1631950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1950" algn="l" defTabSz="1631950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7925" algn="l" defTabSz="1631950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488" algn="l" defTabSz="1631950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2339" algn="l" defTabSz="1632936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6pPr>
    <a:lvl7pPr marL="4898807" algn="l" defTabSz="1632936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7pPr>
    <a:lvl8pPr marL="5715274" algn="l" defTabSz="1632936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8pPr>
    <a:lvl9pPr marL="6531742" algn="l" defTabSz="1632936" rtl="0" eaLnBrk="1" latinLnBrk="0" hangingPunct="1">
      <a:defRPr sz="21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94138" y="9502775"/>
            <a:ext cx="29845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38150">
              <a:lnSpc>
                <a:spcPct val="95000"/>
              </a:lnSpc>
              <a:tabLst>
                <a:tab pos="0" algn="l"/>
                <a:tab pos="436563" algn="l"/>
                <a:tab pos="874713" algn="l"/>
                <a:tab pos="1312863" algn="l"/>
                <a:tab pos="1754188" algn="l"/>
                <a:tab pos="2190750" algn="l"/>
                <a:tab pos="2630488" algn="l"/>
                <a:tab pos="3068638" algn="l"/>
                <a:tab pos="3505200" algn="l"/>
                <a:tab pos="3944938" algn="l"/>
                <a:tab pos="4383088" algn="l"/>
                <a:tab pos="4821238" algn="l"/>
                <a:tab pos="5259388" algn="l"/>
                <a:tab pos="5700713" algn="l"/>
                <a:tab pos="6137275" algn="l"/>
                <a:tab pos="6575425" algn="l"/>
                <a:tab pos="7015163" algn="l"/>
                <a:tab pos="7451725" algn="l"/>
                <a:tab pos="7891463" algn="l"/>
                <a:tab pos="8329613" algn="l"/>
                <a:tab pos="8766175" algn="l"/>
              </a:tabLst>
            </a:pPr>
            <a:fld id="{7352C695-A59E-45AC-BD51-53A87019F243}" type="slidenum">
              <a:rPr lang="ru-RU" altLang="ru-RU"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pPr algn="r" defTabSz="438150">
                <a:lnSpc>
                  <a:spcPct val="95000"/>
                </a:lnSpc>
                <a:tabLst>
                  <a:tab pos="0" algn="l"/>
                  <a:tab pos="436563" algn="l"/>
                  <a:tab pos="874713" algn="l"/>
                  <a:tab pos="1312863" algn="l"/>
                  <a:tab pos="1754188" algn="l"/>
                  <a:tab pos="2190750" algn="l"/>
                  <a:tab pos="2630488" algn="l"/>
                  <a:tab pos="3068638" algn="l"/>
                  <a:tab pos="3505200" algn="l"/>
                  <a:tab pos="3944938" algn="l"/>
                  <a:tab pos="4383088" algn="l"/>
                  <a:tab pos="4821238" algn="l"/>
                  <a:tab pos="5259388" algn="l"/>
                  <a:tab pos="5700713" algn="l"/>
                  <a:tab pos="6137275" algn="l"/>
                  <a:tab pos="6575425" algn="l"/>
                  <a:tab pos="7015163" algn="l"/>
                  <a:tab pos="7451725" algn="l"/>
                  <a:tab pos="7891463" algn="l"/>
                  <a:tab pos="8329613" algn="l"/>
                  <a:tab pos="8766175" algn="l"/>
                </a:tabLst>
              </a:pPr>
              <a:t>5</a:t>
            </a:fld>
            <a:endParaRPr lang="ru-RU" altLang="ru-RU" sz="2400">
              <a:solidFill>
                <a:srgbClr val="000000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8" y="760413"/>
            <a:ext cx="6664325" cy="3749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1388"/>
            <a:ext cx="5502275" cy="4498975"/>
          </a:xfrm>
          <a:noFill/>
          <a:ln/>
        </p:spPr>
        <p:txBody>
          <a:bodyPr wrap="none" lIns="0" tIns="0" rIns="0" bIns="0" anchor="ctr"/>
          <a:lstStyle/>
          <a:p>
            <a:pPr defTabSz="914400" eaLnBrk="1" hangingPunct="1"/>
            <a:r>
              <a:rPr lang="ru-RU" altLang="ru-RU" smtClean="0"/>
              <a:t>правление системой образования осуществляется на принципах законности, демократии, автономии образовательных организаций, информационной открытости системы образования и учета общественного мнения и носит государственно-общественный характер.</a:t>
            </a:r>
          </a:p>
          <a:p>
            <a:pPr defTabSz="914400" eaLnBrk="1" hangingPunct="1"/>
            <a:r>
              <a:rPr lang="ru-RU" altLang="ru-RU" smtClean="0"/>
              <a:t>демократический характер управления образованием, обеспечение прав педагогических работников, обучающихся, родителей (законных представителей) несовершеннолетних обучающихся на участие в управлении образовательными организациями;</a:t>
            </a:r>
          </a:p>
          <a:p>
            <a:pPr defTabSz="914400" eaLnBrk="1" hangingPunct="1"/>
            <a:r>
              <a:rPr lang="ru-RU" altLang="ru-RU" smtClean="0"/>
              <a:t>автономия образовательных организаций, академические права и свободы педагогических работников и обучающихся, предусмотренные настоящим Федеральным законом, информационная открытость и публичная отчетность образовательных организаций;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94138" y="9502775"/>
            <a:ext cx="29845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38150">
              <a:lnSpc>
                <a:spcPct val="95000"/>
              </a:lnSpc>
              <a:tabLst>
                <a:tab pos="0" algn="l"/>
                <a:tab pos="436563" algn="l"/>
                <a:tab pos="874713" algn="l"/>
                <a:tab pos="1312863" algn="l"/>
                <a:tab pos="1754188" algn="l"/>
                <a:tab pos="2190750" algn="l"/>
                <a:tab pos="2630488" algn="l"/>
                <a:tab pos="3068638" algn="l"/>
                <a:tab pos="3505200" algn="l"/>
                <a:tab pos="3944938" algn="l"/>
                <a:tab pos="4383088" algn="l"/>
                <a:tab pos="4821238" algn="l"/>
                <a:tab pos="5259388" algn="l"/>
                <a:tab pos="5700713" algn="l"/>
                <a:tab pos="6137275" algn="l"/>
                <a:tab pos="6575425" algn="l"/>
                <a:tab pos="7015163" algn="l"/>
                <a:tab pos="7451725" algn="l"/>
                <a:tab pos="7891463" algn="l"/>
                <a:tab pos="8329613" algn="l"/>
                <a:tab pos="8766175" algn="l"/>
              </a:tabLst>
            </a:pPr>
            <a:fld id="{502DF85D-2F39-4F1E-80C5-3D2B83C55B99}" type="slidenum">
              <a:rPr lang="ru-RU" altLang="ru-RU"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pPr algn="r" defTabSz="438150">
                <a:lnSpc>
                  <a:spcPct val="95000"/>
                </a:lnSpc>
                <a:tabLst>
                  <a:tab pos="0" algn="l"/>
                  <a:tab pos="436563" algn="l"/>
                  <a:tab pos="874713" algn="l"/>
                  <a:tab pos="1312863" algn="l"/>
                  <a:tab pos="1754188" algn="l"/>
                  <a:tab pos="2190750" algn="l"/>
                  <a:tab pos="2630488" algn="l"/>
                  <a:tab pos="3068638" algn="l"/>
                  <a:tab pos="3505200" algn="l"/>
                  <a:tab pos="3944938" algn="l"/>
                  <a:tab pos="4383088" algn="l"/>
                  <a:tab pos="4821238" algn="l"/>
                  <a:tab pos="5259388" algn="l"/>
                  <a:tab pos="5700713" algn="l"/>
                  <a:tab pos="6137275" algn="l"/>
                  <a:tab pos="6575425" algn="l"/>
                  <a:tab pos="7015163" algn="l"/>
                  <a:tab pos="7451725" algn="l"/>
                  <a:tab pos="7891463" algn="l"/>
                  <a:tab pos="8329613" algn="l"/>
                  <a:tab pos="8766175" algn="l"/>
                </a:tabLst>
              </a:pPr>
              <a:t>6</a:t>
            </a:fld>
            <a:endParaRPr lang="ru-RU" altLang="ru-RU" sz="2400">
              <a:solidFill>
                <a:srgbClr val="000000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8" y="760413"/>
            <a:ext cx="6664325" cy="3749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1388"/>
            <a:ext cx="5502275" cy="4498975"/>
          </a:xfrm>
          <a:noFill/>
          <a:ln/>
        </p:spPr>
        <p:txBody>
          <a:bodyPr wrap="none" lIns="0" tIns="0" rIns="0" bIns="0" anchor="ctr"/>
          <a:lstStyle/>
          <a:p>
            <a:pPr defTabSz="914400" eaLnBrk="1" hangingPunct="1"/>
            <a:r>
              <a:rPr lang="ru-RU" altLang="ru-RU" smtClean="0"/>
              <a:t>Управление образовательной организацией осуществляется на основе сочетания принципов единоначалия и коллегиальности. </a:t>
            </a:r>
          </a:p>
          <a:p>
            <a:pPr defTabSz="914400" eaLnBrk="1" hangingPunct="1"/>
            <a:endParaRPr lang="ru-RU" altLang="ru-RU" smtClean="0"/>
          </a:p>
          <a:p>
            <a:pPr defTabSz="914400" eaLnBrk="1" hangingPunct="1"/>
            <a:r>
              <a:rPr lang="ru-RU" altLang="ru-RU" smtClean="0"/>
              <a:t>В образовательной организации формируются коллегиальные органы управления, к которым относятся общее собрание (конференция) работников образовательной организации (в профессиональной образовательной организации и образовательной организации высшего образования - общее собрание (конференция) работников и обучающихся образовательной организации), педагогический совет (в образовательной организации высшего образования - ученый совет), а также могут формироваться попечительский совет, управляющий совет, наблюдательный совет и другие коллегиальные органы управления, предусмотренные уставом соответствующей образовательной организации.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94138" y="9502775"/>
            <a:ext cx="29845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38150">
              <a:lnSpc>
                <a:spcPct val="95000"/>
              </a:lnSpc>
              <a:tabLst>
                <a:tab pos="0" algn="l"/>
                <a:tab pos="436563" algn="l"/>
                <a:tab pos="874713" algn="l"/>
                <a:tab pos="1312863" algn="l"/>
                <a:tab pos="1754188" algn="l"/>
                <a:tab pos="2190750" algn="l"/>
                <a:tab pos="2630488" algn="l"/>
                <a:tab pos="3068638" algn="l"/>
                <a:tab pos="3505200" algn="l"/>
                <a:tab pos="3944938" algn="l"/>
                <a:tab pos="4383088" algn="l"/>
                <a:tab pos="4821238" algn="l"/>
                <a:tab pos="5259388" algn="l"/>
                <a:tab pos="5700713" algn="l"/>
                <a:tab pos="6137275" algn="l"/>
                <a:tab pos="6575425" algn="l"/>
                <a:tab pos="7015163" algn="l"/>
                <a:tab pos="7451725" algn="l"/>
                <a:tab pos="7891463" algn="l"/>
                <a:tab pos="8329613" algn="l"/>
                <a:tab pos="8766175" algn="l"/>
              </a:tabLst>
            </a:pPr>
            <a:fld id="{07EDC42B-6BF8-4B84-9464-5CF831D571F5}" type="slidenum">
              <a:rPr lang="ru-RU" altLang="ru-RU"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pPr algn="r" defTabSz="438150">
                <a:lnSpc>
                  <a:spcPct val="95000"/>
                </a:lnSpc>
                <a:tabLst>
                  <a:tab pos="0" algn="l"/>
                  <a:tab pos="436563" algn="l"/>
                  <a:tab pos="874713" algn="l"/>
                  <a:tab pos="1312863" algn="l"/>
                  <a:tab pos="1754188" algn="l"/>
                  <a:tab pos="2190750" algn="l"/>
                  <a:tab pos="2630488" algn="l"/>
                  <a:tab pos="3068638" algn="l"/>
                  <a:tab pos="3505200" algn="l"/>
                  <a:tab pos="3944938" algn="l"/>
                  <a:tab pos="4383088" algn="l"/>
                  <a:tab pos="4821238" algn="l"/>
                  <a:tab pos="5259388" algn="l"/>
                  <a:tab pos="5700713" algn="l"/>
                  <a:tab pos="6137275" algn="l"/>
                  <a:tab pos="6575425" algn="l"/>
                  <a:tab pos="7015163" algn="l"/>
                  <a:tab pos="7451725" algn="l"/>
                  <a:tab pos="7891463" algn="l"/>
                  <a:tab pos="8329613" algn="l"/>
                  <a:tab pos="8766175" algn="l"/>
                </a:tabLst>
              </a:pPr>
              <a:t>7</a:t>
            </a:fld>
            <a:endParaRPr lang="ru-RU" altLang="ru-RU" sz="2400">
              <a:solidFill>
                <a:srgbClr val="000000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8" y="760413"/>
            <a:ext cx="6664325" cy="3749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1388"/>
            <a:ext cx="5502275" cy="4498975"/>
          </a:xfrm>
          <a:noFill/>
          <a:ln/>
        </p:spPr>
        <p:txBody>
          <a:bodyPr wrap="none" lIns="0" tIns="0" rIns="0" bIns="0" anchor="ctr"/>
          <a:lstStyle/>
          <a:p>
            <a:pPr defTabSz="914400" eaLnBrk="1" hangingPunct="1"/>
            <a:r>
              <a:rPr lang="ru-RU" altLang="ru-RU" smtClean="0"/>
              <a:t>Управление образовательной организацией осуществляется на основе сочетания принципов единоначалия и коллегиальности. </a:t>
            </a:r>
          </a:p>
          <a:p>
            <a:pPr defTabSz="914400" eaLnBrk="1" hangingPunct="1"/>
            <a:endParaRPr lang="ru-RU" altLang="ru-RU" smtClean="0"/>
          </a:p>
          <a:p>
            <a:pPr defTabSz="914400" eaLnBrk="1" hangingPunct="1"/>
            <a:r>
              <a:rPr lang="ru-RU" altLang="ru-RU" smtClean="0"/>
              <a:t>В образовательной организации формируются коллегиальные органы управления, к которым относятся общее собрание (конференция) работников образовательной организации (в профессиональной образовательной организации и образовательной организации высшего образования - общее собрание (конференция) работников и обучающихся образовательной организации), педагогический совет (в образовательной организации высшего образования - ученый совет), а также могут формироваться попечительский совет, управляющий совет, наблюдательный совет и другие коллегиальные органы управления, предусмотренные уставом соответствующей образовательной организации.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94138" y="9502775"/>
            <a:ext cx="29845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38150">
              <a:lnSpc>
                <a:spcPct val="95000"/>
              </a:lnSpc>
              <a:tabLst>
                <a:tab pos="0" algn="l"/>
                <a:tab pos="436563" algn="l"/>
                <a:tab pos="874713" algn="l"/>
                <a:tab pos="1312863" algn="l"/>
                <a:tab pos="1754188" algn="l"/>
                <a:tab pos="2190750" algn="l"/>
                <a:tab pos="2630488" algn="l"/>
                <a:tab pos="3068638" algn="l"/>
                <a:tab pos="3505200" algn="l"/>
                <a:tab pos="3944938" algn="l"/>
                <a:tab pos="4383088" algn="l"/>
                <a:tab pos="4821238" algn="l"/>
                <a:tab pos="5259388" algn="l"/>
                <a:tab pos="5700713" algn="l"/>
                <a:tab pos="6137275" algn="l"/>
                <a:tab pos="6575425" algn="l"/>
                <a:tab pos="7015163" algn="l"/>
                <a:tab pos="7451725" algn="l"/>
                <a:tab pos="7891463" algn="l"/>
                <a:tab pos="8329613" algn="l"/>
                <a:tab pos="8766175" algn="l"/>
              </a:tabLst>
            </a:pPr>
            <a:fld id="{9D11CB36-819A-4360-8518-6CCC11612A67}" type="slidenum">
              <a:rPr lang="ru-RU" altLang="ru-RU" sz="240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pPr algn="r" defTabSz="438150">
                <a:lnSpc>
                  <a:spcPct val="95000"/>
                </a:lnSpc>
                <a:tabLst>
                  <a:tab pos="0" algn="l"/>
                  <a:tab pos="436563" algn="l"/>
                  <a:tab pos="874713" algn="l"/>
                  <a:tab pos="1312863" algn="l"/>
                  <a:tab pos="1754188" algn="l"/>
                  <a:tab pos="2190750" algn="l"/>
                  <a:tab pos="2630488" algn="l"/>
                  <a:tab pos="3068638" algn="l"/>
                  <a:tab pos="3505200" algn="l"/>
                  <a:tab pos="3944938" algn="l"/>
                  <a:tab pos="4383088" algn="l"/>
                  <a:tab pos="4821238" algn="l"/>
                  <a:tab pos="5259388" algn="l"/>
                  <a:tab pos="5700713" algn="l"/>
                  <a:tab pos="6137275" algn="l"/>
                  <a:tab pos="6575425" algn="l"/>
                  <a:tab pos="7015163" algn="l"/>
                  <a:tab pos="7451725" algn="l"/>
                  <a:tab pos="7891463" algn="l"/>
                  <a:tab pos="8329613" algn="l"/>
                  <a:tab pos="8766175" algn="l"/>
                </a:tabLst>
              </a:pPr>
              <a:t>8</a:t>
            </a:fld>
            <a:endParaRPr lang="ru-RU" altLang="ru-RU" sz="2400">
              <a:solidFill>
                <a:srgbClr val="000000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8" y="760413"/>
            <a:ext cx="6664325" cy="3749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1388"/>
            <a:ext cx="5502275" cy="4498975"/>
          </a:xfrm>
          <a:noFill/>
          <a:ln/>
        </p:spPr>
        <p:txBody>
          <a:bodyPr wrap="none" lIns="0" tIns="0" rIns="0" bIns="0" anchor="ctr"/>
          <a:lstStyle/>
          <a:p>
            <a:pPr defTabSz="914400" eaLnBrk="1" hangingPunct="1"/>
            <a:r>
              <a:rPr lang="ru-RU" altLang="ru-RU" smtClean="0"/>
              <a:t>Управление образовательной организацией осуществляется на основе сочетания принципов единоначалия и коллегиальности. </a:t>
            </a:r>
          </a:p>
          <a:p>
            <a:pPr defTabSz="914400" eaLnBrk="1" hangingPunct="1"/>
            <a:endParaRPr lang="ru-RU" altLang="ru-RU" smtClean="0"/>
          </a:p>
          <a:p>
            <a:pPr defTabSz="914400" eaLnBrk="1" hangingPunct="1"/>
            <a:r>
              <a:rPr lang="ru-RU" altLang="ru-RU" smtClean="0"/>
              <a:t>В образовательной организации формируются коллегиальные органы управления, к которым относятся общее собрание (конференция) работников образовательной организации (в профессиональной образовательной организации и образовательной организации высшего образования - общее собрание (конференция) работников и обучающихся образовательной организации), педагогический совет (в образовательной организации высшего образования - ученый совет), а также могут формироваться попечительский совет, управляющий совет, наблюдательный совет и другие коллегиальные органы управления, предусмотренные уставом соответствующей образовательной организации.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196132"/>
            <a:ext cx="15544800" cy="22053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30200"/>
            <a:ext cx="12801600" cy="26293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5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1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7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5A54E-BC94-43FE-815A-F6E10F9C9183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DC2D3-6A9E-4016-ADCA-9C08C127A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0AF8F-0309-417E-9366-DCB750F1DFF2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C7CB4-E4B7-4EE9-BE46-EB1CC368C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258800" y="412022"/>
            <a:ext cx="4114800" cy="877864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412022"/>
            <a:ext cx="12039600" cy="877864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A54C1-14C4-4FAA-BA70-0C7CD3B83AED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AD51C-7BF0-436F-BE19-914A7F07D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DA040-CB17-4BE3-BE5E-5E3AA9503A21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7A501-8A7C-4CE4-BCF5-E24176B25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626" y="6611371"/>
            <a:ext cx="15544800" cy="2043428"/>
          </a:xfrm>
        </p:spPr>
        <p:txBody>
          <a:bodyPr anchor="t"/>
          <a:lstStyle>
            <a:lvl1pPr algn="l">
              <a:defRPr sz="600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4626" y="4360743"/>
            <a:ext cx="15544800" cy="2250628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91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78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67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5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4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53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12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713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A75E-C721-4C55-AB64-96F67424A82D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1F267-B77F-4FD1-8F4D-115128112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00671"/>
            <a:ext cx="8077200" cy="6789993"/>
          </a:xfrm>
        </p:spPr>
        <p:txBody>
          <a:bodyPr/>
          <a:lstStyle>
            <a:lvl1pPr>
              <a:defRPr sz="4201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96400" y="2400671"/>
            <a:ext cx="8077200" cy="6789993"/>
          </a:xfrm>
        </p:spPr>
        <p:txBody>
          <a:bodyPr/>
          <a:lstStyle>
            <a:lvl1pPr>
              <a:defRPr sz="4201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884F4-0C60-41FC-8289-6E2831FB0704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AE1E3-E72A-4857-8A88-021F64754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303025"/>
            <a:ext cx="8080376" cy="95979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91" indent="0">
              <a:buNone/>
              <a:defRPr sz="3000" b="1"/>
            </a:lvl2pPr>
            <a:lvl3pPr marL="1371783" indent="0">
              <a:buNone/>
              <a:defRPr sz="2700" b="1"/>
            </a:lvl3pPr>
            <a:lvl4pPr marL="2057674" indent="0">
              <a:buNone/>
              <a:defRPr sz="2400" b="1"/>
            </a:lvl4pPr>
            <a:lvl5pPr marL="2743566" indent="0">
              <a:buNone/>
              <a:defRPr sz="2400" b="1"/>
            </a:lvl5pPr>
            <a:lvl6pPr marL="3429457" indent="0">
              <a:buNone/>
              <a:defRPr sz="2400" b="1"/>
            </a:lvl6pPr>
            <a:lvl7pPr marL="4115349" indent="0">
              <a:buNone/>
              <a:defRPr sz="2400" b="1"/>
            </a:lvl7pPr>
            <a:lvl8pPr marL="4801240" indent="0">
              <a:buNone/>
              <a:defRPr sz="2400" b="1"/>
            </a:lvl8pPr>
            <a:lvl9pPr marL="5487132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400" y="3262816"/>
            <a:ext cx="8080376" cy="5927847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90051" y="2303025"/>
            <a:ext cx="8083550" cy="95979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91" indent="0">
              <a:buNone/>
              <a:defRPr sz="3000" b="1"/>
            </a:lvl2pPr>
            <a:lvl3pPr marL="1371783" indent="0">
              <a:buNone/>
              <a:defRPr sz="2700" b="1"/>
            </a:lvl3pPr>
            <a:lvl4pPr marL="2057674" indent="0">
              <a:buNone/>
              <a:defRPr sz="2400" b="1"/>
            </a:lvl4pPr>
            <a:lvl5pPr marL="2743566" indent="0">
              <a:buNone/>
              <a:defRPr sz="2400" b="1"/>
            </a:lvl5pPr>
            <a:lvl6pPr marL="3429457" indent="0">
              <a:buNone/>
              <a:defRPr sz="2400" b="1"/>
            </a:lvl6pPr>
            <a:lvl7pPr marL="4115349" indent="0">
              <a:buNone/>
              <a:defRPr sz="2400" b="1"/>
            </a:lvl7pPr>
            <a:lvl8pPr marL="4801240" indent="0">
              <a:buNone/>
              <a:defRPr sz="2400" b="1"/>
            </a:lvl8pPr>
            <a:lvl9pPr marL="5487132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90051" y="3262816"/>
            <a:ext cx="8083550" cy="5927847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DF376-7EEA-48BC-9689-A7FCDA1AFF7A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5F7BE-5696-408C-88B2-B30FEA9B5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97ACC-CD5C-4C9B-A169-013E337A81A8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33C53-F3F0-4DB3-8C40-F41A92B0A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1D021-C67B-4601-830F-6A351DB81985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F35E0-6B23-419C-B067-4F0255344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409638"/>
            <a:ext cx="6016626" cy="1743344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0100" y="409639"/>
            <a:ext cx="10223500" cy="8781025"/>
          </a:xfrm>
        </p:spPr>
        <p:txBody>
          <a:bodyPr/>
          <a:lstStyle>
            <a:lvl1pPr>
              <a:defRPr sz="4801"/>
            </a:lvl1pPr>
            <a:lvl2pPr>
              <a:defRPr sz="4201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1" y="2152983"/>
            <a:ext cx="6016626" cy="7037681"/>
          </a:xfrm>
        </p:spPr>
        <p:txBody>
          <a:bodyPr/>
          <a:lstStyle>
            <a:lvl1pPr marL="0" indent="0">
              <a:buNone/>
              <a:defRPr sz="2100"/>
            </a:lvl1pPr>
            <a:lvl2pPr marL="685891" indent="0">
              <a:buNone/>
              <a:defRPr sz="1800"/>
            </a:lvl2pPr>
            <a:lvl3pPr marL="1371783" indent="0">
              <a:buNone/>
              <a:defRPr sz="1500"/>
            </a:lvl3pPr>
            <a:lvl4pPr marL="2057674" indent="0">
              <a:buNone/>
              <a:defRPr sz="1350"/>
            </a:lvl4pPr>
            <a:lvl5pPr marL="2743566" indent="0">
              <a:buNone/>
              <a:defRPr sz="1350"/>
            </a:lvl5pPr>
            <a:lvl6pPr marL="3429457" indent="0">
              <a:buNone/>
              <a:defRPr sz="1350"/>
            </a:lvl6pPr>
            <a:lvl7pPr marL="4115349" indent="0">
              <a:buNone/>
              <a:defRPr sz="1350"/>
            </a:lvl7pPr>
            <a:lvl8pPr marL="4801240" indent="0">
              <a:buNone/>
              <a:defRPr sz="1350"/>
            </a:lvl8pPr>
            <a:lvl9pPr marL="5487132" indent="0">
              <a:buNone/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B469B-F81C-4123-85B6-2E6C407818B6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D3065-255F-44B5-96DD-8F2D71EC2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576" y="7202012"/>
            <a:ext cx="10972800" cy="850238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84576" y="919304"/>
            <a:ext cx="10972800" cy="6173153"/>
          </a:xfrm>
        </p:spPr>
        <p:txBody>
          <a:bodyPr rtlCol="0">
            <a:normAutofit/>
          </a:bodyPr>
          <a:lstStyle>
            <a:lvl1pPr marL="0" indent="0">
              <a:buNone/>
              <a:defRPr sz="4801"/>
            </a:lvl1pPr>
            <a:lvl2pPr marL="685891" indent="0">
              <a:buNone/>
              <a:defRPr sz="4201"/>
            </a:lvl2pPr>
            <a:lvl3pPr marL="1371783" indent="0">
              <a:buNone/>
              <a:defRPr sz="3600"/>
            </a:lvl3pPr>
            <a:lvl4pPr marL="2057674" indent="0">
              <a:buNone/>
              <a:defRPr sz="3000"/>
            </a:lvl4pPr>
            <a:lvl5pPr marL="2743566" indent="0">
              <a:buNone/>
              <a:defRPr sz="3000"/>
            </a:lvl5pPr>
            <a:lvl6pPr marL="3429457" indent="0">
              <a:buNone/>
              <a:defRPr sz="3000"/>
            </a:lvl6pPr>
            <a:lvl7pPr marL="4115349" indent="0">
              <a:buNone/>
              <a:defRPr sz="3000"/>
            </a:lvl7pPr>
            <a:lvl8pPr marL="4801240" indent="0">
              <a:buNone/>
              <a:defRPr sz="3000"/>
            </a:lvl8pPr>
            <a:lvl9pPr marL="5487132" indent="0">
              <a:buNone/>
              <a:defRPr sz="3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4576" y="8052250"/>
            <a:ext cx="10972800" cy="1207479"/>
          </a:xfrm>
        </p:spPr>
        <p:txBody>
          <a:bodyPr/>
          <a:lstStyle>
            <a:lvl1pPr marL="0" indent="0">
              <a:buNone/>
              <a:defRPr sz="2100"/>
            </a:lvl1pPr>
            <a:lvl2pPr marL="685891" indent="0">
              <a:buNone/>
              <a:defRPr sz="1800"/>
            </a:lvl2pPr>
            <a:lvl3pPr marL="1371783" indent="0">
              <a:buNone/>
              <a:defRPr sz="1500"/>
            </a:lvl3pPr>
            <a:lvl4pPr marL="2057674" indent="0">
              <a:buNone/>
              <a:defRPr sz="1350"/>
            </a:lvl4pPr>
            <a:lvl5pPr marL="2743566" indent="0">
              <a:buNone/>
              <a:defRPr sz="1350"/>
            </a:lvl5pPr>
            <a:lvl6pPr marL="3429457" indent="0">
              <a:buNone/>
              <a:defRPr sz="1350"/>
            </a:lvl6pPr>
            <a:lvl7pPr marL="4115349" indent="0">
              <a:buNone/>
              <a:defRPr sz="1350"/>
            </a:lvl7pPr>
            <a:lvl8pPr marL="4801240" indent="0">
              <a:buNone/>
              <a:defRPr sz="1350"/>
            </a:lvl8pPr>
            <a:lvl9pPr marL="5487132" indent="0">
              <a:buNone/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16A7C-84FE-4D5B-8A04-863137A8E7F7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22424-3708-4BF7-981E-1E7910A80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14400" y="412750"/>
            <a:ext cx="16459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14400" y="2400300"/>
            <a:ext cx="16459200" cy="678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4400" y="9536113"/>
            <a:ext cx="42672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632936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DCA7B9-269A-4A04-B400-8E0EA08F7464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48400" y="9536113"/>
            <a:ext cx="57912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632936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106400" y="9536113"/>
            <a:ext cx="42672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632936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237B7D-34BD-4C43-AD99-4B8DB4360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73" r:id="rId12"/>
  </p:sldLayoutIdLst>
  <p:txStyles>
    <p:titleStyle>
      <a:lvl1pPr algn="ctr" defTabSz="1371600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3716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2pPr>
      <a:lvl3pPr algn="ctr" defTabSz="13716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3pPr>
      <a:lvl4pPr algn="ctr" defTabSz="13716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4pPr>
      <a:lvl5pPr algn="ctr" defTabSz="13716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5pPr>
      <a:lvl6pPr marL="457200" algn="ctr" defTabSz="1371600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6pPr>
      <a:lvl7pPr marL="914400" algn="ctr" defTabSz="1371600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7pPr>
      <a:lvl8pPr marL="1371600" algn="ctr" defTabSz="1371600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8pPr>
      <a:lvl9pPr marL="1828800" algn="ctr" defTabSz="1371600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9pPr>
    </p:titleStyle>
    <p:bodyStyle>
      <a:lvl1pPr marL="514350" indent="-514350" algn="l" defTabSz="13716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13716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2403" indent="-342946" algn="l" defTabSz="1371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8294" indent="-342946" algn="l" defTabSz="1371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4186" indent="-342946" algn="l" defTabSz="1371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30077" indent="-342946" algn="l" defTabSz="1371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91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783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674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566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457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349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1240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7132" algn="l" defTabSz="1371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hyperlink" Target="http://www.gouo.ru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2303463" y="0"/>
            <a:ext cx="13719175" cy="1544638"/>
          </a:xfrm>
          <a:prstGeom prst="rect">
            <a:avLst/>
          </a:prstGeom>
          <a:gradFill rotWithShape="1">
            <a:gsLst>
              <a:gs pos="0">
                <a:srgbClr val="2FBB2F">
                  <a:gamma/>
                  <a:shade val="60000"/>
                  <a:invGamma/>
                </a:srgbClr>
              </a:gs>
              <a:gs pos="50000">
                <a:srgbClr val="2FBB2F"/>
              </a:gs>
              <a:gs pos="100000">
                <a:srgbClr val="2FBB2F">
                  <a:gamma/>
                  <a:shade val="60000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Распространение эффективных моделей государственно-общественного управления образованием</a:t>
            </a:r>
          </a:p>
          <a:p>
            <a:pPr algn="ctr"/>
            <a:r>
              <a:rPr lang="ru-RU" sz="2000"/>
              <a:t> в целях повышения охвата детей программами дополнительного образования в ОО, </a:t>
            </a:r>
          </a:p>
          <a:p>
            <a:pPr algn="ctr"/>
            <a:r>
              <a:rPr lang="ru-RU" sz="2000"/>
              <a:t>в том числе дошкольного образования, обеспечения их качества и соответствия общественному заказу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9144000" y="1976438"/>
            <a:ext cx="8280400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371600"/>
            <a:r>
              <a:rPr lang="ru-RU" altLang="ru-RU" sz="4000">
                <a:latin typeface="Calibri" pitchFamily="34" charset="0"/>
              </a:rPr>
              <a:t>Механизмы государственно-общественного управления образованием - </a:t>
            </a:r>
          </a:p>
          <a:p>
            <a:pPr algn="ctr" defTabSz="1371600"/>
            <a:r>
              <a:rPr lang="ru-RU" altLang="ru-RU" sz="4000">
                <a:latin typeface="Calibri" pitchFamily="34" charset="0"/>
              </a:rPr>
              <a:t> потенциал для решения задач развития дополнительного образования </a:t>
            </a:r>
            <a:endParaRPr lang="ru-RU" altLang="ru-RU" sz="400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11015663" y="8801100"/>
            <a:ext cx="5745162" cy="1487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</a:rPr>
              <a:t>Шимутина Елена Николаевна, </a:t>
            </a:r>
            <a:endParaRPr lang="en-US" alt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</a:rPr>
              <a:t>директор Института развития государственно-общественного управления образованием</a:t>
            </a:r>
          </a:p>
        </p:txBody>
      </p:sp>
      <p:pic>
        <p:nvPicPr>
          <p:cNvPr id="16388" name="Picture 6" descr="corsi_completi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29000" y="88900"/>
            <a:ext cx="1546225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3" descr="C:\Documents and Settings\NikishovaE\Рабочий стол\281020131020026170000.jpg"/>
          <p:cNvPicPr>
            <a:picLocks noChangeAspect="1" noChangeArrowheads="1"/>
          </p:cNvPicPr>
          <p:nvPr/>
        </p:nvPicPr>
        <p:blipFill>
          <a:blip r:embed="rId3"/>
          <a:srcRect l="8400" t="3903" r="76245" b="86061"/>
          <a:stretch>
            <a:fillRect/>
          </a:stretch>
        </p:blipFill>
        <p:spPr bwMode="auto">
          <a:xfrm>
            <a:off x="647700" y="0"/>
            <a:ext cx="1582738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6475" y="2552700"/>
            <a:ext cx="7535863" cy="678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17354550" cy="1714500"/>
          </a:xfrm>
        </p:spPr>
        <p:txBody>
          <a:bodyPr/>
          <a:lstStyle/>
          <a:p>
            <a:pPr eaLnBrk="1" hangingPunct="1"/>
            <a:r>
              <a:rPr lang="ru-RU" altLang="ru-RU" sz="5400" smtClean="0"/>
              <a:t>	</a:t>
            </a:r>
            <a:r>
              <a:rPr lang="ru-RU" altLang="ru-RU" sz="4800" smtClean="0">
                <a:solidFill>
                  <a:srgbClr val="008000"/>
                </a:solidFill>
              </a:rPr>
              <a:t>Стратегии партнерства с использованием ресурсов ГОУО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0" y="1760538"/>
            <a:ext cx="12653963" cy="81359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3200" i="1" smtClean="0"/>
              <a:t>Первая стратегия </a:t>
            </a:r>
            <a:r>
              <a:rPr lang="ru-RU" altLang="ru-RU" sz="3200" b="1" i="1" smtClean="0"/>
              <a:t>«Вертикаль»</a:t>
            </a:r>
            <a:r>
              <a:rPr lang="ru-RU" altLang="ru-RU" sz="3200" smtClean="0"/>
              <a:t> – это образовательные центры и социокультурные комплексы, созданные как единое юридическое лицо со структурными подразделениями или сетью филиалов. Иерархическая модель с опорной (базовой) школой, а также формирование образовательных центров на базе более сильной полной (средней) школы и клиентских отношений с сетью иных школ - ниже ступенью или менее оснащенных. </a:t>
            </a:r>
          </a:p>
          <a:p>
            <a:pPr eaLnBrk="1" hangingPunct="1">
              <a:lnSpc>
                <a:spcPct val="80000"/>
              </a:lnSpc>
            </a:pPr>
            <a:endParaRPr lang="ru-RU" altLang="ru-RU" sz="32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3200" i="1" smtClean="0"/>
              <a:t>Вторая стратегия </a:t>
            </a:r>
            <a:r>
              <a:rPr lang="ru-RU" altLang="ru-RU" sz="3200" b="1" i="1" smtClean="0"/>
              <a:t>«Горизонталь»</a:t>
            </a:r>
            <a:r>
              <a:rPr lang="ru-RU" altLang="ru-RU" sz="3200" i="1" smtClean="0"/>
              <a:t> – </a:t>
            </a:r>
            <a:r>
              <a:rPr lang="ru-RU" altLang="ru-RU" sz="3200" smtClean="0"/>
              <a:t>ассоциация образовательных учреждений и организаций социально культурной сферы с распределением  функций при сохранении отдельными образовательными и социокультурными учреждениями статуса юридического лица. </a:t>
            </a:r>
          </a:p>
          <a:p>
            <a:pPr eaLnBrk="1" hangingPunct="1">
              <a:lnSpc>
                <a:spcPct val="80000"/>
              </a:lnSpc>
            </a:pPr>
            <a:endParaRPr lang="ru-RU" altLang="ru-RU" sz="3200" i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3200" i="1" smtClean="0"/>
              <a:t>Третья стратегия </a:t>
            </a:r>
            <a:r>
              <a:rPr lang="ru-RU" altLang="ru-RU" sz="3200" b="1" i="1" smtClean="0"/>
              <a:t>«Синтез»</a:t>
            </a:r>
            <a:r>
              <a:rPr lang="ru-RU" altLang="ru-RU" sz="3200" i="1" smtClean="0"/>
              <a:t> – </a:t>
            </a:r>
            <a:r>
              <a:rPr lang="ru-RU" altLang="ru-RU" sz="3200" smtClean="0"/>
              <a:t> объединение учреждений образования с учреждениями другого уровня образования и ведомственной принадлежности – дошкольного, начального и среднего профессионального образования, науки, культуры, спорта, здравоохранения, социального обеспечения. </a:t>
            </a:r>
          </a:p>
        </p:txBody>
      </p:sp>
      <p:pic>
        <p:nvPicPr>
          <p:cNvPr id="33795" name="Picture 15" descr="benchmark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7096125"/>
            <a:ext cx="4679950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Oval 16"/>
          <p:cNvSpPr>
            <a:spLocks noChangeArrowheads="1"/>
          </p:cNvSpPr>
          <p:nvPr/>
        </p:nvSpPr>
        <p:spPr bwMode="auto">
          <a:xfrm>
            <a:off x="1943100" y="8096250"/>
            <a:ext cx="1152525" cy="323850"/>
          </a:xfrm>
          <a:prstGeom prst="ellipse">
            <a:avLst/>
          </a:prstGeom>
          <a:solidFill>
            <a:srgbClr val="CCCCFF"/>
          </a:solidFill>
          <a:ln w="12700" cap="sq">
            <a:noFill/>
            <a:round/>
            <a:headEnd type="none" w="sm" len="sm"/>
            <a:tailEnd type="none" w="sm" len="sm"/>
          </a:ln>
        </p:spPr>
        <p:txBody>
          <a:bodyPr wrap="none" lIns="163272" tIns="81636" rIns="163272" bIns="81636" anchor="ctr"/>
          <a:lstStyle/>
          <a:p>
            <a:pPr algn="ctr" defTabSz="915988">
              <a:buFont typeface="Arial" charset="0"/>
              <a:buNone/>
            </a:pPr>
            <a:r>
              <a:rPr lang="ru-RU" altLang="ru-RU" sz="1800">
                <a:latin typeface="Calibri" pitchFamily="34" charset="0"/>
              </a:rPr>
              <a:t>Ресурсы ГОУ</a:t>
            </a:r>
          </a:p>
        </p:txBody>
      </p:sp>
      <p:pic>
        <p:nvPicPr>
          <p:cNvPr id="33798" name="Рисунок 3" descr="C:\Documents and Settings\NikishovaE\Рабочий стол\281020131020026170000.jpg"/>
          <p:cNvPicPr>
            <a:picLocks noChangeAspect="1" noChangeArrowheads="1"/>
          </p:cNvPicPr>
          <p:nvPr/>
        </p:nvPicPr>
        <p:blipFill>
          <a:blip r:embed="rId3"/>
          <a:srcRect l="8400" t="3903" r="76245" b="86061"/>
          <a:stretch>
            <a:fillRect/>
          </a:stretch>
        </p:blipFill>
        <p:spPr bwMode="auto">
          <a:xfrm>
            <a:off x="287338" y="0"/>
            <a:ext cx="1582737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Содержимое 2"/>
          <p:cNvSpPr>
            <a:spLocks noGrp="1"/>
          </p:cNvSpPr>
          <p:nvPr>
            <p:ph sz="quarter" idx="1"/>
          </p:nvPr>
        </p:nvSpPr>
        <p:spPr>
          <a:xfrm>
            <a:off x="5327650" y="2911475"/>
            <a:ext cx="12611100" cy="7058025"/>
          </a:xfrm>
        </p:spPr>
        <p:txBody>
          <a:bodyPr/>
          <a:lstStyle/>
          <a:p>
            <a:pPr>
              <a:lnSpc>
                <a:spcPct val="80000"/>
              </a:lnSpc>
              <a:buFont typeface="ＭＳ Ｐゴシック" pitchFamily="34" charset="-128"/>
              <a:buChar char="•"/>
            </a:pPr>
            <a:r>
              <a:rPr lang="ru-RU" sz="2800" b="1" smtClean="0"/>
              <a:t>Межведомственная и межуровневая кооперация</a:t>
            </a:r>
            <a:r>
              <a:rPr lang="ru-RU" sz="2800" smtClean="0"/>
              <a:t>, интеграция ресурсов, в т.ч. организация сетевого взаимодействия; создание интегрированных организаций социальной сферы.</a:t>
            </a:r>
          </a:p>
          <a:p>
            <a:pPr>
              <a:lnSpc>
                <a:spcPct val="80000"/>
              </a:lnSpc>
              <a:buFont typeface="ＭＳ Ｐゴシック" pitchFamily="34" charset="-128"/>
              <a:buChar char="•"/>
            </a:pPr>
            <a:endParaRPr lang="ru-RU" sz="2800" smtClean="0"/>
          </a:p>
          <a:p>
            <a:pPr>
              <a:lnSpc>
                <a:spcPct val="80000"/>
              </a:lnSpc>
              <a:buFont typeface="ＭＳ Ｐゴシック" pitchFamily="34" charset="-128"/>
              <a:buChar char="•"/>
            </a:pPr>
            <a:r>
              <a:rPr lang="ru-RU" sz="2800" b="1" smtClean="0">
                <a:solidFill>
                  <a:srgbClr val="FF0000"/>
                </a:solidFill>
              </a:rPr>
              <a:t>Партнерство государства, бизнеса, институтов гражданского общества, семьи</a:t>
            </a:r>
            <a:r>
              <a:rPr lang="ru-RU" sz="2800" smtClean="0">
                <a:solidFill>
                  <a:srgbClr val="FF0000"/>
                </a:solidFill>
              </a:rPr>
              <a:t>. Открытый государственно-общественный характер управления сферой дополнительного образования, контроль качества реализации программ и распределения бюджетных ресурсов.</a:t>
            </a:r>
          </a:p>
          <a:p>
            <a:pPr>
              <a:lnSpc>
                <a:spcPct val="80000"/>
              </a:lnSpc>
              <a:buFont typeface="ＭＳ Ｐゴシック" pitchFamily="34" charset="-128"/>
              <a:buChar char="•"/>
            </a:pPr>
            <a:endParaRPr lang="ru-RU" sz="280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ＭＳ Ｐゴシック" pitchFamily="34" charset="-128"/>
              <a:buChar char="•"/>
            </a:pPr>
            <a:r>
              <a:rPr lang="ru-RU" sz="2800" b="1" smtClean="0"/>
              <a:t>Создание конкурентной среды</a:t>
            </a:r>
            <a:r>
              <a:rPr lang="ru-RU" sz="2800" smtClean="0"/>
              <a:t>, стимулирующей обновление содержания и повышение качества услуг.</a:t>
            </a:r>
          </a:p>
          <a:p>
            <a:pPr>
              <a:lnSpc>
                <a:spcPct val="80000"/>
              </a:lnSpc>
              <a:buFont typeface="ＭＳ Ｐゴシック" pitchFamily="34" charset="-128"/>
              <a:buChar char="•"/>
            </a:pPr>
            <a:endParaRPr lang="ru-RU" sz="2800" smtClean="0"/>
          </a:p>
          <a:p>
            <a:pPr>
              <a:lnSpc>
                <a:spcPct val="80000"/>
              </a:lnSpc>
              <a:buFont typeface="ＭＳ Ｐゴシック" pitchFamily="34" charset="-128"/>
              <a:buChar char="•"/>
            </a:pPr>
            <a:r>
              <a:rPr lang="ru-RU" sz="2800" b="1" smtClean="0"/>
              <a:t>Сочетание</a:t>
            </a:r>
            <a:r>
              <a:rPr lang="ru-RU" sz="2800" smtClean="0"/>
              <a:t> в управлении качеством услуг дополнительного образования детей элементов </a:t>
            </a:r>
            <a:r>
              <a:rPr lang="ru-RU" sz="2800" b="1" smtClean="0"/>
              <a:t>государственного контроля, независимой оценки качества и саморегулирования</a:t>
            </a:r>
            <a:r>
              <a:rPr lang="ru-RU" sz="2800" smtClean="0"/>
              <a:t>.  </a:t>
            </a:r>
          </a:p>
          <a:p>
            <a:pPr>
              <a:lnSpc>
                <a:spcPct val="80000"/>
              </a:lnSpc>
              <a:buFont typeface="ＭＳ Ｐゴシック" pitchFamily="34" charset="-128"/>
              <a:buChar char="•"/>
            </a:pPr>
            <a:endParaRPr lang="ru-RU" sz="2800" smtClean="0"/>
          </a:p>
          <a:p>
            <a:pPr>
              <a:lnSpc>
                <a:spcPct val="80000"/>
              </a:lnSpc>
              <a:buFont typeface="ＭＳ Ｐゴシック" pitchFamily="34" charset="-128"/>
              <a:buChar char="•"/>
            </a:pPr>
            <a:endParaRPr lang="ru-RU" sz="2800" smtClean="0"/>
          </a:p>
        </p:txBody>
      </p:sp>
      <p:pic>
        <p:nvPicPr>
          <p:cNvPr id="34818" name="Picture 15" descr="benchmark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7389813"/>
            <a:ext cx="496887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Oval 16"/>
          <p:cNvSpPr>
            <a:spLocks noChangeArrowheads="1"/>
          </p:cNvSpPr>
          <p:nvPr/>
        </p:nvSpPr>
        <p:spPr bwMode="auto">
          <a:xfrm>
            <a:off x="2159000" y="8312150"/>
            <a:ext cx="1152525" cy="323850"/>
          </a:xfrm>
          <a:prstGeom prst="ellipse">
            <a:avLst/>
          </a:prstGeom>
          <a:solidFill>
            <a:srgbClr val="CCCCFF"/>
          </a:solidFill>
          <a:ln w="12700" cap="sq">
            <a:noFill/>
            <a:round/>
            <a:headEnd type="none" w="sm" len="sm"/>
            <a:tailEnd type="none" w="sm" len="sm"/>
          </a:ln>
        </p:spPr>
        <p:txBody>
          <a:bodyPr wrap="none" lIns="163272" tIns="81636" rIns="163272" bIns="81636" anchor="ctr"/>
          <a:lstStyle/>
          <a:p>
            <a:pPr algn="ctr" defTabSz="915988">
              <a:buFont typeface="Arial" charset="0"/>
              <a:buNone/>
            </a:pPr>
            <a:r>
              <a:rPr lang="ru-RU" altLang="ru-RU" sz="1800">
                <a:latin typeface="Calibri" pitchFamily="34" charset="0"/>
              </a:rPr>
              <a:t>Ресурсы ГОУ</a:t>
            </a:r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214313" y="0"/>
            <a:ext cx="173545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371600"/>
            <a:r>
              <a:rPr lang="ru-RU" altLang="ru-RU" sz="5400">
                <a:latin typeface="Calibri" pitchFamily="34" charset="0"/>
              </a:rPr>
              <a:t>	</a:t>
            </a:r>
            <a:r>
              <a:rPr lang="ru-RU" altLang="ru-RU" sz="4800">
                <a:solidFill>
                  <a:srgbClr val="008000"/>
                </a:solidFill>
                <a:latin typeface="Calibri" pitchFamily="34" charset="0"/>
              </a:rPr>
              <a:t>Основные механизмы ресурсного обеспечения системы ДО с использованием ресурсов ГОУО</a:t>
            </a:r>
          </a:p>
        </p:txBody>
      </p:sp>
      <p:pic>
        <p:nvPicPr>
          <p:cNvPr id="34822" name="Рисунок 3" descr="C:\Documents and Settings\NikishovaE\Рабочий стол\281020131020026170000.jpg"/>
          <p:cNvPicPr>
            <a:picLocks noChangeAspect="1" noChangeArrowheads="1"/>
          </p:cNvPicPr>
          <p:nvPr/>
        </p:nvPicPr>
        <p:blipFill>
          <a:blip r:embed="rId3"/>
          <a:srcRect l="8400" t="3903" r="76245" b="86061"/>
          <a:stretch>
            <a:fillRect/>
          </a:stretch>
        </p:blipFill>
        <p:spPr bwMode="auto">
          <a:xfrm>
            <a:off x="214313" y="176213"/>
            <a:ext cx="1582737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2"/>
          <p:cNvSpPr>
            <a:spLocks noGrp="1"/>
          </p:cNvSpPr>
          <p:nvPr>
            <p:ph sz="quarter" idx="4294967295"/>
          </p:nvPr>
        </p:nvSpPr>
        <p:spPr>
          <a:xfrm>
            <a:off x="5256213" y="1760538"/>
            <a:ext cx="12426950" cy="8135937"/>
          </a:xfrm>
        </p:spPr>
        <p:txBody>
          <a:bodyPr/>
          <a:lstStyle/>
          <a:p>
            <a:pPr algn="just">
              <a:buFont typeface="ＭＳ Ｐゴシック" pitchFamily="34" charset="-128"/>
              <a:buChar char="•"/>
            </a:pPr>
            <a:r>
              <a:rPr lang="ru-RU" sz="2400" smtClean="0">
                <a:latin typeface="Arial" charset="0"/>
                <a:cs typeface="Arial" charset="0"/>
              </a:rPr>
              <a:t>Разработка и внедрение механизмов эффективного контракта с педагогическими работниками и руководителями организаций дополнительного образования</a:t>
            </a:r>
          </a:p>
          <a:p>
            <a:pPr algn="just">
              <a:buFont typeface="ＭＳ Ｐゴシック" pitchFamily="34" charset="-128"/>
              <a:buChar char="•"/>
            </a:pPr>
            <a:endParaRPr lang="ru-RU" sz="2400" smtClean="0">
              <a:latin typeface="Arial" charset="0"/>
              <a:cs typeface="Arial" charset="0"/>
            </a:endParaRPr>
          </a:p>
          <a:p>
            <a:pPr>
              <a:buFont typeface="ＭＳ Ｐゴシック" pitchFamily="34" charset="-128"/>
              <a:buChar char="•"/>
            </a:pPr>
            <a:r>
              <a:rPr lang="ru-RU" sz="2400" smtClean="0">
                <a:solidFill>
                  <a:srgbClr val="FF0000"/>
                </a:solidFill>
                <a:latin typeface="Arial" charset="0"/>
                <a:cs typeface="Arial" charset="0"/>
              </a:rPr>
              <a:t>Привлечение к деятельности в сфере дополнительного образования индивидуальных предпринимателей, волонтеров, представителей науки, высшей школы, студенчества, родительской общественности.</a:t>
            </a:r>
          </a:p>
          <a:p>
            <a:pPr>
              <a:buFont typeface="ＭＳ Ｐゴシック" pitchFamily="34" charset="-128"/>
              <a:buChar char="•"/>
            </a:pPr>
            <a:endParaRPr lang="ru-RU" sz="240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buFont typeface="ＭＳ Ｐゴシック" pitchFamily="34" charset="-128"/>
              <a:buChar char="•"/>
            </a:pPr>
            <a:r>
              <a:rPr lang="ru-RU" sz="2400" smtClean="0">
                <a:latin typeface="Arial" charset="0"/>
                <a:cs typeface="Arial" charset="0"/>
              </a:rPr>
              <a:t>Реализация модульных программ повышения квалификации с возможностью обучения по индивидуальной образовательной программе; тьюторское сопровождение профессионального развития педагогов дополнительного образования; организации стажировок</a:t>
            </a:r>
            <a:r>
              <a:rPr lang="ru-RU" sz="2400" b="1" smtClean="0">
                <a:latin typeface="Arial" charset="0"/>
                <a:cs typeface="Arial" charset="0"/>
              </a:rPr>
              <a:t> </a:t>
            </a:r>
            <a:r>
              <a:rPr lang="ru-RU" sz="2400" smtClean="0">
                <a:latin typeface="Arial" charset="0"/>
                <a:cs typeface="Arial" charset="0"/>
              </a:rPr>
              <a:t>на базе ресурсных центров и лучших практик и др. </a:t>
            </a:r>
          </a:p>
          <a:p>
            <a:pPr>
              <a:buFont typeface="ＭＳ Ｐゴシック" pitchFamily="34" charset="-128"/>
              <a:buChar char="•"/>
            </a:pPr>
            <a:endParaRPr lang="ru-RU" sz="2400" smtClean="0">
              <a:latin typeface="Arial" charset="0"/>
              <a:cs typeface="Arial" charset="0"/>
            </a:endParaRPr>
          </a:p>
          <a:p>
            <a:pPr>
              <a:buFont typeface="ＭＳ Ｐゴシック" pitchFamily="34" charset="-128"/>
              <a:buChar char="•"/>
            </a:pPr>
            <a:r>
              <a:rPr lang="ru-RU" sz="2400" smtClean="0">
                <a:latin typeface="Arial" charset="0"/>
                <a:cs typeface="Arial" charset="0"/>
              </a:rPr>
              <a:t>Увеличение  масштаба подготовки управленческих кадров для сферы дополнительного образования детей, подростков и молодежи с приоритетами в области менеджмента, маркетинга, образовательной деятельности, соответствующей профилю организации.</a:t>
            </a:r>
          </a:p>
          <a:p>
            <a:pPr>
              <a:buFont typeface="ＭＳ Ｐゴシック" pitchFamily="34" charset="-128"/>
              <a:buChar char="•"/>
            </a:pPr>
            <a:endParaRPr lang="ru-RU" sz="2400" smtClean="0">
              <a:latin typeface="Arial" charset="0"/>
              <a:cs typeface="Arial" charset="0"/>
            </a:endParaRPr>
          </a:p>
          <a:p>
            <a:pPr>
              <a:buFont typeface="ＭＳ Ｐゴシック" pitchFamily="34" charset="-128"/>
              <a:buChar char="•"/>
            </a:pPr>
            <a:r>
              <a:rPr lang="ru-RU" sz="2400" smtClean="0">
                <a:latin typeface="Arial" charset="0"/>
                <a:cs typeface="Arial" charset="0"/>
              </a:rPr>
              <a:t>Поддержка создания и деятельности профессиональных сообществ</a:t>
            </a:r>
            <a:r>
              <a:rPr lang="ru-RU" sz="2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sz="2400" smtClean="0">
                <a:latin typeface="Arial" charset="0"/>
                <a:cs typeface="Arial" charset="0"/>
              </a:rPr>
              <a:t>педагогов сферы дополнительного образования детей.  </a:t>
            </a:r>
          </a:p>
          <a:p>
            <a:pPr algn="just">
              <a:buFont typeface="Arial" charset="0"/>
              <a:buNone/>
            </a:pPr>
            <a:endParaRPr lang="ru-RU" sz="2400" smtClean="0"/>
          </a:p>
          <a:p>
            <a:pPr>
              <a:buFont typeface="ＭＳ Ｐゴシック" pitchFamily="34" charset="-128"/>
              <a:buChar char="•"/>
            </a:pPr>
            <a:endParaRPr lang="ru-RU" sz="2400" smtClean="0"/>
          </a:p>
        </p:txBody>
      </p:sp>
      <p:sp>
        <p:nvSpPr>
          <p:cNvPr id="35842" name="Oval 16"/>
          <p:cNvSpPr>
            <a:spLocks noChangeArrowheads="1"/>
          </p:cNvSpPr>
          <p:nvPr/>
        </p:nvSpPr>
        <p:spPr bwMode="auto">
          <a:xfrm>
            <a:off x="2447925" y="7808913"/>
            <a:ext cx="1152525" cy="323850"/>
          </a:xfrm>
          <a:prstGeom prst="ellipse">
            <a:avLst/>
          </a:prstGeom>
          <a:solidFill>
            <a:srgbClr val="CCCCFF"/>
          </a:solidFill>
          <a:ln w="12700" cap="sq">
            <a:noFill/>
            <a:round/>
            <a:headEnd type="none" w="sm" len="sm"/>
            <a:tailEnd type="none" w="sm" len="sm"/>
          </a:ln>
        </p:spPr>
        <p:txBody>
          <a:bodyPr wrap="none" lIns="163272" tIns="81636" rIns="163272" bIns="81636" anchor="ctr"/>
          <a:lstStyle/>
          <a:p>
            <a:pPr algn="ctr" defTabSz="915988">
              <a:buFont typeface="Arial" charset="0"/>
              <a:buNone/>
            </a:pPr>
            <a:r>
              <a:rPr lang="ru-RU" altLang="ru-RU" sz="2000">
                <a:latin typeface="Calibri" pitchFamily="34" charset="0"/>
              </a:rPr>
              <a:t>Ресурсы ГОУ</a:t>
            </a:r>
          </a:p>
        </p:txBody>
      </p:sp>
      <p:pic>
        <p:nvPicPr>
          <p:cNvPr id="35843" name="Picture 15" descr="benchmark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7273925"/>
            <a:ext cx="4824412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Oval 16"/>
          <p:cNvSpPr>
            <a:spLocks noChangeArrowheads="1"/>
          </p:cNvSpPr>
          <p:nvPr/>
        </p:nvSpPr>
        <p:spPr bwMode="auto">
          <a:xfrm>
            <a:off x="2087563" y="8169275"/>
            <a:ext cx="1152525" cy="323850"/>
          </a:xfrm>
          <a:prstGeom prst="ellipse">
            <a:avLst/>
          </a:prstGeom>
          <a:solidFill>
            <a:srgbClr val="CCCCFF"/>
          </a:solidFill>
          <a:ln w="12700" cap="sq">
            <a:noFill/>
            <a:round/>
            <a:headEnd type="none" w="sm" len="sm"/>
            <a:tailEnd type="none" w="sm" len="sm"/>
          </a:ln>
        </p:spPr>
        <p:txBody>
          <a:bodyPr wrap="none" lIns="163272" tIns="81636" rIns="163272" bIns="81636" anchor="ctr"/>
          <a:lstStyle/>
          <a:p>
            <a:pPr algn="ctr" defTabSz="915988">
              <a:buFont typeface="Arial" charset="0"/>
              <a:buNone/>
            </a:pPr>
            <a:r>
              <a:rPr lang="ru-RU" altLang="ru-RU" sz="1800">
                <a:latin typeface="Calibri" pitchFamily="34" charset="0"/>
              </a:rPr>
              <a:t>Ресурсы ГОУ</a:t>
            </a:r>
          </a:p>
        </p:txBody>
      </p:sp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214313" y="0"/>
            <a:ext cx="173545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371600"/>
            <a:r>
              <a:rPr lang="ru-RU" altLang="ru-RU" sz="5400">
                <a:latin typeface="Calibri" pitchFamily="34" charset="0"/>
              </a:rPr>
              <a:t>	</a:t>
            </a:r>
            <a:r>
              <a:rPr lang="ru-RU" altLang="ru-RU" sz="4800">
                <a:solidFill>
                  <a:srgbClr val="008000"/>
                </a:solidFill>
                <a:latin typeface="Calibri" pitchFamily="34" charset="0"/>
              </a:rPr>
              <a:t>Развитие кадрового потенциала системы ДО </a:t>
            </a:r>
            <a:br>
              <a:rPr lang="ru-RU" altLang="ru-RU" sz="4800">
                <a:solidFill>
                  <a:srgbClr val="008000"/>
                </a:solidFill>
                <a:latin typeface="Calibri" pitchFamily="34" charset="0"/>
              </a:rPr>
            </a:br>
            <a:r>
              <a:rPr lang="ru-RU" altLang="ru-RU" sz="4800">
                <a:solidFill>
                  <a:srgbClr val="008000"/>
                </a:solidFill>
                <a:latin typeface="Calibri" pitchFamily="34" charset="0"/>
              </a:rPr>
              <a:t> с использованием ресурсов ГОУО</a:t>
            </a:r>
          </a:p>
        </p:txBody>
      </p:sp>
      <p:pic>
        <p:nvPicPr>
          <p:cNvPr id="35847" name="Рисунок 3" descr="C:\Documents and Settings\NikishovaE\Рабочий стол\281020131020026170000.jpg"/>
          <p:cNvPicPr>
            <a:picLocks noChangeAspect="1" noChangeArrowheads="1"/>
          </p:cNvPicPr>
          <p:nvPr/>
        </p:nvPicPr>
        <p:blipFill>
          <a:blip r:embed="rId3"/>
          <a:srcRect l="8400" t="3903" r="76245" b="86061"/>
          <a:stretch>
            <a:fillRect/>
          </a:stretch>
        </p:blipFill>
        <p:spPr bwMode="auto">
          <a:xfrm>
            <a:off x="214313" y="176213"/>
            <a:ext cx="1582737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2303463" y="0"/>
            <a:ext cx="13719175" cy="1544638"/>
          </a:xfrm>
          <a:prstGeom prst="rect">
            <a:avLst/>
          </a:prstGeom>
          <a:gradFill rotWithShape="1">
            <a:gsLst>
              <a:gs pos="0">
                <a:srgbClr val="2FBB2F">
                  <a:gamma/>
                  <a:shade val="60000"/>
                  <a:invGamma/>
                </a:srgbClr>
              </a:gs>
              <a:gs pos="50000">
                <a:srgbClr val="2FBB2F"/>
              </a:gs>
              <a:gs pos="100000">
                <a:srgbClr val="2FBB2F">
                  <a:gamma/>
                  <a:shade val="60000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Распространение эффективных моделей государственно-общественного управления образованием</a:t>
            </a:r>
          </a:p>
          <a:p>
            <a:pPr algn="ctr"/>
            <a:r>
              <a:rPr lang="ru-RU" sz="2000"/>
              <a:t> в целях повышения охвата детей программами дополнительного образования в ОО, </a:t>
            </a:r>
          </a:p>
          <a:p>
            <a:pPr algn="ctr"/>
            <a:r>
              <a:rPr lang="ru-RU" sz="2000"/>
              <a:t>в том числе дошкольного образования, обеспечения их качества и соответствия общественному заказу</a:t>
            </a:r>
          </a:p>
        </p:txBody>
      </p:sp>
      <p:pic>
        <p:nvPicPr>
          <p:cNvPr id="38917" name="Рисунок 3" descr="C:\Documents and Settings\NikishovaE\Рабочий стол\281020131020026170000.jpg"/>
          <p:cNvPicPr>
            <a:picLocks noChangeAspect="1" noChangeArrowheads="1"/>
          </p:cNvPicPr>
          <p:nvPr/>
        </p:nvPicPr>
        <p:blipFill>
          <a:blip r:embed="rId2"/>
          <a:srcRect l="8400" t="3903" r="76245" b="86061"/>
          <a:stretch>
            <a:fillRect/>
          </a:stretch>
        </p:blipFill>
        <p:spPr bwMode="auto">
          <a:xfrm>
            <a:off x="647700" y="0"/>
            <a:ext cx="1582738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/>
          <a:srcRect l="18933" t="11784" r="41196" b="7622"/>
          <a:stretch>
            <a:fillRect/>
          </a:stretch>
        </p:blipFill>
        <p:spPr>
          <a:xfrm>
            <a:off x="8496300" y="1976438"/>
            <a:ext cx="9432925" cy="7802562"/>
          </a:xfrm>
          <a:noFill/>
        </p:spPr>
      </p:pic>
      <p:sp>
        <p:nvSpPr>
          <p:cNvPr id="38920" name="Rectangle 8"/>
          <p:cNvSpPr>
            <a:spLocks/>
          </p:cNvSpPr>
          <p:nvPr/>
        </p:nvSpPr>
        <p:spPr bwMode="auto">
          <a:xfrm>
            <a:off x="0" y="1976438"/>
            <a:ext cx="9072563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defTabSz="1371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4000">
                <a:latin typeface="Calibri" pitchFamily="34" charset="0"/>
              </a:rPr>
              <a:t>модель ГОУО, способствующая повышению охвата детей программами доп.образования в ОО, рекомендации по ее распространению </a:t>
            </a:r>
            <a:endParaRPr lang="en-US" sz="4000">
              <a:latin typeface="Calibri" pitchFamily="34" charset="0"/>
            </a:endParaRPr>
          </a:p>
          <a:p>
            <a:pPr marL="514350" indent="-514350" defTabSz="1371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4000">
                <a:latin typeface="Calibri" pitchFamily="34" charset="0"/>
              </a:rPr>
              <a:t>ППК, ПК тьюторов для распространения модели ГОУО</a:t>
            </a:r>
          </a:p>
          <a:p>
            <a:pPr marL="514350" indent="-514350" defTabSz="1371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4000">
                <a:latin typeface="Calibri" pitchFamily="34" charset="0"/>
              </a:rPr>
              <a:t>     в доп. образовании</a:t>
            </a:r>
          </a:p>
          <a:p>
            <a:pPr marL="514350" indent="-514350" defTabSz="1371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4000">
                <a:latin typeface="Calibri" pitchFamily="34" charset="0"/>
              </a:rPr>
              <a:t>организация информационной и консультационной поддержки на сайте </a:t>
            </a:r>
            <a:r>
              <a:rPr lang="en-US" sz="4000">
                <a:latin typeface="Calibri" pitchFamily="34" charset="0"/>
                <a:hlinkClick r:id="rId4"/>
              </a:rPr>
              <a:t>www.gouo.ru</a:t>
            </a:r>
            <a:r>
              <a:rPr lang="en-US" sz="4000">
                <a:latin typeface="Calibri" pitchFamily="34" charset="0"/>
              </a:rPr>
              <a:t>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5"/>
          <a:srcRect l="58748" t="39351" r="22435" b="34135"/>
          <a:stretch>
            <a:fillRect/>
          </a:stretch>
        </p:blipFill>
        <p:spPr bwMode="auto">
          <a:xfrm>
            <a:off x="4391025" y="7735888"/>
            <a:ext cx="36718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6" descr="corsi_completi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200438" y="160338"/>
            <a:ext cx="15843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Oval 11"/>
          <p:cNvSpPr>
            <a:spLocks noChangeArrowheads="1"/>
          </p:cNvSpPr>
          <p:nvPr/>
        </p:nvSpPr>
        <p:spPr bwMode="auto">
          <a:xfrm>
            <a:off x="5327650" y="8528050"/>
            <a:ext cx="2592388" cy="10080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9504363" y="6008688"/>
            <a:ext cx="3527425" cy="10080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7" name="Oval 15"/>
          <p:cNvSpPr>
            <a:spLocks noChangeArrowheads="1"/>
          </p:cNvSpPr>
          <p:nvPr/>
        </p:nvSpPr>
        <p:spPr bwMode="auto">
          <a:xfrm>
            <a:off x="14328775" y="5792788"/>
            <a:ext cx="3311525" cy="10080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8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 l="5373" t="8604" r="4938" b="15034"/>
          <a:stretch>
            <a:fillRect/>
          </a:stretch>
        </p:blipFill>
        <p:spPr>
          <a:xfrm>
            <a:off x="287338" y="463550"/>
            <a:ext cx="17786350" cy="98250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 bwMode="auto">
          <a:xfrm>
            <a:off x="2014538" y="1720850"/>
            <a:ext cx="15017750" cy="856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5" rIns="91428" bIns="45715"/>
          <a:lstStyle/>
          <a:p>
            <a:pPr marL="512763" indent="-512763" defTabSz="1371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Государственный заказ </a:t>
            </a:r>
            <a:r>
              <a:rPr lang="ru-RU">
                <a:latin typeface="Calibri" pitchFamily="34" charset="0"/>
              </a:rPr>
              <a:t>-  финансируемый государством объем услуг по воспитанию и обучению, по подготовке, повышению квалификации и переподготовке … для обеспечения потребностей экономики, воспроизводства квалифицированной рабочей силы и интеллектуального потенциала общества, а также по учебно-методическому обеспечению системы образования</a:t>
            </a:r>
          </a:p>
          <a:p>
            <a:pPr marL="512763" indent="-512763" defTabSz="13716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  <a:p>
            <a:pPr marL="512763" indent="-512763" defTabSz="1371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Гражданский (социальный, общественный) заказ </a:t>
            </a:r>
            <a:r>
              <a:rPr lang="ru-RU">
                <a:latin typeface="Calibri" pitchFamily="34" charset="0"/>
              </a:rPr>
              <a:t>- оформленное и нормативно закрепленное ожидание граждан от системы образования: ожидания относительно </a:t>
            </a:r>
            <a:r>
              <a:rPr lang="ru-RU" u="sng">
                <a:solidFill>
                  <a:srgbClr val="009900"/>
                </a:solidFill>
                <a:latin typeface="Calibri" pitchFamily="34" charset="0"/>
              </a:rPr>
              <a:t>результатов </a:t>
            </a:r>
            <a:r>
              <a:rPr lang="ru-RU">
                <a:solidFill>
                  <a:srgbClr val="009900"/>
                </a:solidFill>
                <a:latin typeface="Calibri" pitchFamily="34" charset="0"/>
              </a:rPr>
              <a:t>работы</a:t>
            </a:r>
            <a:r>
              <a:rPr lang="ru-RU">
                <a:latin typeface="Calibri" pitchFamily="34" charset="0"/>
              </a:rPr>
              <a:t> образовательных институтов, </a:t>
            </a:r>
            <a:r>
              <a:rPr lang="ru-RU" u="sng">
                <a:solidFill>
                  <a:srgbClr val="009900"/>
                </a:solidFill>
                <a:latin typeface="Calibri" pitchFamily="34" charset="0"/>
              </a:rPr>
              <a:t>эффектов </a:t>
            </a:r>
            <a:r>
              <a:rPr lang="ru-RU">
                <a:solidFill>
                  <a:srgbClr val="009900"/>
                </a:solidFill>
                <a:latin typeface="Calibri" pitchFamily="34" charset="0"/>
              </a:rPr>
              <a:t>от образования</a:t>
            </a:r>
            <a:r>
              <a:rPr lang="ru-RU">
                <a:latin typeface="Calibri" pitchFamily="34" charset="0"/>
              </a:rPr>
              <a:t>, которые обеспечивают (и гарантируют) человеку успешность (в плане построения профессиональной карьеры, обустройства собственной жизни, успешности в самом широком смысле).</a:t>
            </a:r>
          </a:p>
          <a:p>
            <a:pPr marL="512763" indent="-512763" defTabSz="13716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ru-RU">
              <a:latin typeface="Calibri" pitchFamily="34" charset="0"/>
            </a:endParaRPr>
          </a:p>
          <a:p>
            <a:pPr marL="512763" indent="-512763" defTabSz="13716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>
                <a:latin typeface="Calibri" pitchFamily="34" charset="0"/>
              </a:rPr>
              <a:t>         Гражданский заказ предполагает ответственное позиционирование граждан, гражданских институтов относительно результата и условий достижения результата образования. </a:t>
            </a:r>
          </a:p>
        </p:txBody>
      </p:sp>
      <p:pic>
        <p:nvPicPr>
          <p:cNvPr id="1741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319088"/>
            <a:ext cx="172085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135438"/>
            <a:ext cx="1863725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2"/>
          <p:cNvSpPr>
            <a:spLocks noChangeArrowheads="1"/>
          </p:cNvSpPr>
          <p:nvPr/>
        </p:nvSpPr>
        <p:spPr bwMode="auto">
          <a:xfrm>
            <a:off x="7056438" y="1687513"/>
            <a:ext cx="11017250" cy="837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Symbol" pitchFamily="18" charset="2"/>
              <a:buChar char=""/>
              <a:tabLst>
                <a:tab pos="889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выявить общественный заказ, уточнить цели и задачи школы, принципы ее работы, отвечающие интересам потребителей услуг;</a:t>
            </a:r>
          </a:p>
          <a:p>
            <a:pPr marL="342900" indent="-342900" algn="just">
              <a:buFont typeface="Symbol" pitchFamily="18" charset="2"/>
              <a:buChar char=""/>
              <a:tabLst>
                <a:tab pos="889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обеспечить обратную связь, необходимую для устойчивого и поступательного развития;</a:t>
            </a:r>
          </a:p>
          <a:p>
            <a:pPr marL="342900" indent="-342900" algn="just">
              <a:buFont typeface="Symbol" pitchFamily="18" charset="2"/>
              <a:buChar char=""/>
              <a:tabLst>
                <a:tab pos="889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усилить интеллектуальный потенциал системы управления, использовать знания и социальный капитал управляющих для эффективного решения задач;</a:t>
            </a:r>
          </a:p>
          <a:p>
            <a:pPr marL="342900" indent="-342900" algn="just">
              <a:buFont typeface="Symbol" pitchFamily="18" charset="2"/>
              <a:buChar char=""/>
              <a:tabLst>
                <a:tab pos="889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найти и привлечь необходимые ресурсы для улучшения условий жизни школы и ее развития;</a:t>
            </a:r>
          </a:p>
          <a:p>
            <a:pPr marL="342900" indent="-342900" algn="just">
              <a:buFont typeface="Symbol" pitchFamily="18" charset="2"/>
              <a:buChar char=""/>
              <a:tabLst>
                <a:tab pos="889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вовлечь родителей в образовательный процесс; </a:t>
            </a:r>
          </a:p>
          <a:p>
            <a:pPr marL="342900" indent="-342900" algn="just">
              <a:buFont typeface="Symbol" pitchFamily="18" charset="2"/>
              <a:buChar char=""/>
              <a:tabLst>
                <a:tab pos="889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выступить представителем и защитником интересов школы в местном социуме, перед учредителем;</a:t>
            </a:r>
          </a:p>
          <a:p>
            <a:pPr marL="342900" indent="-342900" algn="just">
              <a:buFont typeface="Symbol" pitchFamily="18" charset="2"/>
              <a:buChar char=""/>
              <a:tabLst>
                <a:tab pos="889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выступить посредником в решении конфликтных вопросов, переговорной площадкой между разными группами участников образовательного процесса;</a:t>
            </a:r>
          </a:p>
          <a:p>
            <a:pPr marL="342900" indent="-342900" algn="just">
              <a:buFont typeface="Symbol" pitchFamily="18" charset="2"/>
              <a:buChar char=""/>
              <a:tabLst>
                <a:tab pos="88900" algn="l"/>
              </a:tabLst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6" descr="corsi_completi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7563" y="319088"/>
            <a:ext cx="12588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Бане6р АР2"/>
          <p:cNvPicPr>
            <a:picLocks noChangeAspect="1" noChangeArrowheads="1"/>
          </p:cNvPicPr>
          <p:nvPr/>
        </p:nvPicPr>
        <p:blipFill>
          <a:blip r:embed="rId3"/>
          <a:srcRect t="32336" b="20000"/>
          <a:stretch>
            <a:fillRect/>
          </a:stretch>
        </p:blipFill>
        <p:spPr bwMode="auto">
          <a:xfrm>
            <a:off x="214313" y="1616075"/>
            <a:ext cx="6697662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3" descr="C:\Documents and Settings\NikishovaE\Рабочий стол\281020131020026170000.jpg"/>
          <p:cNvPicPr>
            <a:picLocks noChangeAspect="1" noChangeArrowheads="1"/>
          </p:cNvPicPr>
          <p:nvPr/>
        </p:nvPicPr>
        <p:blipFill>
          <a:blip r:embed="rId4"/>
          <a:srcRect l="8400" t="3903" r="76245" b="86061"/>
          <a:stretch>
            <a:fillRect/>
          </a:stretch>
        </p:blipFill>
        <p:spPr bwMode="auto">
          <a:xfrm>
            <a:off x="287338" y="0"/>
            <a:ext cx="1582737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2"/>
          <p:cNvSpPr>
            <a:spLocks noChangeArrowheads="1"/>
          </p:cNvSpPr>
          <p:nvPr/>
        </p:nvSpPr>
        <p:spPr bwMode="auto">
          <a:xfrm>
            <a:off x="10296525" y="1831975"/>
            <a:ext cx="7129463" cy="886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Symbol" pitchFamily="18" charset="2"/>
              <a:buChar char=""/>
              <a:tabLst>
                <a:tab pos="889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участие управляющего совета (иного коллегиального органа) в создании условий для реализации программ, услуг дополнительного образования:</a:t>
            </a:r>
          </a:p>
          <a:p>
            <a:pPr marL="342900" indent="-342900" algn="just">
              <a:buFont typeface="Symbol" pitchFamily="18" charset="2"/>
              <a:buNone/>
              <a:tabLst>
                <a:tab pos="88900" algn="l"/>
              </a:tabLst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Symbol" pitchFamily="18" charset="2"/>
              <a:buChar char=""/>
              <a:tabLst>
                <a:tab pos="889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за счет средств получателей образовательных услуг</a:t>
            </a:r>
          </a:p>
          <a:p>
            <a:pPr marL="342900" indent="-342900" algn="just">
              <a:buFont typeface="Symbol" pitchFamily="18" charset="2"/>
              <a:buChar char=""/>
              <a:tabLst>
                <a:tab pos="88900" algn="l"/>
              </a:tabLst>
            </a:pPr>
            <a:endParaRPr lang="ru-RU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Symbol" pitchFamily="18" charset="2"/>
              <a:buChar char=""/>
              <a:tabLst>
                <a:tab pos="88900" algn="l"/>
              </a:tabLst>
            </a:pPr>
            <a:r>
              <a:rPr lang="ru-RU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на условиях благотворительности</a:t>
            </a:r>
          </a:p>
          <a:p>
            <a:pPr marL="342900" indent="-342900" algn="just">
              <a:buFont typeface="Symbol" pitchFamily="18" charset="2"/>
              <a:buChar char=""/>
              <a:tabLst>
                <a:tab pos="88900" algn="l"/>
              </a:tabLst>
            </a:pPr>
            <a:endParaRPr lang="ru-RU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Symbol" pitchFamily="18" charset="2"/>
              <a:buChar char=""/>
              <a:tabLst>
                <a:tab pos="88900" algn="l"/>
              </a:tabLst>
            </a:pPr>
            <a:r>
              <a:rPr lang="ru-RU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на основе организации договорного взаимодействия образовательной организации с НКО</a:t>
            </a:r>
            <a:r>
              <a:rPr lang="en-US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общественным объединением</a:t>
            </a:r>
            <a:r>
              <a:rPr lang="en-US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негосударственной образовательной организацией</a:t>
            </a:r>
          </a:p>
          <a:p>
            <a:pPr marL="342900" indent="-342900" algn="just">
              <a:buFont typeface="Symbol" pitchFamily="18" charset="2"/>
              <a:buChar char=""/>
              <a:tabLst>
                <a:tab pos="88900" algn="l"/>
              </a:tabLst>
            </a:pPr>
            <a:endParaRPr lang="ru-RU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Symbol" pitchFamily="18" charset="2"/>
              <a:buChar char=""/>
              <a:tabLst>
                <a:tab pos="88900" algn="l"/>
              </a:tabLst>
            </a:pPr>
            <a:endParaRPr lang="ru-RU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Symbol" pitchFamily="18" charset="2"/>
              <a:buChar char=""/>
              <a:tabLst>
                <a:tab pos="88900" algn="l"/>
              </a:tabLst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6" descr="corsi_completi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2025" y="247650"/>
            <a:ext cx="1258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dobro-poj-cover[RGB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200" y="2479675"/>
            <a:ext cx="6985000" cy="653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3" descr="C:\Documents and Settings\NikishovaE\Рабочий стол\281020131020026170000.jpg"/>
          <p:cNvPicPr>
            <a:picLocks noChangeAspect="1" noChangeArrowheads="1"/>
          </p:cNvPicPr>
          <p:nvPr/>
        </p:nvPicPr>
        <p:blipFill>
          <a:blip r:embed="rId4"/>
          <a:srcRect l="8400" t="3903" r="76245" b="86061"/>
          <a:stretch>
            <a:fillRect/>
          </a:stretch>
        </p:blipFill>
        <p:spPr bwMode="auto">
          <a:xfrm>
            <a:off x="358775" y="0"/>
            <a:ext cx="1582738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0" y="0"/>
            <a:ext cx="16462375" cy="1370013"/>
          </a:xfrm>
        </p:spPr>
        <p:txBody>
          <a:bodyPr lIns="0" tIns="0" rIns="0" bIns="0"/>
          <a:lstStyle/>
          <a:p>
            <a:pPr defTabSz="9144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800" smtClean="0">
                <a:solidFill>
                  <a:srgbClr val="009900"/>
                </a:solidFill>
              </a:rPr>
              <a:t>ФЗ</a:t>
            </a:r>
            <a:r>
              <a:rPr lang="en-US" altLang="ru-RU" sz="4800" smtClean="0">
                <a:solidFill>
                  <a:srgbClr val="009900"/>
                </a:solidFill>
              </a:rPr>
              <a:t> «Об образовании в </a:t>
            </a:r>
            <a:r>
              <a:rPr lang="ru-RU" altLang="ru-RU" sz="4800" smtClean="0">
                <a:solidFill>
                  <a:srgbClr val="009900"/>
                </a:solidFill>
              </a:rPr>
              <a:t>РФ</a:t>
            </a:r>
            <a:r>
              <a:rPr lang="en-US" altLang="ru-RU" sz="4800" smtClean="0">
                <a:solidFill>
                  <a:srgbClr val="009900"/>
                </a:solidFill>
              </a:rPr>
              <a:t>» </a:t>
            </a:r>
            <a:r>
              <a:rPr lang="ru-RU" altLang="ru-RU" sz="4800" smtClean="0">
                <a:solidFill>
                  <a:srgbClr val="009900"/>
                </a:solidFill>
              </a:rPr>
              <a:t/>
            </a:r>
            <a:br>
              <a:rPr lang="ru-RU" altLang="ru-RU" sz="4800" smtClean="0">
                <a:solidFill>
                  <a:srgbClr val="009900"/>
                </a:solidFill>
              </a:rPr>
            </a:br>
            <a:r>
              <a:rPr lang="en-US" altLang="ru-RU" sz="4800" smtClean="0">
                <a:solidFill>
                  <a:srgbClr val="009900"/>
                </a:solidFill>
              </a:rPr>
              <a:t>(</a:t>
            </a:r>
            <a:r>
              <a:rPr lang="ru-RU" altLang="ru-RU" sz="4800" smtClean="0">
                <a:solidFill>
                  <a:srgbClr val="008000"/>
                </a:solidFill>
              </a:rPr>
              <a:t>29 декабря 2012 г. N 273-ФЗ</a:t>
            </a:r>
            <a:r>
              <a:rPr lang="en-US" altLang="ru-RU" sz="4800" smtClean="0">
                <a:solidFill>
                  <a:srgbClr val="009900"/>
                </a:solidFill>
              </a:rPr>
              <a:t>).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36625" y="1471613"/>
            <a:ext cx="16462375" cy="8426450"/>
          </a:xfrm>
        </p:spPr>
        <p:txBody>
          <a:bodyPr lIns="0" tIns="37930" rIns="0" bIns="0"/>
          <a:lstStyle/>
          <a:p>
            <a:pPr marL="447675" indent="-446088" defTabSz="914400" eaLnBrk="1" hangingPunct="1">
              <a:lnSpc>
                <a:spcPct val="80000"/>
              </a:lnSpc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3600" smtClean="0"/>
              <a:t>Статья 3. Основные принципы государственной политики и правового регулирования отношений в сфере образования</a:t>
            </a:r>
            <a:endParaRPr lang="ru-RU" altLang="ru-RU" sz="3600" smtClean="0"/>
          </a:p>
          <a:p>
            <a:pPr marL="447675" indent="-446088" defTabSz="914400" eaLnBrk="1" hangingPunct="1">
              <a:lnSpc>
                <a:spcPct val="80000"/>
              </a:lnSpc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ru-RU" sz="3600" smtClean="0"/>
          </a:p>
          <a:p>
            <a:pPr marL="447675" indent="-446088" defTabSz="914400" eaLnBrk="1" hangingPunct="1">
              <a:lnSpc>
                <a:spcPct val="80000"/>
              </a:lnSpc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3600" smtClean="0"/>
              <a:t>         </a:t>
            </a:r>
            <a:r>
              <a:rPr lang="ru-RU" altLang="ru-RU" sz="3600" smtClean="0"/>
              <a:t>9</a:t>
            </a:r>
            <a:r>
              <a:rPr lang="en-US" altLang="ru-RU" sz="3600" smtClean="0"/>
              <a:t>) автономия образовательных организаций, академические права и свободы</a:t>
            </a:r>
            <a:r>
              <a:rPr lang="ru-RU" altLang="ru-RU" sz="3600" smtClean="0"/>
              <a:t> пед.работников и обучающихся</a:t>
            </a:r>
            <a:r>
              <a:rPr lang="en-US" altLang="ru-RU" sz="3600" smtClean="0"/>
              <a:t>, предусмотренные настоящим Федеральным законом; </a:t>
            </a:r>
            <a:r>
              <a:rPr lang="en-US" altLang="ru-RU" sz="3600" i="1" smtClean="0">
                <a:solidFill>
                  <a:schemeClr val="accent2"/>
                </a:solidFill>
              </a:rPr>
              <a:t>информационная открытость и публичная отчетность</a:t>
            </a:r>
            <a:r>
              <a:rPr lang="en-US" altLang="ru-RU" sz="3600" smtClean="0"/>
              <a:t> образовательных организаций;</a:t>
            </a:r>
            <a:endParaRPr lang="ru-RU" altLang="ru-RU" sz="3600" smtClean="0"/>
          </a:p>
          <a:p>
            <a:pPr marL="447675" indent="-446088" defTabSz="914400" eaLnBrk="1" hangingPunct="1">
              <a:lnSpc>
                <a:spcPct val="80000"/>
              </a:lnSpc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ru-RU" sz="3600" smtClean="0"/>
          </a:p>
          <a:p>
            <a:pPr marL="447675" indent="-446088" defTabSz="914400" eaLnBrk="1" hangingPunct="1">
              <a:lnSpc>
                <a:spcPct val="80000"/>
              </a:lnSpc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3600" smtClean="0"/>
              <a:t>       </a:t>
            </a:r>
            <a:r>
              <a:rPr lang="ru-RU" altLang="ru-RU" sz="3600" smtClean="0"/>
              <a:t>10</a:t>
            </a:r>
            <a:r>
              <a:rPr lang="en-US" altLang="ru-RU" sz="3600" smtClean="0"/>
              <a:t>) </a:t>
            </a:r>
            <a:r>
              <a:rPr lang="en-US" altLang="ru-RU" sz="3600" i="1" smtClean="0">
                <a:solidFill>
                  <a:schemeClr val="accent2"/>
                </a:solidFill>
              </a:rPr>
              <a:t>демократический характер управления образованием</a:t>
            </a:r>
            <a:r>
              <a:rPr lang="en-US" altLang="ru-RU" sz="3600" smtClean="0">
                <a:solidFill>
                  <a:schemeClr val="accent2"/>
                </a:solidFill>
              </a:rPr>
              <a:t>;</a:t>
            </a:r>
            <a:r>
              <a:rPr lang="en-US" altLang="ru-RU" sz="3600" smtClean="0"/>
              <a:t> обеспечение прав работников, обучающихся</a:t>
            </a:r>
            <a:r>
              <a:rPr lang="ru-RU" altLang="ru-RU" sz="3600" smtClean="0"/>
              <a:t>,</a:t>
            </a:r>
            <a:r>
              <a:rPr lang="en-US" altLang="ru-RU" sz="3600" smtClean="0"/>
              <a:t> родителей (законных представителей) на участие в управлении образовательн</a:t>
            </a:r>
            <a:r>
              <a:rPr lang="ru-RU" altLang="ru-RU" sz="3600" smtClean="0"/>
              <a:t>ыми</a:t>
            </a:r>
            <a:r>
              <a:rPr lang="en-US" altLang="ru-RU" sz="3600" smtClean="0"/>
              <a:t> организаци</a:t>
            </a:r>
            <a:r>
              <a:rPr lang="ru-RU" altLang="ru-RU" sz="3600" smtClean="0"/>
              <a:t>ями</a:t>
            </a:r>
            <a:r>
              <a:rPr lang="en-US" altLang="ru-RU" sz="3600" smtClean="0"/>
              <a:t>;</a:t>
            </a:r>
            <a:endParaRPr lang="ru-RU" altLang="ru-RU" sz="3600" smtClean="0"/>
          </a:p>
          <a:p>
            <a:pPr marL="447675" indent="-446088" defTabSz="914400" eaLnBrk="1" hangingPunct="1">
              <a:lnSpc>
                <a:spcPct val="80000"/>
              </a:lnSpc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ru-RU" sz="3600" smtClean="0"/>
          </a:p>
          <a:p>
            <a:pPr marL="447675" indent="-446088" defTabSz="914400" eaLnBrk="1" hangingPunct="1">
              <a:lnSpc>
                <a:spcPct val="80000"/>
              </a:lnSpc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smtClean="0"/>
              <a:t>Статья </a:t>
            </a:r>
            <a:r>
              <a:rPr lang="en-US" altLang="ru-RU" sz="3600" smtClean="0"/>
              <a:t>89</a:t>
            </a:r>
            <a:r>
              <a:rPr lang="ru-RU" altLang="ru-RU" sz="3600" smtClean="0"/>
              <a:t>. Управление системой образования</a:t>
            </a:r>
          </a:p>
          <a:p>
            <a:pPr marL="447675" indent="-446088" defTabSz="914400" eaLnBrk="1" hangingPunct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smtClean="0"/>
              <a:t>1. Управление системой образования осуществляется на принципах законности, демократии, автономии образовательных организаций, информационной открытости системы образования и учета общественного мнения и </a:t>
            </a:r>
            <a:r>
              <a:rPr lang="ru-RU" altLang="ru-RU" sz="3600" i="1" smtClean="0">
                <a:solidFill>
                  <a:schemeClr val="accent2"/>
                </a:solidFill>
              </a:rPr>
              <a:t>носит государственно-общественный характер.</a:t>
            </a:r>
            <a:endParaRPr lang="en-US" altLang="ru-RU" sz="3600" i="1" smtClean="0">
              <a:solidFill>
                <a:schemeClr val="accent2"/>
              </a:solidFill>
            </a:endParaRPr>
          </a:p>
        </p:txBody>
      </p:sp>
      <p:pic>
        <p:nvPicPr>
          <p:cNvPr id="20483" name="Picture 6" descr="corsi_completi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463550"/>
            <a:ext cx="1260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3" descr="C:\Documents and Settings\NikishovaE\Рабочий стол\281020131020026170000.jpg"/>
          <p:cNvPicPr>
            <a:picLocks noChangeAspect="1" noChangeArrowheads="1"/>
          </p:cNvPicPr>
          <p:nvPr/>
        </p:nvPicPr>
        <p:blipFill>
          <a:blip r:embed="rId4"/>
          <a:srcRect l="8400" t="3903" r="76245" b="86061"/>
          <a:stretch>
            <a:fillRect/>
          </a:stretch>
        </p:blipFill>
        <p:spPr bwMode="auto">
          <a:xfrm>
            <a:off x="287338" y="0"/>
            <a:ext cx="1582737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0" y="0"/>
            <a:ext cx="16462375" cy="1370013"/>
          </a:xfrm>
        </p:spPr>
        <p:txBody>
          <a:bodyPr lIns="0" tIns="0" rIns="0" bIns="0"/>
          <a:lstStyle/>
          <a:p>
            <a:pPr defTabSz="9144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800" smtClean="0">
                <a:solidFill>
                  <a:srgbClr val="009900"/>
                </a:solidFill>
              </a:rPr>
              <a:t>ФЗ</a:t>
            </a:r>
            <a:r>
              <a:rPr lang="en-US" altLang="ru-RU" sz="4800" smtClean="0">
                <a:solidFill>
                  <a:srgbClr val="009900"/>
                </a:solidFill>
              </a:rPr>
              <a:t> «Об образовании в </a:t>
            </a:r>
            <a:r>
              <a:rPr lang="ru-RU" altLang="ru-RU" sz="4800" smtClean="0">
                <a:solidFill>
                  <a:srgbClr val="009900"/>
                </a:solidFill>
              </a:rPr>
              <a:t>РФ</a:t>
            </a:r>
            <a:r>
              <a:rPr lang="en-US" altLang="ru-RU" sz="4800" smtClean="0">
                <a:solidFill>
                  <a:srgbClr val="009900"/>
                </a:solidFill>
              </a:rPr>
              <a:t>» (</a:t>
            </a:r>
            <a:r>
              <a:rPr lang="ru-RU" altLang="ru-RU" sz="4800" smtClean="0">
                <a:solidFill>
                  <a:srgbClr val="009900"/>
                </a:solidFill>
              </a:rPr>
              <a:t>№ 273-ФЗ, </a:t>
            </a:r>
            <a:r>
              <a:rPr lang="en-US" altLang="ru-RU" sz="4800" smtClean="0">
                <a:solidFill>
                  <a:srgbClr val="009900"/>
                </a:solidFill>
              </a:rPr>
              <a:t>2012).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147763"/>
            <a:ext cx="16462375" cy="8750300"/>
          </a:xfrm>
        </p:spPr>
        <p:txBody>
          <a:bodyPr lIns="0" tIns="37930" rIns="0" bIns="0"/>
          <a:lstStyle/>
          <a:p>
            <a:pPr marL="447675" indent="-446088" defTabSz="914400" eaLnBrk="1" hangingPunct="1">
              <a:lnSpc>
                <a:spcPct val="80000"/>
              </a:lnSpc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ru-RU" sz="3600" smtClean="0"/>
          </a:p>
          <a:p>
            <a:pPr marL="447675" indent="-446088" defTabSz="914400" eaLnBrk="1" hangingPunct="1">
              <a:lnSpc>
                <a:spcPct val="80000"/>
              </a:lnSpc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3600" b="1" smtClean="0"/>
              <a:t>Статья 2</a:t>
            </a:r>
            <a:r>
              <a:rPr lang="ru-RU" altLang="ru-RU" sz="3600" b="1" smtClean="0"/>
              <a:t>6</a:t>
            </a:r>
            <a:r>
              <a:rPr lang="en-US" altLang="ru-RU" sz="3600" b="1" smtClean="0"/>
              <a:t>. Управление образовательной организацией</a:t>
            </a:r>
            <a:endParaRPr lang="ru-RU" altLang="ru-RU" sz="3600" b="1" smtClean="0"/>
          </a:p>
          <a:p>
            <a:pPr marL="447675" indent="-446088" defTabSz="914400" eaLnBrk="1" hangingPunct="1">
              <a:lnSpc>
                <a:spcPct val="80000"/>
              </a:lnSpc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3600" b="1" smtClean="0"/>
          </a:p>
          <a:p>
            <a:pPr marL="447675" indent="-446088" defTabSz="914400" eaLnBrk="1" hangingPunct="1">
              <a:lnSpc>
                <a:spcPct val="80000"/>
              </a:lnSpc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b="1" smtClean="0"/>
              <a:t>  </a:t>
            </a:r>
            <a:r>
              <a:rPr lang="ru-RU" altLang="ru-RU" sz="3600" smtClean="0"/>
              <a:t>2. Управление образовательной организацией строится на основе сочетания </a:t>
            </a:r>
            <a:r>
              <a:rPr lang="ru-RU" altLang="ru-RU" sz="3600" i="1" smtClean="0">
                <a:solidFill>
                  <a:schemeClr val="accent2"/>
                </a:solidFill>
              </a:rPr>
              <a:t>принципов единоначалия и коллегиальности. </a:t>
            </a:r>
          </a:p>
          <a:p>
            <a:pPr marL="447675" indent="-446088" defTabSz="914400" eaLnBrk="1" hangingPunct="1">
              <a:lnSpc>
                <a:spcPct val="80000"/>
              </a:lnSpc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ru-RU" sz="3600" i="1" smtClean="0">
              <a:solidFill>
                <a:schemeClr val="accent2"/>
              </a:solidFill>
            </a:endParaRPr>
          </a:p>
          <a:p>
            <a:pPr marL="447675" indent="-446088" defTabSz="914400" eaLnBrk="1" hangingPunct="1">
              <a:lnSpc>
                <a:spcPct val="80000"/>
              </a:lnSpc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smtClean="0"/>
              <a:t>4. В образовательных организациях формируются </a:t>
            </a:r>
            <a:r>
              <a:rPr lang="ru-RU" altLang="ru-RU" sz="3600" smtClean="0">
                <a:solidFill>
                  <a:schemeClr val="accent2"/>
                </a:solidFill>
              </a:rPr>
              <a:t>коллегиальные органы управления, </a:t>
            </a:r>
            <a:r>
              <a:rPr lang="ru-RU" altLang="ru-RU" sz="3600" smtClean="0"/>
              <a:t>к которым</a:t>
            </a:r>
            <a:r>
              <a:rPr lang="ru-RU" altLang="ru-RU" sz="3600" smtClean="0">
                <a:solidFill>
                  <a:schemeClr val="accent2"/>
                </a:solidFill>
              </a:rPr>
              <a:t> </a:t>
            </a:r>
            <a:r>
              <a:rPr lang="ru-RU" altLang="ru-RU" sz="3600" smtClean="0"/>
              <a:t>относятся общее собрание (конференция) работников образовательной организации, педагогический совет, попечительский совет, </a:t>
            </a:r>
            <a:r>
              <a:rPr lang="ru-RU" altLang="ru-RU" sz="3600" i="1" smtClean="0">
                <a:solidFill>
                  <a:schemeClr val="accent2"/>
                </a:solidFill>
              </a:rPr>
              <a:t>управляющий совет</a:t>
            </a:r>
            <a:r>
              <a:rPr lang="ru-RU" altLang="ru-RU" sz="3600" smtClean="0"/>
              <a:t>, наблюдательный совет и другие коллегиальные органы, предусмотренные уставом образовательной организации.</a:t>
            </a:r>
          </a:p>
          <a:p>
            <a:pPr marL="447675" indent="-446088" defTabSz="914400" eaLnBrk="1" hangingPunct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3600" smtClean="0"/>
          </a:p>
          <a:p>
            <a:pPr marL="447675" indent="-446088" defTabSz="914400" eaLnBrk="1" hangingPunct="1">
              <a:lnSpc>
                <a:spcPct val="80000"/>
              </a:lnSpc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smtClean="0"/>
              <a:t>5. </a:t>
            </a:r>
            <a:r>
              <a:rPr lang="ru-RU" altLang="ru-RU" sz="3600" i="1" smtClean="0">
                <a:solidFill>
                  <a:schemeClr val="accent2"/>
                </a:solidFill>
              </a:rPr>
              <a:t>Структура, порядок формирования, срок полномочий и компетенция</a:t>
            </a:r>
            <a:r>
              <a:rPr lang="ru-RU" altLang="ru-RU" sz="3600" smtClean="0"/>
              <a:t> органов управления образовательной организацией, </a:t>
            </a:r>
            <a:r>
              <a:rPr lang="ru-RU" altLang="ru-RU" sz="3600" i="1" smtClean="0">
                <a:solidFill>
                  <a:schemeClr val="accent2"/>
                </a:solidFill>
              </a:rPr>
              <a:t>порядок принятия ими решений</a:t>
            </a:r>
            <a:r>
              <a:rPr lang="ru-RU" altLang="ru-RU" sz="3600" smtClean="0"/>
              <a:t> и выступления от имени образовательной организации </a:t>
            </a:r>
            <a:r>
              <a:rPr lang="ru-RU" altLang="ru-RU" sz="3600" i="1" smtClean="0">
                <a:solidFill>
                  <a:schemeClr val="accent2"/>
                </a:solidFill>
              </a:rPr>
              <a:t>устанавливаются уставом образовательной организации</a:t>
            </a:r>
            <a:r>
              <a:rPr lang="ru-RU" altLang="ru-RU" sz="3600" smtClean="0"/>
              <a:t> в соответствии с законодательством Российской Федерации.</a:t>
            </a:r>
            <a:endParaRPr lang="en-US" altLang="ru-RU" sz="3600" smtClean="0"/>
          </a:p>
        </p:txBody>
      </p:sp>
      <p:pic>
        <p:nvPicPr>
          <p:cNvPr id="22531" name="Picture 6" descr="corsi_completi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463550"/>
            <a:ext cx="1258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3" descr="C:\Documents and Settings\NikishovaE\Рабочий стол\281020131020026170000.jpg"/>
          <p:cNvPicPr>
            <a:picLocks noChangeAspect="1" noChangeArrowheads="1"/>
          </p:cNvPicPr>
          <p:nvPr/>
        </p:nvPicPr>
        <p:blipFill>
          <a:blip r:embed="rId4"/>
          <a:srcRect l="8400" t="3903" r="76245" b="86061"/>
          <a:stretch>
            <a:fillRect/>
          </a:stretch>
        </p:blipFill>
        <p:spPr bwMode="auto">
          <a:xfrm>
            <a:off x="287338" y="0"/>
            <a:ext cx="1582737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0" y="0"/>
            <a:ext cx="16462375" cy="1370013"/>
          </a:xfrm>
        </p:spPr>
        <p:txBody>
          <a:bodyPr lIns="0" tIns="0" rIns="0" bIns="0"/>
          <a:lstStyle/>
          <a:p>
            <a:pPr defTabSz="9144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800" smtClean="0">
                <a:solidFill>
                  <a:srgbClr val="009900"/>
                </a:solidFill>
              </a:rPr>
              <a:t>ФЗ</a:t>
            </a:r>
            <a:r>
              <a:rPr lang="en-US" altLang="ru-RU" sz="4800" smtClean="0">
                <a:solidFill>
                  <a:srgbClr val="009900"/>
                </a:solidFill>
              </a:rPr>
              <a:t> «Об образовании в </a:t>
            </a:r>
            <a:r>
              <a:rPr lang="ru-RU" altLang="ru-RU" sz="4800" smtClean="0">
                <a:solidFill>
                  <a:srgbClr val="009900"/>
                </a:solidFill>
              </a:rPr>
              <a:t>РФ</a:t>
            </a:r>
            <a:r>
              <a:rPr lang="en-US" altLang="ru-RU" sz="4800" smtClean="0">
                <a:solidFill>
                  <a:srgbClr val="009900"/>
                </a:solidFill>
              </a:rPr>
              <a:t>» (</a:t>
            </a:r>
            <a:r>
              <a:rPr lang="ru-RU" altLang="ru-RU" sz="4800" smtClean="0">
                <a:solidFill>
                  <a:srgbClr val="009900"/>
                </a:solidFill>
              </a:rPr>
              <a:t>№ 273-ФЗ, </a:t>
            </a:r>
            <a:r>
              <a:rPr lang="en-US" altLang="ru-RU" sz="4800" smtClean="0">
                <a:solidFill>
                  <a:srgbClr val="009900"/>
                </a:solidFill>
              </a:rPr>
              <a:t>2012).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147763"/>
            <a:ext cx="16462375" cy="8750300"/>
          </a:xfrm>
        </p:spPr>
        <p:txBody>
          <a:bodyPr lIns="0" tIns="37930" rIns="0" bIns="0"/>
          <a:lstStyle/>
          <a:p>
            <a:pPr marL="447675" indent="-446088" defTabSz="914400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ru-RU" smtClean="0"/>
          </a:p>
          <a:p>
            <a:pPr marL="447675" indent="-446088" defTabSz="914400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b="1" smtClean="0"/>
              <a:t>    </a:t>
            </a:r>
            <a:r>
              <a:rPr lang="en-US" altLang="ru-RU" sz="3600" b="1" smtClean="0"/>
              <a:t>Статья </a:t>
            </a:r>
            <a:r>
              <a:rPr lang="ru-RU" altLang="ru-RU" sz="3600" b="1" smtClean="0"/>
              <a:t>101</a:t>
            </a:r>
            <a:r>
              <a:rPr lang="en-US" altLang="ru-RU" sz="3600" b="1" smtClean="0"/>
              <a:t>. </a:t>
            </a:r>
            <a:r>
              <a:rPr lang="ru-RU" altLang="ru-RU" sz="3600" b="1" smtClean="0"/>
              <a:t>Осуществление образовательной деятельности за счет средств физических лиц и юридических лиц</a:t>
            </a:r>
            <a:r>
              <a:rPr lang="ru-RU" altLang="ru-RU" sz="6600" smtClean="0"/>
              <a:t> </a:t>
            </a:r>
            <a:r>
              <a:rPr lang="ru-RU" altLang="ru-RU" b="1" smtClean="0"/>
              <a:t> </a:t>
            </a:r>
          </a:p>
          <a:p>
            <a:pPr marL="447675" indent="-446088" defTabSz="914400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smtClean="0"/>
              <a:t> </a:t>
            </a:r>
            <a:r>
              <a:rPr lang="ru-RU" altLang="ru-RU" smtClean="0"/>
              <a:t> </a:t>
            </a:r>
            <a:r>
              <a:rPr lang="ru-RU" altLang="ru-RU" sz="3600" smtClean="0"/>
              <a:t>3. Организации, осуществляющие образовательную деятельность за счет бюджетных ассигнований федерального бюджета, бюджетов субъектов Российской Федерации, местных бюджетов,</a:t>
            </a:r>
            <a:r>
              <a:rPr lang="ru-RU" altLang="ru-RU" sz="3200" i="1" smtClean="0">
                <a:solidFill>
                  <a:schemeClr val="accent2"/>
                </a:solidFill>
              </a:rPr>
              <a:t> </a:t>
            </a:r>
            <a:r>
              <a:rPr lang="ru-RU" altLang="ru-RU" sz="3600" i="1" smtClean="0">
                <a:solidFill>
                  <a:schemeClr val="accent2"/>
                </a:solidFill>
              </a:rPr>
              <a:t>вправе осуществлять за счет средств физических и (или) юридических лиц образовательную деятельность, не предусмотренную установленным государственным или муниципальным заданием либо соглашением о предоставлении субсидии на возмещение затрат, на одинаковых при оказании одних и тех же услуг условиях.</a:t>
            </a:r>
            <a:endParaRPr lang="en-US" altLang="ru-RU" sz="3600" i="1" smtClean="0">
              <a:solidFill>
                <a:schemeClr val="accent2"/>
              </a:solidFill>
            </a:endParaRPr>
          </a:p>
          <a:p>
            <a:pPr marL="447675" indent="-446088" defTabSz="914400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ru-RU" sz="3600" smtClean="0"/>
          </a:p>
        </p:txBody>
      </p:sp>
      <p:pic>
        <p:nvPicPr>
          <p:cNvPr id="26627" name="Picture 6" descr="corsi_completi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463550"/>
            <a:ext cx="1258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3" descr="C:\Documents and Settings\NikishovaE\Рабочий стол\281020131020026170000.jpg"/>
          <p:cNvPicPr>
            <a:picLocks noChangeAspect="1" noChangeArrowheads="1"/>
          </p:cNvPicPr>
          <p:nvPr/>
        </p:nvPicPr>
        <p:blipFill>
          <a:blip r:embed="rId4"/>
          <a:srcRect l="8400" t="3903" r="76245" b="86061"/>
          <a:stretch>
            <a:fillRect/>
          </a:stretch>
        </p:blipFill>
        <p:spPr bwMode="auto">
          <a:xfrm>
            <a:off x="287338" y="0"/>
            <a:ext cx="1582737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0" y="0"/>
            <a:ext cx="16462375" cy="1370013"/>
          </a:xfrm>
        </p:spPr>
        <p:txBody>
          <a:bodyPr lIns="0" tIns="0" rIns="0" bIns="0"/>
          <a:lstStyle/>
          <a:p>
            <a:pPr defTabSz="914400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800" smtClean="0">
                <a:solidFill>
                  <a:srgbClr val="009900"/>
                </a:solidFill>
              </a:rPr>
              <a:t>ФЗ</a:t>
            </a:r>
            <a:r>
              <a:rPr lang="en-US" altLang="ru-RU" sz="4800" smtClean="0">
                <a:solidFill>
                  <a:srgbClr val="009900"/>
                </a:solidFill>
              </a:rPr>
              <a:t> «Об образовании в </a:t>
            </a:r>
            <a:r>
              <a:rPr lang="ru-RU" altLang="ru-RU" sz="4800" smtClean="0">
                <a:solidFill>
                  <a:srgbClr val="009900"/>
                </a:solidFill>
              </a:rPr>
              <a:t>РФ</a:t>
            </a:r>
            <a:r>
              <a:rPr lang="en-US" altLang="ru-RU" sz="4800" smtClean="0">
                <a:solidFill>
                  <a:srgbClr val="009900"/>
                </a:solidFill>
              </a:rPr>
              <a:t>» (</a:t>
            </a:r>
            <a:r>
              <a:rPr lang="ru-RU" altLang="ru-RU" sz="4800" smtClean="0">
                <a:solidFill>
                  <a:srgbClr val="009900"/>
                </a:solidFill>
              </a:rPr>
              <a:t>№ 273-ФЗ, </a:t>
            </a:r>
            <a:r>
              <a:rPr lang="en-US" altLang="ru-RU" sz="4800" smtClean="0">
                <a:solidFill>
                  <a:srgbClr val="009900"/>
                </a:solidFill>
              </a:rPr>
              <a:t>2012).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147763"/>
            <a:ext cx="16462375" cy="8750300"/>
          </a:xfrm>
        </p:spPr>
        <p:txBody>
          <a:bodyPr lIns="0" tIns="37930" rIns="0" bIns="0"/>
          <a:lstStyle/>
          <a:p>
            <a:pPr marL="447675" indent="-446088" defTabSz="914400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ru-RU" sz="4400" smtClean="0"/>
          </a:p>
          <a:p>
            <a:pPr marL="447675" indent="-446088" defTabSz="914400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smtClean="0"/>
              <a:t>    </a:t>
            </a:r>
            <a:r>
              <a:rPr lang="en-US" altLang="ru-RU" sz="3200" b="1" smtClean="0"/>
              <a:t>Статья </a:t>
            </a:r>
            <a:r>
              <a:rPr lang="ru-RU" altLang="ru-RU" sz="3200" b="1" smtClean="0"/>
              <a:t>15</a:t>
            </a:r>
            <a:r>
              <a:rPr lang="en-US" altLang="ru-RU" sz="3200" b="1" smtClean="0"/>
              <a:t>. </a:t>
            </a:r>
            <a:r>
              <a:rPr lang="ru-RU" altLang="ru-RU" sz="3200" b="1" smtClean="0"/>
              <a:t>Сетевая форма реализации образовательных программ</a:t>
            </a:r>
            <a:endParaRPr lang="ru-RU" altLang="ru-RU" sz="4400" b="1" smtClean="0"/>
          </a:p>
          <a:p>
            <a:pPr marL="447675" indent="-446088" defTabSz="914400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 b="1" smtClean="0"/>
              <a:t> </a:t>
            </a:r>
            <a:r>
              <a:rPr lang="ru-RU" altLang="ru-RU" sz="4400" smtClean="0"/>
              <a:t> </a:t>
            </a:r>
            <a:r>
              <a:rPr lang="ru-RU" altLang="ru-RU" sz="3200" smtClean="0"/>
              <a:t>1. В реализации образовательных программ с использованием сетевой формы наряду с организациями, осуществляющими образовательную деятельность, также могут участвовать …</a:t>
            </a:r>
            <a:r>
              <a:rPr lang="ru-RU" altLang="ru-RU" sz="3200" i="1" smtClean="0">
                <a:solidFill>
                  <a:schemeClr val="accent2"/>
                </a:solidFill>
              </a:rPr>
              <a:t> и иные организации, обладающие ресурсами, необходимыми для осуществления обучения, проведения учебной и производственной практики и осуществления иных видов учебной деятельности, предусмотренных соответствующей образовательной программой.</a:t>
            </a:r>
          </a:p>
          <a:p>
            <a:pPr marL="447675" indent="-446088" defTabSz="914400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ru-RU" sz="3200" i="1" smtClean="0">
              <a:solidFill>
                <a:schemeClr val="accent2"/>
              </a:solidFill>
            </a:endParaRPr>
          </a:p>
          <a:p>
            <a:pPr marL="447675" indent="-446088" defTabSz="914400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smtClean="0"/>
              <a:t>     Пункты 2 и 3 статьи 15 предписывают договорной характер отношений между организациями, использующими предусмотренный данной статьей совместный (сетевой) порядок реализации образовательных программ:</a:t>
            </a:r>
          </a:p>
          <a:p>
            <a:pPr marL="447675" indent="-446088" defTabSz="914400"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smtClean="0"/>
              <a:t>договор простого товарищества, предусмотренного главой 55 Гражданского кодекса РФ</a:t>
            </a:r>
          </a:p>
          <a:p>
            <a:pPr marL="447675" indent="-446088" defTabSz="914400"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smtClean="0"/>
              <a:t>иные формы гражданско-правовых договоров, обеспечивающих признак совместности деятельности по реализации дополнительных образовательных программ, услуг</a:t>
            </a:r>
          </a:p>
          <a:p>
            <a:pPr marL="447675" indent="-446088" defTabSz="914400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ru-RU" sz="3200" smtClean="0"/>
          </a:p>
        </p:txBody>
      </p:sp>
      <p:pic>
        <p:nvPicPr>
          <p:cNvPr id="28675" name="Picture 6" descr="corsi_completi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463550"/>
            <a:ext cx="1258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3" descr="C:\Documents and Settings\NikishovaE\Рабочий стол\281020131020026170000.jpg"/>
          <p:cNvPicPr>
            <a:picLocks noChangeAspect="1" noChangeArrowheads="1"/>
          </p:cNvPicPr>
          <p:nvPr/>
        </p:nvPicPr>
        <p:blipFill>
          <a:blip r:embed="rId4"/>
          <a:srcRect l="8400" t="3903" r="76245" b="86061"/>
          <a:stretch>
            <a:fillRect/>
          </a:stretch>
        </p:blipFill>
        <p:spPr bwMode="auto">
          <a:xfrm>
            <a:off x="287338" y="0"/>
            <a:ext cx="1582737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4294967295"/>
          </p:nvPr>
        </p:nvSpPr>
        <p:spPr>
          <a:xfrm>
            <a:off x="358775" y="3344863"/>
            <a:ext cx="17014825" cy="5881687"/>
          </a:xfrm>
        </p:spPr>
        <p:txBody>
          <a:bodyPr lIns="163294" tIns="81647" rIns="163294" bIns="81647"/>
          <a:lstStyle/>
          <a:p>
            <a:pPr algn="ctr">
              <a:buFont typeface="Arial" charset="0"/>
              <a:buNone/>
            </a:pPr>
            <a:r>
              <a:rPr lang="ru-RU" smtClean="0"/>
              <a:t>Федеральные законы </a:t>
            </a:r>
          </a:p>
          <a:p>
            <a:pPr algn="ctr"/>
            <a:r>
              <a:rPr lang="ru-RU" smtClean="0"/>
              <a:t>«О некоммерческих организациях» № 7-ФЗ от 12.01.1996 г. </a:t>
            </a:r>
          </a:p>
          <a:p>
            <a:pPr algn="ctr"/>
            <a:r>
              <a:rPr lang="ru-RU" smtClean="0"/>
              <a:t>«Об общественных объединениях» № 82-ФЗ от 19.05.1995 г.</a:t>
            </a:r>
          </a:p>
          <a:p>
            <a:pPr algn="ctr"/>
            <a:r>
              <a:rPr lang="ru-RU" smtClean="0"/>
              <a:t>«О благотворительной деятельности и благотворительных организациях» N 135-ФЗ от 11.08.1995 г.</a:t>
            </a:r>
          </a:p>
        </p:txBody>
      </p:sp>
      <p:pic>
        <p:nvPicPr>
          <p:cNvPr id="30723" name="Picture 6" descr="corsi_completi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463550"/>
            <a:ext cx="1258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3" descr="C:\Documents and Settings\NikishovaE\Рабочий стол\281020131020026170000.jpg"/>
          <p:cNvPicPr>
            <a:picLocks noChangeAspect="1" noChangeArrowheads="1"/>
          </p:cNvPicPr>
          <p:nvPr/>
        </p:nvPicPr>
        <p:blipFill>
          <a:blip r:embed="rId3"/>
          <a:srcRect l="8400" t="3903" r="76245" b="86061"/>
          <a:stretch>
            <a:fillRect/>
          </a:stretch>
        </p:blipFill>
        <p:spPr bwMode="auto">
          <a:xfrm>
            <a:off x="287338" y="0"/>
            <a:ext cx="1582737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6890</TotalTime>
  <Words>1289</Words>
  <Application>Microsoft Office PowerPoint</Application>
  <PresentationFormat>Произвольный</PresentationFormat>
  <Paragraphs>112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Times New Roman</vt:lpstr>
      <vt:lpstr>Symbol</vt:lpstr>
      <vt:lpstr>ＭＳ Ｐゴシック</vt:lpstr>
      <vt:lpstr>SimSun</vt:lpstr>
      <vt:lpstr>1_Тема Office</vt:lpstr>
      <vt:lpstr>1_Тема Office</vt:lpstr>
      <vt:lpstr>Слайд 1</vt:lpstr>
      <vt:lpstr>Слайд 2</vt:lpstr>
      <vt:lpstr>Слайд 3</vt:lpstr>
      <vt:lpstr>Слайд 4</vt:lpstr>
      <vt:lpstr>ФЗ «Об образовании в РФ»  (29 декабря 2012 г. N 273-ФЗ).</vt:lpstr>
      <vt:lpstr>ФЗ «Об образовании в РФ» (№ 273-ФЗ, 2012).</vt:lpstr>
      <vt:lpstr>ФЗ «Об образовании в РФ» (№ 273-ФЗ, 2012).</vt:lpstr>
      <vt:lpstr>ФЗ «Об образовании в РФ» (№ 273-ФЗ, 2012).</vt:lpstr>
      <vt:lpstr>Слайд 9</vt:lpstr>
      <vt:lpstr> Стратегии партнерства с использованием ресурсов ГОУО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кухня:  сквозь пространство и время</dc:title>
  <dc:creator>Toshiba</dc:creator>
  <cp:lastModifiedBy>user</cp:lastModifiedBy>
  <cp:revision>114</cp:revision>
  <dcterms:created xsi:type="dcterms:W3CDTF">2014-06-11T14:31:51Z</dcterms:created>
  <dcterms:modified xsi:type="dcterms:W3CDTF">2015-10-20T06:05:06Z</dcterms:modified>
</cp:coreProperties>
</file>