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64" r:id="rId4"/>
    <p:sldId id="270" r:id="rId5"/>
    <p:sldId id="258" r:id="rId6"/>
    <p:sldId id="274" r:id="rId7"/>
    <p:sldId id="265" r:id="rId8"/>
    <p:sldId id="266" r:id="rId9"/>
    <p:sldId id="278" r:id="rId10"/>
    <p:sldId id="280" r:id="rId11"/>
    <p:sldId id="283" r:id="rId12"/>
    <p:sldId id="290" r:id="rId13"/>
    <p:sldId id="293" r:id="rId14"/>
    <p:sldId id="295" r:id="rId15"/>
    <p:sldId id="297" r:id="rId16"/>
    <p:sldId id="29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7B5A75-1FC8-4D50-BCB6-312C5F833E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5E8E9DD1-DE87-4142-A190-12CA85A55DE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ОО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____________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по ступеням</a:t>
          </a:r>
        </a:p>
      </dgm:t>
    </dgm:pt>
    <dgm:pt modelId="{8E31977B-D9E0-427F-AD71-69C33550DF25}" type="parTrans" cxnId="{8D05FD91-72CE-42D4-8360-551A73BC35DA}">
      <dgm:prSet/>
      <dgm:spPr/>
      <dgm:t>
        <a:bodyPr/>
        <a:lstStyle/>
        <a:p>
          <a:endParaRPr lang="ru-RU"/>
        </a:p>
      </dgm:t>
    </dgm:pt>
    <dgm:pt modelId="{7A041BE7-A095-45E0-9087-8AA4B5E8D4A4}" type="sibTrans" cxnId="{8D05FD91-72CE-42D4-8360-551A73BC35DA}">
      <dgm:prSet/>
      <dgm:spPr/>
      <dgm:t>
        <a:bodyPr/>
        <a:lstStyle/>
        <a:p>
          <a:endParaRPr lang="ru-RU"/>
        </a:p>
      </dgm:t>
    </dgm:pt>
    <dgm:pt modelId="{F7BA7264-1E03-4C77-8BD6-50BA35FB372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gm:t>
    </dgm:pt>
    <dgm:pt modelId="{26A7D3A7-90D1-4BFC-80BD-49CAC705C2F4}" type="parTrans" cxnId="{B2A781FA-4E8B-4778-B682-826E9A458729}">
      <dgm:prSet/>
      <dgm:spPr/>
      <dgm:t>
        <a:bodyPr/>
        <a:lstStyle/>
        <a:p>
          <a:endParaRPr lang="ru-RU"/>
        </a:p>
      </dgm:t>
    </dgm:pt>
    <dgm:pt modelId="{0892623F-12EA-4115-A096-46F93CDE0E74}" type="sibTrans" cxnId="{B2A781FA-4E8B-4778-B682-826E9A458729}">
      <dgm:prSet/>
      <dgm:spPr/>
      <dgm:t>
        <a:bodyPr/>
        <a:lstStyle/>
        <a:p>
          <a:endParaRPr lang="ru-RU"/>
        </a:p>
      </dgm:t>
    </dgm:pt>
    <dgm:pt modelId="{A207DAB6-CEBE-4F4D-A779-C03ADA6824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gm:t>
    </dgm:pt>
    <dgm:pt modelId="{C0777728-B631-43CE-AA6C-939D0420B295}" type="parTrans" cxnId="{EF29DE7E-413E-49CE-9064-A61A5843D612}">
      <dgm:prSet/>
      <dgm:spPr/>
      <dgm:t>
        <a:bodyPr/>
        <a:lstStyle/>
        <a:p>
          <a:endParaRPr lang="ru-RU"/>
        </a:p>
      </dgm:t>
    </dgm:pt>
    <dgm:pt modelId="{DDF5A1E2-E034-4C36-91E0-710628BFFDFA}" type="sibTrans" cxnId="{EF29DE7E-413E-49CE-9064-A61A5843D612}">
      <dgm:prSet/>
      <dgm:spPr/>
      <dgm:t>
        <a:bodyPr/>
        <a:lstStyle/>
        <a:p>
          <a:endParaRPr lang="ru-RU"/>
        </a:p>
      </dgm:t>
    </dgm:pt>
    <dgm:pt modelId="{42B89CB8-C9D4-49CD-A961-26B94BA7C41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gm:t>
    </dgm:pt>
    <dgm:pt modelId="{A90A8AC0-E76B-41B1-9EE5-564034F9CDDB}" type="parTrans" cxnId="{DCE020D7-C8CC-4E7D-845A-F37587093D17}">
      <dgm:prSet/>
      <dgm:spPr/>
      <dgm:t>
        <a:bodyPr/>
        <a:lstStyle/>
        <a:p>
          <a:endParaRPr lang="ru-RU"/>
        </a:p>
      </dgm:t>
    </dgm:pt>
    <dgm:pt modelId="{EB8C0C4C-3786-44F3-A6E2-F1EC45F66E3A}" type="sibTrans" cxnId="{DCE020D7-C8CC-4E7D-845A-F37587093D17}">
      <dgm:prSet/>
      <dgm:spPr/>
      <dgm:t>
        <a:bodyPr/>
        <a:lstStyle/>
        <a:p>
          <a:endParaRPr lang="ru-RU"/>
        </a:p>
      </dgm:t>
    </dgm:pt>
    <dgm:pt modelId="{4A6A9CB2-0CF5-4851-90EB-A2354B1F94F2}" type="pres">
      <dgm:prSet presAssocID="{837B5A75-1FC8-4D50-BCB6-312C5F833E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D022C52-B285-4BF2-82F8-798EA3858D39}" type="pres">
      <dgm:prSet presAssocID="{5E8E9DD1-DE87-4142-A190-12CA85A55DE2}" presName="hierRoot1" presStyleCnt="0">
        <dgm:presLayoutVars>
          <dgm:hierBranch/>
        </dgm:presLayoutVars>
      </dgm:prSet>
      <dgm:spPr/>
    </dgm:pt>
    <dgm:pt modelId="{92CCB4B7-A658-4125-BF80-386169FF28B3}" type="pres">
      <dgm:prSet presAssocID="{5E8E9DD1-DE87-4142-A190-12CA85A55DE2}" presName="rootComposite1" presStyleCnt="0"/>
      <dgm:spPr/>
    </dgm:pt>
    <dgm:pt modelId="{0EF38A6E-44D4-484C-A7C5-248AA3AA045A}" type="pres">
      <dgm:prSet presAssocID="{5E8E9DD1-DE87-4142-A190-12CA85A55DE2}" presName="rootText1" presStyleLbl="node0" presStyleIdx="0" presStyleCnt="1" custScaleY="2125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784EA3-EA91-4F91-897A-68E6465B2370}" type="pres">
      <dgm:prSet presAssocID="{5E8E9DD1-DE87-4142-A190-12CA85A55DE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8A3AF55-78A3-490A-8212-6620B2D8EE9E}" type="pres">
      <dgm:prSet presAssocID="{5E8E9DD1-DE87-4142-A190-12CA85A55DE2}" presName="hierChild2" presStyleCnt="0"/>
      <dgm:spPr/>
    </dgm:pt>
    <dgm:pt modelId="{78AFE1AB-5092-4532-AF78-0136BFB08C14}" type="pres">
      <dgm:prSet presAssocID="{26A7D3A7-90D1-4BFC-80BD-49CAC705C2F4}" presName="Name35" presStyleLbl="parChTrans1D2" presStyleIdx="0" presStyleCnt="3"/>
      <dgm:spPr/>
      <dgm:t>
        <a:bodyPr/>
        <a:lstStyle/>
        <a:p>
          <a:endParaRPr lang="ru-RU"/>
        </a:p>
      </dgm:t>
    </dgm:pt>
    <dgm:pt modelId="{008A1711-4553-4BFC-861C-FC1C90F17883}" type="pres">
      <dgm:prSet presAssocID="{F7BA7264-1E03-4C77-8BD6-50BA35FB3723}" presName="hierRoot2" presStyleCnt="0">
        <dgm:presLayoutVars>
          <dgm:hierBranch/>
        </dgm:presLayoutVars>
      </dgm:prSet>
      <dgm:spPr/>
    </dgm:pt>
    <dgm:pt modelId="{35DE6FB6-AE95-415B-A69F-695DAB776A96}" type="pres">
      <dgm:prSet presAssocID="{F7BA7264-1E03-4C77-8BD6-50BA35FB3723}" presName="rootComposite" presStyleCnt="0"/>
      <dgm:spPr/>
    </dgm:pt>
    <dgm:pt modelId="{DD806514-8443-4BCA-9414-17CBBD8833B4}" type="pres">
      <dgm:prSet presAssocID="{F7BA7264-1E03-4C77-8BD6-50BA35FB3723}" presName="rootText" presStyleLbl="node2" presStyleIdx="0" presStyleCnt="3" custScaleY="261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B7A04B-DEB4-4044-9674-91BD487FDCFA}" type="pres">
      <dgm:prSet presAssocID="{F7BA7264-1E03-4C77-8BD6-50BA35FB3723}" presName="rootConnector" presStyleLbl="node2" presStyleIdx="0" presStyleCnt="3"/>
      <dgm:spPr/>
      <dgm:t>
        <a:bodyPr/>
        <a:lstStyle/>
        <a:p>
          <a:endParaRPr lang="ru-RU"/>
        </a:p>
      </dgm:t>
    </dgm:pt>
    <dgm:pt modelId="{C53F5250-E358-4AA2-A869-23EB72E52BC3}" type="pres">
      <dgm:prSet presAssocID="{F7BA7264-1E03-4C77-8BD6-50BA35FB3723}" presName="hierChild4" presStyleCnt="0"/>
      <dgm:spPr/>
    </dgm:pt>
    <dgm:pt modelId="{800BC863-C69A-40DC-80CD-C497C9688FA2}" type="pres">
      <dgm:prSet presAssocID="{F7BA7264-1E03-4C77-8BD6-50BA35FB3723}" presName="hierChild5" presStyleCnt="0"/>
      <dgm:spPr/>
    </dgm:pt>
    <dgm:pt modelId="{478B1E9E-0E02-4E6A-8059-35E6EA3589F2}" type="pres">
      <dgm:prSet presAssocID="{C0777728-B631-43CE-AA6C-939D0420B295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4175D52-B40F-4217-9670-7472204D7EDE}" type="pres">
      <dgm:prSet presAssocID="{A207DAB6-CEBE-4F4D-A779-C03ADA6824DE}" presName="hierRoot2" presStyleCnt="0">
        <dgm:presLayoutVars>
          <dgm:hierBranch/>
        </dgm:presLayoutVars>
      </dgm:prSet>
      <dgm:spPr/>
    </dgm:pt>
    <dgm:pt modelId="{DB08F8F0-DA29-402F-AB3F-A8765896C818}" type="pres">
      <dgm:prSet presAssocID="{A207DAB6-CEBE-4F4D-A779-C03ADA6824DE}" presName="rootComposite" presStyleCnt="0"/>
      <dgm:spPr/>
    </dgm:pt>
    <dgm:pt modelId="{496F0E7A-FF8B-431A-BB55-F59F661D2ED6}" type="pres">
      <dgm:prSet presAssocID="{A207DAB6-CEBE-4F4D-A779-C03ADA6824DE}" presName="rootText" presStyleLbl="node2" presStyleIdx="1" presStyleCnt="3" custScaleY="2535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97E8ED-D7D5-4D74-B050-C6BCEAAB3754}" type="pres">
      <dgm:prSet presAssocID="{A207DAB6-CEBE-4F4D-A779-C03ADA6824DE}" presName="rootConnector" presStyleLbl="node2" presStyleIdx="1" presStyleCnt="3"/>
      <dgm:spPr/>
      <dgm:t>
        <a:bodyPr/>
        <a:lstStyle/>
        <a:p>
          <a:endParaRPr lang="ru-RU"/>
        </a:p>
      </dgm:t>
    </dgm:pt>
    <dgm:pt modelId="{E2FEC1CD-A6E0-4D8E-B1D9-36BB85D6EB80}" type="pres">
      <dgm:prSet presAssocID="{A207DAB6-CEBE-4F4D-A779-C03ADA6824DE}" presName="hierChild4" presStyleCnt="0"/>
      <dgm:spPr/>
    </dgm:pt>
    <dgm:pt modelId="{F653D2E4-705E-4031-B019-21439DD4953D}" type="pres">
      <dgm:prSet presAssocID="{A207DAB6-CEBE-4F4D-A779-C03ADA6824DE}" presName="hierChild5" presStyleCnt="0"/>
      <dgm:spPr/>
    </dgm:pt>
    <dgm:pt modelId="{F01AAB4C-6C86-4284-9191-BC01DFFB6EE0}" type="pres">
      <dgm:prSet presAssocID="{A90A8AC0-E76B-41B1-9EE5-564034F9CDDB}" presName="Name35" presStyleLbl="parChTrans1D2" presStyleIdx="2" presStyleCnt="3"/>
      <dgm:spPr/>
      <dgm:t>
        <a:bodyPr/>
        <a:lstStyle/>
        <a:p>
          <a:endParaRPr lang="ru-RU"/>
        </a:p>
      </dgm:t>
    </dgm:pt>
    <dgm:pt modelId="{9FA454BA-CBE6-4625-8567-48DF60F08104}" type="pres">
      <dgm:prSet presAssocID="{42B89CB8-C9D4-49CD-A961-26B94BA7C41E}" presName="hierRoot2" presStyleCnt="0">
        <dgm:presLayoutVars>
          <dgm:hierBranch/>
        </dgm:presLayoutVars>
      </dgm:prSet>
      <dgm:spPr/>
    </dgm:pt>
    <dgm:pt modelId="{36A471A7-FA57-42D7-9689-EE9D636840EA}" type="pres">
      <dgm:prSet presAssocID="{42B89CB8-C9D4-49CD-A961-26B94BA7C41E}" presName="rootComposite" presStyleCnt="0"/>
      <dgm:spPr/>
    </dgm:pt>
    <dgm:pt modelId="{F6D6E1E6-2CF1-467A-844B-2ECA464E4D52}" type="pres">
      <dgm:prSet presAssocID="{42B89CB8-C9D4-49CD-A961-26B94BA7C41E}" presName="rootText" presStyleLbl="node2" presStyleIdx="2" presStyleCnt="3" custScaleY="261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5336C4-B345-456F-ACEA-6627BAF29803}" type="pres">
      <dgm:prSet presAssocID="{42B89CB8-C9D4-49CD-A961-26B94BA7C41E}" presName="rootConnector" presStyleLbl="node2" presStyleIdx="2" presStyleCnt="3"/>
      <dgm:spPr/>
      <dgm:t>
        <a:bodyPr/>
        <a:lstStyle/>
        <a:p>
          <a:endParaRPr lang="ru-RU"/>
        </a:p>
      </dgm:t>
    </dgm:pt>
    <dgm:pt modelId="{09E5DBE2-0BED-4D35-B4D2-EE67C20F17C0}" type="pres">
      <dgm:prSet presAssocID="{42B89CB8-C9D4-49CD-A961-26B94BA7C41E}" presName="hierChild4" presStyleCnt="0"/>
      <dgm:spPr/>
    </dgm:pt>
    <dgm:pt modelId="{0C81B0C1-78D9-4B2F-86D1-3F4CD7FCE8FC}" type="pres">
      <dgm:prSet presAssocID="{42B89CB8-C9D4-49CD-A961-26B94BA7C41E}" presName="hierChild5" presStyleCnt="0"/>
      <dgm:spPr/>
    </dgm:pt>
    <dgm:pt modelId="{AF5BAA74-89FB-4375-84E0-7761EFF5C644}" type="pres">
      <dgm:prSet presAssocID="{5E8E9DD1-DE87-4142-A190-12CA85A55DE2}" presName="hierChild3" presStyleCnt="0"/>
      <dgm:spPr/>
    </dgm:pt>
  </dgm:ptLst>
  <dgm:cxnLst>
    <dgm:cxn modelId="{AF73736E-99C5-42EF-A262-BFC6D4EFF9A4}" type="presOf" srcId="{5E8E9DD1-DE87-4142-A190-12CA85A55DE2}" destId="{0EF38A6E-44D4-484C-A7C5-248AA3AA045A}" srcOrd="0" destOrd="0" presId="urn:microsoft.com/office/officeart/2005/8/layout/orgChart1"/>
    <dgm:cxn modelId="{5E0BA34D-AC74-4601-9B4C-B4B908AEDED1}" type="presOf" srcId="{42B89CB8-C9D4-49CD-A961-26B94BA7C41E}" destId="{515336C4-B345-456F-ACEA-6627BAF29803}" srcOrd="1" destOrd="0" presId="urn:microsoft.com/office/officeart/2005/8/layout/orgChart1"/>
    <dgm:cxn modelId="{B2A781FA-4E8B-4778-B682-826E9A458729}" srcId="{5E8E9DD1-DE87-4142-A190-12CA85A55DE2}" destId="{F7BA7264-1E03-4C77-8BD6-50BA35FB3723}" srcOrd="0" destOrd="0" parTransId="{26A7D3A7-90D1-4BFC-80BD-49CAC705C2F4}" sibTransId="{0892623F-12EA-4115-A096-46F93CDE0E74}"/>
    <dgm:cxn modelId="{3D5D9200-3AEA-4EDB-841D-CCA6CCB3B0AC}" type="presOf" srcId="{837B5A75-1FC8-4D50-BCB6-312C5F833E7A}" destId="{4A6A9CB2-0CF5-4851-90EB-A2354B1F94F2}" srcOrd="0" destOrd="0" presId="urn:microsoft.com/office/officeart/2005/8/layout/orgChart1"/>
    <dgm:cxn modelId="{EF29DE7E-413E-49CE-9064-A61A5843D612}" srcId="{5E8E9DD1-DE87-4142-A190-12CA85A55DE2}" destId="{A207DAB6-CEBE-4F4D-A779-C03ADA6824DE}" srcOrd="1" destOrd="0" parTransId="{C0777728-B631-43CE-AA6C-939D0420B295}" sibTransId="{DDF5A1E2-E034-4C36-91E0-710628BFFDFA}"/>
    <dgm:cxn modelId="{9467E522-A115-4307-9B76-7161263C6BE4}" type="presOf" srcId="{C0777728-B631-43CE-AA6C-939D0420B295}" destId="{478B1E9E-0E02-4E6A-8059-35E6EA3589F2}" srcOrd="0" destOrd="0" presId="urn:microsoft.com/office/officeart/2005/8/layout/orgChart1"/>
    <dgm:cxn modelId="{04FDED8B-AE5F-4044-9575-4CF3AADC6D6A}" type="presOf" srcId="{A90A8AC0-E76B-41B1-9EE5-564034F9CDDB}" destId="{F01AAB4C-6C86-4284-9191-BC01DFFB6EE0}" srcOrd="0" destOrd="0" presId="urn:microsoft.com/office/officeart/2005/8/layout/orgChart1"/>
    <dgm:cxn modelId="{112422B0-2299-4A7D-9EC4-2B145838BC8F}" type="presOf" srcId="{F7BA7264-1E03-4C77-8BD6-50BA35FB3723}" destId="{DD806514-8443-4BCA-9414-17CBBD8833B4}" srcOrd="0" destOrd="0" presId="urn:microsoft.com/office/officeart/2005/8/layout/orgChart1"/>
    <dgm:cxn modelId="{73FAAFD5-9E79-42B2-8618-5BA922A2492F}" type="presOf" srcId="{A207DAB6-CEBE-4F4D-A779-C03ADA6824DE}" destId="{9397E8ED-D7D5-4D74-B050-C6BCEAAB3754}" srcOrd="1" destOrd="0" presId="urn:microsoft.com/office/officeart/2005/8/layout/orgChart1"/>
    <dgm:cxn modelId="{6F049B38-7BBE-4D15-9DF4-5350DCCAFE35}" type="presOf" srcId="{F7BA7264-1E03-4C77-8BD6-50BA35FB3723}" destId="{DEB7A04B-DEB4-4044-9674-91BD487FDCFA}" srcOrd="1" destOrd="0" presId="urn:microsoft.com/office/officeart/2005/8/layout/orgChart1"/>
    <dgm:cxn modelId="{DCE020D7-C8CC-4E7D-845A-F37587093D17}" srcId="{5E8E9DD1-DE87-4142-A190-12CA85A55DE2}" destId="{42B89CB8-C9D4-49CD-A961-26B94BA7C41E}" srcOrd="2" destOrd="0" parTransId="{A90A8AC0-E76B-41B1-9EE5-564034F9CDDB}" sibTransId="{EB8C0C4C-3786-44F3-A6E2-F1EC45F66E3A}"/>
    <dgm:cxn modelId="{D3194BC7-5762-4B1E-B087-F1DBE89BAF7A}" type="presOf" srcId="{A207DAB6-CEBE-4F4D-A779-C03ADA6824DE}" destId="{496F0E7A-FF8B-431A-BB55-F59F661D2ED6}" srcOrd="0" destOrd="0" presId="urn:microsoft.com/office/officeart/2005/8/layout/orgChart1"/>
    <dgm:cxn modelId="{8D05FD91-72CE-42D4-8360-551A73BC35DA}" srcId="{837B5A75-1FC8-4D50-BCB6-312C5F833E7A}" destId="{5E8E9DD1-DE87-4142-A190-12CA85A55DE2}" srcOrd="0" destOrd="0" parTransId="{8E31977B-D9E0-427F-AD71-69C33550DF25}" sibTransId="{7A041BE7-A095-45E0-9087-8AA4B5E8D4A4}"/>
    <dgm:cxn modelId="{4686EDA6-6FE7-4984-8331-C683F332E418}" type="presOf" srcId="{42B89CB8-C9D4-49CD-A961-26B94BA7C41E}" destId="{F6D6E1E6-2CF1-467A-844B-2ECA464E4D52}" srcOrd="0" destOrd="0" presId="urn:microsoft.com/office/officeart/2005/8/layout/orgChart1"/>
    <dgm:cxn modelId="{39852BFF-51B5-49F8-AA8C-447C6E5E30D4}" type="presOf" srcId="{5E8E9DD1-DE87-4142-A190-12CA85A55DE2}" destId="{71784EA3-EA91-4F91-897A-68E6465B2370}" srcOrd="1" destOrd="0" presId="urn:microsoft.com/office/officeart/2005/8/layout/orgChart1"/>
    <dgm:cxn modelId="{5E72AE88-4E3C-4989-85C4-7BFD450CEFEA}" type="presOf" srcId="{26A7D3A7-90D1-4BFC-80BD-49CAC705C2F4}" destId="{78AFE1AB-5092-4532-AF78-0136BFB08C14}" srcOrd="0" destOrd="0" presId="urn:microsoft.com/office/officeart/2005/8/layout/orgChart1"/>
    <dgm:cxn modelId="{1CB20195-386E-47D7-B0DC-D4F0F408C638}" type="presParOf" srcId="{4A6A9CB2-0CF5-4851-90EB-A2354B1F94F2}" destId="{6D022C52-B285-4BF2-82F8-798EA3858D39}" srcOrd="0" destOrd="0" presId="urn:microsoft.com/office/officeart/2005/8/layout/orgChart1"/>
    <dgm:cxn modelId="{650916DB-4B26-4FD2-8DCD-B43E23B09FD4}" type="presParOf" srcId="{6D022C52-B285-4BF2-82F8-798EA3858D39}" destId="{92CCB4B7-A658-4125-BF80-386169FF28B3}" srcOrd="0" destOrd="0" presId="urn:microsoft.com/office/officeart/2005/8/layout/orgChart1"/>
    <dgm:cxn modelId="{A5EDA5CE-CF58-4E5A-A105-2131F34013C9}" type="presParOf" srcId="{92CCB4B7-A658-4125-BF80-386169FF28B3}" destId="{0EF38A6E-44D4-484C-A7C5-248AA3AA045A}" srcOrd="0" destOrd="0" presId="urn:microsoft.com/office/officeart/2005/8/layout/orgChart1"/>
    <dgm:cxn modelId="{DF6F855B-0E2E-47FA-9FE0-DCDDA68F80E4}" type="presParOf" srcId="{92CCB4B7-A658-4125-BF80-386169FF28B3}" destId="{71784EA3-EA91-4F91-897A-68E6465B2370}" srcOrd="1" destOrd="0" presId="urn:microsoft.com/office/officeart/2005/8/layout/orgChart1"/>
    <dgm:cxn modelId="{257159B7-6737-4DAD-8387-4B7357B8EEDA}" type="presParOf" srcId="{6D022C52-B285-4BF2-82F8-798EA3858D39}" destId="{68A3AF55-78A3-490A-8212-6620B2D8EE9E}" srcOrd="1" destOrd="0" presId="urn:microsoft.com/office/officeart/2005/8/layout/orgChart1"/>
    <dgm:cxn modelId="{99D8CC57-5572-4B6B-ADB0-FAC8E749B997}" type="presParOf" srcId="{68A3AF55-78A3-490A-8212-6620B2D8EE9E}" destId="{78AFE1AB-5092-4532-AF78-0136BFB08C14}" srcOrd="0" destOrd="0" presId="urn:microsoft.com/office/officeart/2005/8/layout/orgChart1"/>
    <dgm:cxn modelId="{F2BA5A8E-29B4-43F7-A851-7FD721F8B867}" type="presParOf" srcId="{68A3AF55-78A3-490A-8212-6620B2D8EE9E}" destId="{008A1711-4553-4BFC-861C-FC1C90F17883}" srcOrd="1" destOrd="0" presId="urn:microsoft.com/office/officeart/2005/8/layout/orgChart1"/>
    <dgm:cxn modelId="{2966BDCC-04DD-49EC-8D1D-F34BACD8041A}" type="presParOf" srcId="{008A1711-4553-4BFC-861C-FC1C90F17883}" destId="{35DE6FB6-AE95-415B-A69F-695DAB776A96}" srcOrd="0" destOrd="0" presId="urn:microsoft.com/office/officeart/2005/8/layout/orgChart1"/>
    <dgm:cxn modelId="{235CD094-53C7-458E-B49C-308D91E6D7FE}" type="presParOf" srcId="{35DE6FB6-AE95-415B-A69F-695DAB776A96}" destId="{DD806514-8443-4BCA-9414-17CBBD8833B4}" srcOrd="0" destOrd="0" presId="urn:microsoft.com/office/officeart/2005/8/layout/orgChart1"/>
    <dgm:cxn modelId="{0362ADF9-413A-4D8E-B18E-CC8303F52D1F}" type="presParOf" srcId="{35DE6FB6-AE95-415B-A69F-695DAB776A96}" destId="{DEB7A04B-DEB4-4044-9674-91BD487FDCFA}" srcOrd="1" destOrd="0" presId="urn:microsoft.com/office/officeart/2005/8/layout/orgChart1"/>
    <dgm:cxn modelId="{A47C49BD-02F9-4820-AAE3-143BDFBA6FE0}" type="presParOf" srcId="{008A1711-4553-4BFC-861C-FC1C90F17883}" destId="{C53F5250-E358-4AA2-A869-23EB72E52BC3}" srcOrd="1" destOrd="0" presId="urn:microsoft.com/office/officeart/2005/8/layout/orgChart1"/>
    <dgm:cxn modelId="{0D45C1A6-95A8-4965-9F2D-3F35C5C76EBE}" type="presParOf" srcId="{008A1711-4553-4BFC-861C-FC1C90F17883}" destId="{800BC863-C69A-40DC-80CD-C497C9688FA2}" srcOrd="2" destOrd="0" presId="urn:microsoft.com/office/officeart/2005/8/layout/orgChart1"/>
    <dgm:cxn modelId="{153CA31F-CFA0-4D5F-9425-448A298DCBEB}" type="presParOf" srcId="{68A3AF55-78A3-490A-8212-6620B2D8EE9E}" destId="{478B1E9E-0E02-4E6A-8059-35E6EA3589F2}" srcOrd="2" destOrd="0" presId="urn:microsoft.com/office/officeart/2005/8/layout/orgChart1"/>
    <dgm:cxn modelId="{221EDCAB-402C-41B0-B6B6-86EA86162369}" type="presParOf" srcId="{68A3AF55-78A3-490A-8212-6620B2D8EE9E}" destId="{A4175D52-B40F-4217-9670-7472204D7EDE}" srcOrd="3" destOrd="0" presId="urn:microsoft.com/office/officeart/2005/8/layout/orgChart1"/>
    <dgm:cxn modelId="{C2CFC6BC-3983-4D8A-B9EF-448E20B9C53C}" type="presParOf" srcId="{A4175D52-B40F-4217-9670-7472204D7EDE}" destId="{DB08F8F0-DA29-402F-AB3F-A8765896C818}" srcOrd="0" destOrd="0" presId="urn:microsoft.com/office/officeart/2005/8/layout/orgChart1"/>
    <dgm:cxn modelId="{0E1D136D-91FB-434C-8360-687EA6E6FD2C}" type="presParOf" srcId="{DB08F8F0-DA29-402F-AB3F-A8765896C818}" destId="{496F0E7A-FF8B-431A-BB55-F59F661D2ED6}" srcOrd="0" destOrd="0" presId="urn:microsoft.com/office/officeart/2005/8/layout/orgChart1"/>
    <dgm:cxn modelId="{54295667-FF32-4E56-A728-DA071C4CECCE}" type="presParOf" srcId="{DB08F8F0-DA29-402F-AB3F-A8765896C818}" destId="{9397E8ED-D7D5-4D74-B050-C6BCEAAB3754}" srcOrd="1" destOrd="0" presId="urn:microsoft.com/office/officeart/2005/8/layout/orgChart1"/>
    <dgm:cxn modelId="{C636A628-5A30-475A-A83D-D868B3BCA5D9}" type="presParOf" srcId="{A4175D52-B40F-4217-9670-7472204D7EDE}" destId="{E2FEC1CD-A6E0-4D8E-B1D9-36BB85D6EB80}" srcOrd="1" destOrd="0" presId="urn:microsoft.com/office/officeart/2005/8/layout/orgChart1"/>
    <dgm:cxn modelId="{099ED6FD-CF0D-483A-A437-23722BCBDA51}" type="presParOf" srcId="{A4175D52-B40F-4217-9670-7472204D7EDE}" destId="{F653D2E4-705E-4031-B019-21439DD4953D}" srcOrd="2" destOrd="0" presId="urn:microsoft.com/office/officeart/2005/8/layout/orgChart1"/>
    <dgm:cxn modelId="{07495785-BCBD-4222-94E7-1273EABAFD09}" type="presParOf" srcId="{68A3AF55-78A3-490A-8212-6620B2D8EE9E}" destId="{F01AAB4C-6C86-4284-9191-BC01DFFB6EE0}" srcOrd="4" destOrd="0" presId="urn:microsoft.com/office/officeart/2005/8/layout/orgChart1"/>
    <dgm:cxn modelId="{3C20BE9C-5CC4-4198-825B-24E8ECCE1F1F}" type="presParOf" srcId="{68A3AF55-78A3-490A-8212-6620B2D8EE9E}" destId="{9FA454BA-CBE6-4625-8567-48DF60F08104}" srcOrd="5" destOrd="0" presId="urn:microsoft.com/office/officeart/2005/8/layout/orgChart1"/>
    <dgm:cxn modelId="{8951E16F-09DD-408A-8DC4-32729EBCDA32}" type="presParOf" srcId="{9FA454BA-CBE6-4625-8567-48DF60F08104}" destId="{36A471A7-FA57-42D7-9689-EE9D636840EA}" srcOrd="0" destOrd="0" presId="urn:microsoft.com/office/officeart/2005/8/layout/orgChart1"/>
    <dgm:cxn modelId="{EC0D62D9-3DB1-4C99-A104-E3F1855E157E}" type="presParOf" srcId="{36A471A7-FA57-42D7-9689-EE9D636840EA}" destId="{F6D6E1E6-2CF1-467A-844B-2ECA464E4D52}" srcOrd="0" destOrd="0" presId="urn:microsoft.com/office/officeart/2005/8/layout/orgChart1"/>
    <dgm:cxn modelId="{027677C3-D230-4A45-97C8-408B672FCD78}" type="presParOf" srcId="{36A471A7-FA57-42D7-9689-EE9D636840EA}" destId="{515336C4-B345-456F-ACEA-6627BAF29803}" srcOrd="1" destOrd="0" presId="urn:microsoft.com/office/officeart/2005/8/layout/orgChart1"/>
    <dgm:cxn modelId="{D5DFC4BD-B0E2-494A-950F-E41127B05F65}" type="presParOf" srcId="{9FA454BA-CBE6-4625-8567-48DF60F08104}" destId="{09E5DBE2-0BED-4D35-B4D2-EE67C20F17C0}" srcOrd="1" destOrd="0" presId="urn:microsoft.com/office/officeart/2005/8/layout/orgChart1"/>
    <dgm:cxn modelId="{B4E88B92-E678-4518-9B69-6F54D7B8DB78}" type="presParOf" srcId="{9FA454BA-CBE6-4625-8567-48DF60F08104}" destId="{0C81B0C1-78D9-4B2F-86D1-3F4CD7FCE8FC}" srcOrd="2" destOrd="0" presId="urn:microsoft.com/office/officeart/2005/8/layout/orgChart1"/>
    <dgm:cxn modelId="{4975079F-F3D0-41D5-A68A-D3CEE52869E8}" type="presParOf" srcId="{6D022C52-B285-4BF2-82F8-798EA3858D39}" destId="{AF5BAA74-89FB-4375-84E0-7761EFF5C6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AAB4C-6C86-4284-9191-BC01DFFB6EE0}">
      <dsp:nvSpPr>
        <dsp:cNvPr id="0" name=""/>
        <dsp:cNvSpPr/>
      </dsp:nvSpPr>
      <dsp:spPr>
        <a:xfrm>
          <a:off x="2034381" y="1408255"/>
          <a:ext cx="1439339" cy="249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1"/>
              </a:lnTo>
              <a:lnTo>
                <a:pt x="1439339" y="124901"/>
              </a:lnTo>
              <a:lnTo>
                <a:pt x="1439339" y="249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B1E9E-0E02-4E6A-8059-35E6EA3589F2}">
      <dsp:nvSpPr>
        <dsp:cNvPr id="0" name=""/>
        <dsp:cNvSpPr/>
      </dsp:nvSpPr>
      <dsp:spPr>
        <a:xfrm>
          <a:off x="1988661" y="1408255"/>
          <a:ext cx="91440" cy="249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FE1AB-5092-4532-AF78-0136BFB08C14}">
      <dsp:nvSpPr>
        <dsp:cNvPr id="0" name=""/>
        <dsp:cNvSpPr/>
      </dsp:nvSpPr>
      <dsp:spPr>
        <a:xfrm>
          <a:off x="595041" y="1408255"/>
          <a:ext cx="1439339" cy="249802"/>
        </a:xfrm>
        <a:custGeom>
          <a:avLst/>
          <a:gdLst/>
          <a:ahLst/>
          <a:cxnLst/>
          <a:rect l="0" t="0" r="0" b="0"/>
          <a:pathLst>
            <a:path>
              <a:moveTo>
                <a:pt x="1439339" y="0"/>
              </a:moveTo>
              <a:lnTo>
                <a:pt x="1439339" y="124901"/>
              </a:lnTo>
              <a:lnTo>
                <a:pt x="0" y="124901"/>
              </a:lnTo>
              <a:lnTo>
                <a:pt x="0" y="249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38A6E-44D4-484C-A7C5-248AA3AA045A}">
      <dsp:nvSpPr>
        <dsp:cNvPr id="0" name=""/>
        <dsp:cNvSpPr/>
      </dsp:nvSpPr>
      <dsp:spPr>
        <a:xfrm>
          <a:off x="1439612" y="144015"/>
          <a:ext cx="1189537" cy="12642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ОО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____________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по ступеням</a:t>
          </a:r>
        </a:p>
      </dsp:txBody>
      <dsp:txXfrm>
        <a:off x="1439612" y="144015"/>
        <a:ext cx="1189537" cy="1264239"/>
      </dsp:txXfrm>
    </dsp:sp>
    <dsp:sp modelId="{DD806514-8443-4BCA-9414-17CBBD8833B4}">
      <dsp:nvSpPr>
        <dsp:cNvPr id="0" name=""/>
        <dsp:cNvSpPr/>
      </dsp:nvSpPr>
      <dsp:spPr>
        <a:xfrm>
          <a:off x="273" y="1658058"/>
          <a:ext cx="1189537" cy="1557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sp:txBody>
      <dsp:txXfrm>
        <a:off x="273" y="1658058"/>
        <a:ext cx="1189537" cy="1557615"/>
      </dsp:txXfrm>
    </dsp:sp>
    <dsp:sp modelId="{496F0E7A-FF8B-431A-BB55-F59F661D2ED6}">
      <dsp:nvSpPr>
        <dsp:cNvPr id="0" name=""/>
        <dsp:cNvSpPr/>
      </dsp:nvSpPr>
      <dsp:spPr>
        <a:xfrm>
          <a:off x="1439612" y="1658058"/>
          <a:ext cx="1189537" cy="1508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sp:txBody>
      <dsp:txXfrm>
        <a:off x="1439612" y="1658058"/>
        <a:ext cx="1189537" cy="1508237"/>
      </dsp:txXfrm>
    </dsp:sp>
    <dsp:sp modelId="{F6D6E1E6-2CF1-467A-844B-2ECA464E4D52}">
      <dsp:nvSpPr>
        <dsp:cNvPr id="0" name=""/>
        <dsp:cNvSpPr/>
      </dsp:nvSpPr>
      <dsp:spPr>
        <a:xfrm>
          <a:off x="2878952" y="1658058"/>
          <a:ext cx="1189537" cy="1557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sp:txBody>
      <dsp:txXfrm>
        <a:off x="2878952" y="1658058"/>
        <a:ext cx="1189537" cy="1557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5D5DE-03D4-4FD3-A9FF-A944D346CFE0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7844C-D7F5-4428-9BED-38935ED852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64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588A31-DBFC-4081-BFF2-5301A078A9A3}" type="slidenum">
              <a:rPr lang="ru-RU"/>
              <a:pPr/>
              <a:t>2</a:t>
            </a:fld>
            <a:endParaRPr lang="ru-RU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BD023C-7049-4A0B-9091-F52FA206EFAB}" type="slidenum">
              <a:rPr lang="ru-RU"/>
              <a:pPr/>
              <a:t>3</a:t>
            </a:fld>
            <a:endParaRPr lang="ru-RU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3240360"/>
          </a:xfrm>
        </p:spPr>
        <p:txBody>
          <a:bodyPr>
            <a:noAutofit/>
          </a:bodyPr>
          <a:lstStyle/>
          <a:p>
            <a:r>
              <a:rPr lang="ru-RU" sz="3200" b="1" dirty="0"/>
              <a:t>Эффективные модели государственно-общественного управления образованием, способствующие повышению охвата детей программами дополнительного образования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869160"/>
            <a:ext cx="5968752" cy="1419944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Седельников А.А</a:t>
            </a:r>
            <a:r>
              <a:rPr lang="ru-RU" sz="2400" dirty="0" smtClean="0"/>
              <a:t>., </a:t>
            </a:r>
            <a:r>
              <a:rPr lang="ru-RU" sz="2400" dirty="0" err="1" smtClean="0"/>
              <a:t>к.п.н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председатель </a:t>
            </a:r>
            <a:r>
              <a:rPr lang="ru-RU" sz="2400" dirty="0" smtClean="0"/>
              <a:t>общественного </a:t>
            </a:r>
            <a:r>
              <a:rPr lang="ru-RU" sz="2400" dirty="0"/>
              <a:t>совета </a:t>
            </a:r>
          </a:p>
          <a:p>
            <a:r>
              <a:rPr lang="ru-RU" sz="2400" dirty="0"/>
              <a:t>при Министерстве образования и науки Красноярского края 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Открытые </a:t>
            </a:r>
            <a:r>
              <a:rPr lang="ru-RU" sz="3200" b="1" dirty="0"/>
              <a:t>системы государственно-общественного взаимодействия </a:t>
            </a:r>
            <a:r>
              <a:rPr lang="ru-RU" sz="3200" b="1" dirty="0" smtClean="0"/>
              <a:t>и управления в </a:t>
            </a:r>
            <a:r>
              <a:rPr lang="ru-RU" sz="3200" b="1" dirty="0"/>
              <a:t>образовании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93434"/>
            <a:ext cx="8229600" cy="16127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положения </a:t>
            </a:r>
            <a:r>
              <a:rPr lang="ru-RU" dirty="0" smtClean="0"/>
              <a:t>статьи </a:t>
            </a:r>
            <a:r>
              <a:rPr lang="ru-RU" dirty="0"/>
              <a:t>15 Федерального закона </a:t>
            </a:r>
            <a:r>
              <a:rPr lang="ru-RU" dirty="0" smtClean="0"/>
              <a:t>«Об </a:t>
            </a:r>
            <a:r>
              <a:rPr lang="ru-RU" dirty="0"/>
              <a:t>образовании в Российской Федерации» №273 от 29.12.2012 г. о сетевой форме реализации образовательных </a:t>
            </a:r>
            <a:r>
              <a:rPr lang="ru-RU" dirty="0" smtClean="0"/>
              <a:t>программ</a:t>
            </a:r>
            <a:endParaRPr lang="ru-RU" dirty="0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1535" y="3512229"/>
            <a:ext cx="8229600" cy="308512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«В реализации образовательных программ с использованием сетевой формы … также могут участвовать … и </a:t>
            </a:r>
            <a:r>
              <a:rPr lang="ru-RU" b="1" dirty="0" smtClean="0"/>
              <a:t>иные организации, обладающие ресурсами</a:t>
            </a:r>
            <a:r>
              <a:rPr lang="ru-RU" dirty="0" smtClean="0"/>
              <a:t>, необходимыми для осуществления обучения, проведения учебной и производственной практики и осуществления иных видов учебной деятельности, предусмотренных соответствующей образовательной программой»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Открытые системы государственно-общественного взаимодействия в образовании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Термин «система» и «система </a:t>
            </a:r>
            <a:r>
              <a:rPr lang="ru-RU" dirty="0" smtClean="0"/>
              <a:t>образования </a:t>
            </a:r>
            <a:r>
              <a:rPr lang="ru-RU" dirty="0"/>
              <a:t>мы рассматриваем в контексте определения структуры системы образования согласно статье 10 Федерального закона об образовании в Российской Федерации» №273 от 29.12.2012 г., где в систему образования включены также «4) организации, осуществляющие обеспечение образовательной деятельности…» и «5) объединения юридических лиц, работодателей и их объединений, общественные объединения, осуществляющие деятельность в сфере образования».</a:t>
            </a:r>
          </a:p>
          <a:p>
            <a:r>
              <a:rPr lang="ru-RU" dirty="0"/>
              <a:t>	Мы понимаем такие системы, как «открытые», в силу того, что такое сетевое взаимодействие принципиально открыто для неопределенного круга физических и юридических лиц.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611187" y="405280"/>
            <a:ext cx="8229600" cy="57564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200" b="1" dirty="0"/>
              <a:t>Государственно-общественное взаимодействие на локальном уровне (образовательная организация): субъекты взаимодействия и управления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395288" y="1341760"/>
            <a:ext cx="2303463" cy="230469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Управляющий 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580063" y="1484613"/>
            <a:ext cx="3168650" cy="165497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Попечительский 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Общественный фонд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5436394" y="4150143"/>
            <a:ext cx="3528219" cy="215866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Негосударственная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Образовательная организация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(Некоммерческая организация)</a:t>
            </a: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250825" y="4724729"/>
            <a:ext cx="2233613" cy="165497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ОО</a:t>
            </a:r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3132138" y="2060258"/>
            <a:ext cx="2519363" cy="2376650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3563938" y="1341760"/>
            <a:ext cx="1773238" cy="173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Совет по </a:t>
            </a:r>
          </a:p>
          <a:p>
            <a:pPr defTabSz="1631913"/>
            <a:r>
              <a:rPr lang="ru-RU" dirty="0">
                <a:latin typeface="Tahoma" pitchFamily="34" charset="0"/>
              </a:rPr>
              <a:t>управлению</a:t>
            </a:r>
          </a:p>
          <a:p>
            <a:pPr defTabSz="1631913"/>
            <a:r>
              <a:rPr lang="ru-RU" dirty="0">
                <a:latin typeface="Tahoma" pitchFamily="34" charset="0"/>
              </a:rPr>
              <a:t>совместной</a:t>
            </a:r>
          </a:p>
          <a:p>
            <a:pPr defTabSz="1631913"/>
            <a:r>
              <a:rPr lang="ru-RU" dirty="0">
                <a:latin typeface="Tahoma" pitchFamily="34" charset="0"/>
              </a:rPr>
              <a:t>деятельностью</a:t>
            </a:r>
          </a:p>
          <a:p>
            <a:pPr defTabSz="1631913"/>
            <a:r>
              <a:rPr lang="ru-RU" dirty="0">
                <a:latin typeface="Tahoma" pitchFamily="34" charset="0"/>
              </a:rPr>
              <a:t>Гл. 55 ГК РФ</a:t>
            </a:r>
          </a:p>
          <a:p>
            <a:pPr defTabSz="1631913"/>
            <a:endParaRPr lang="ru-RU" dirty="0">
              <a:latin typeface="Tahoma" pitchFamily="34" charset="0"/>
            </a:endParaRP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2843213" y="4724729"/>
            <a:ext cx="2233613" cy="165497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МОО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03238" y="212693"/>
            <a:ext cx="8229600" cy="960818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000" b="1" dirty="0"/>
              <a:t>Государственно-общественное сетевое взаимодействие образовательных организаций в муниципальной сети: субъекты и управление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051050" y="1557626"/>
            <a:ext cx="4537075" cy="201581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Попечительский совет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Исполнительный директор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Благотворительный фонд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в муниципальном образовании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95288" y="4868641"/>
            <a:ext cx="2303463" cy="16560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Управляющий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3203575" y="4868641"/>
            <a:ext cx="2303463" cy="16560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Управляющий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6659563" y="4868641"/>
            <a:ext cx="2303463" cy="16560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Управляющий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5867400" y="3068693"/>
            <a:ext cx="2808288" cy="1295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Работодатели и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их объединение</a:t>
            </a:r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0" y="2205227"/>
            <a:ext cx="2808288" cy="1297316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Родители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представители) </a:t>
            </a:r>
          </a:p>
        </p:txBody>
      </p:sp>
      <p:sp>
        <p:nvSpPr>
          <p:cNvPr id="82953" name="Oval 9"/>
          <p:cNvSpPr>
            <a:spLocks noChangeArrowheads="1"/>
          </p:cNvSpPr>
          <p:nvPr/>
        </p:nvSpPr>
        <p:spPr bwMode="auto">
          <a:xfrm>
            <a:off x="7164388" y="1268746"/>
            <a:ext cx="1979613" cy="115234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Администрация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МСУ</a:t>
            </a:r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5848350" y="5081332"/>
            <a:ext cx="682625" cy="8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4" rIns="91428" bIns="45714">
            <a:spAutoFit/>
          </a:bodyPr>
          <a:lstStyle/>
          <a:p>
            <a:pPr defTabSz="1631913"/>
            <a:r>
              <a:rPr lang="ru-RU" sz="4800" dirty="0">
                <a:latin typeface="Tahoma" pitchFamily="34" charset="0"/>
              </a:rPr>
              <a:t>…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 flipH="1">
            <a:off x="1619250" y="3861263"/>
            <a:ext cx="360363" cy="43173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2484438" y="3861263"/>
            <a:ext cx="935038" cy="35977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>
            <a:off x="3924300" y="3934276"/>
            <a:ext cx="1655763" cy="43173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>
            <a:off x="6443663" y="2491990"/>
            <a:ext cx="1008063" cy="21586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7504113" y="2507863"/>
            <a:ext cx="1639888" cy="6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Общие</a:t>
            </a:r>
          </a:p>
          <a:p>
            <a:pPr defTabSz="1631913"/>
            <a:r>
              <a:rPr lang="ru-RU" dirty="0">
                <a:latin typeface="Tahoma" pitchFamily="34" charset="0"/>
              </a:rPr>
              <a:t>мероприятия</a:t>
            </a:r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2339975" y="4366010"/>
            <a:ext cx="4319588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4" rIns="91428" bIns="45714">
            <a:spAutoFit/>
          </a:bodyPr>
          <a:lstStyle/>
          <a:p>
            <a:pPr defTabSz="1631913"/>
            <a:r>
              <a:rPr lang="ru-RU" dirty="0" smtClean="0">
                <a:latin typeface="Tahoma" pitchFamily="34" charset="0"/>
              </a:rPr>
              <a:t>Адресно в ОО - </a:t>
            </a:r>
            <a:r>
              <a:rPr lang="ru-RU" dirty="0">
                <a:latin typeface="Tahoma" pitchFamily="34" charset="0"/>
              </a:rPr>
              <a:t>имущество и услуги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Oval 2"/>
          <p:cNvSpPr>
            <a:spLocks noChangeArrowheads="1"/>
          </p:cNvSpPr>
          <p:nvPr/>
        </p:nvSpPr>
        <p:spPr bwMode="auto">
          <a:xfrm>
            <a:off x="539750" y="2996738"/>
            <a:ext cx="2808288" cy="23036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endParaRPr lang="ru-RU" dirty="0">
              <a:latin typeface="Tahoma" pitchFamily="34" charset="0"/>
            </a:endParaRPr>
          </a:p>
        </p:txBody>
      </p:sp>
      <p:sp>
        <p:nvSpPr>
          <p:cNvPr id="83971" name="Oval 3"/>
          <p:cNvSpPr>
            <a:spLocks noChangeArrowheads="1"/>
          </p:cNvSpPr>
          <p:nvPr/>
        </p:nvSpPr>
        <p:spPr bwMode="auto">
          <a:xfrm>
            <a:off x="250825" y="2060257"/>
            <a:ext cx="3168650" cy="23036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endParaRPr lang="ru-RU" dirty="0">
              <a:latin typeface="Tahoma" pitchFamily="34" charset="0"/>
            </a:endParaRPr>
          </a:p>
        </p:txBody>
      </p:sp>
      <p:sp>
        <p:nvSpPr>
          <p:cNvPr id="83972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395287" y="333324"/>
            <a:ext cx="8229600" cy="792569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000" b="1" dirty="0"/>
              <a:t>Государственно-общественное сетевое взаимодействие образовательных организаций в муниципальной сети: субъекты и управление</a:t>
            </a: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2051050" y="1557626"/>
            <a:ext cx="4537075" cy="2015814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Общее собрание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Д-М ОО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в муниципальном образовании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395288" y="5516241"/>
            <a:ext cx="2303463" cy="10084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3203575" y="5589254"/>
            <a:ext cx="2303463" cy="93542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6659563" y="5661209"/>
            <a:ext cx="2303463" cy="86346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5940425" y="3212604"/>
            <a:ext cx="2808288" cy="1296259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Работодатели и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их объединение</a:t>
            </a:r>
          </a:p>
        </p:txBody>
      </p:sp>
      <p:sp>
        <p:nvSpPr>
          <p:cNvPr id="83978" name="Oval 10"/>
          <p:cNvSpPr>
            <a:spLocks noChangeArrowheads="1"/>
          </p:cNvSpPr>
          <p:nvPr/>
        </p:nvSpPr>
        <p:spPr bwMode="auto">
          <a:xfrm>
            <a:off x="179388" y="2636960"/>
            <a:ext cx="2628900" cy="266341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Секции родителей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(законных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представителей),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педагогов,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учащихся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по ОУ </a:t>
            </a:r>
          </a:p>
        </p:txBody>
      </p:sp>
      <p:sp>
        <p:nvSpPr>
          <p:cNvPr id="83979" name="Oval 11"/>
          <p:cNvSpPr>
            <a:spLocks noChangeArrowheads="1"/>
          </p:cNvSpPr>
          <p:nvPr/>
        </p:nvSpPr>
        <p:spPr bwMode="auto">
          <a:xfrm>
            <a:off x="7164388" y="1196791"/>
            <a:ext cx="1979613" cy="115234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Администрация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МСУ</a:t>
            </a: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5724525" y="5516241"/>
            <a:ext cx="682625" cy="82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4" rIns="91428" bIns="45714">
            <a:spAutoFit/>
          </a:bodyPr>
          <a:lstStyle/>
          <a:p>
            <a:pPr defTabSz="1631913"/>
            <a:r>
              <a:rPr lang="ru-RU" sz="4800" dirty="0">
                <a:latin typeface="Tahoma" pitchFamily="34" charset="0"/>
              </a:rPr>
              <a:t>…</a:t>
            </a:r>
          </a:p>
        </p:txBody>
      </p:sp>
      <p:sp>
        <p:nvSpPr>
          <p:cNvPr id="83981" name="Line 13"/>
          <p:cNvSpPr>
            <a:spLocks noChangeShapeType="1"/>
          </p:cNvSpPr>
          <p:nvPr/>
        </p:nvSpPr>
        <p:spPr bwMode="auto">
          <a:xfrm flipH="1">
            <a:off x="4572000" y="3500427"/>
            <a:ext cx="0" cy="86558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>
            <a:off x="4968082" y="5349050"/>
            <a:ext cx="433388" cy="50368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>
            <a:off x="6372225" y="5013610"/>
            <a:ext cx="1655763" cy="43173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6443663" y="2491990"/>
            <a:ext cx="1008063" cy="21586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7504113" y="2363399"/>
            <a:ext cx="1639888" cy="9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НПП и профориентация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3492500" y="4366010"/>
            <a:ext cx="3527425" cy="91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Адресное предоставление персонала, </a:t>
            </a:r>
          </a:p>
          <a:p>
            <a:pPr defTabSz="1631913"/>
            <a:r>
              <a:rPr lang="ru-RU" dirty="0">
                <a:latin typeface="Tahoma" pitchFamily="34" charset="0"/>
              </a:rPr>
              <a:t>имущества и услуг</a:t>
            </a:r>
          </a:p>
        </p:txBody>
      </p:sp>
      <p:sp>
        <p:nvSpPr>
          <p:cNvPr id="83987" name="Oval 19"/>
          <p:cNvSpPr>
            <a:spLocks noChangeArrowheads="1"/>
          </p:cNvSpPr>
          <p:nvPr/>
        </p:nvSpPr>
        <p:spPr bwMode="auto">
          <a:xfrm>
            <a:off x="0" y="2517387"/>
            <a:ext cx="2808288" cy="23036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Секции родителей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(законных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представителей)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по ОУ </a:t>
            </a:r>
          </a:p>
        </p:txBody>
      </p:sp>
      <p:sp>
        <p:nvSpPr>
          <p:cNvPr id="83988" name="Oval 20"/>
          <p:cNvSpPr>
            <a:spLocks noChangeArrowheads="1"/>
          </p:cNvSpPr>
          <p:nvPr/>
        </p:nvSpPr>
        <p:spPr bwMode="auto">
          <a:xfrm>
            <a:off x="215900" y="3212604"/>
            <a:ext cx="2808288" cy="23036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Секции родителей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(законных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представителей)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по ОУ </a:t>
            </a:r>
          </a:p>
        </p:txBody>
      </p:sp>
      <p:sp>
        <p:nvSpPr>
          <p:cNvPr id="83989" name="Oval 21"/>
          <p:cNvSpPr>
            <a:spLocks noChangeArrowheads="1"/>
          </p:cNvSpPr>
          <p:nvPr/>
        </p:nvSpPr>
        <p:spPr bwMode="auto">
          <a:xfrm>
            <a:off x="431800" y="3429529"/>
            <a:ext cx="2808288" cy="230257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Секции родителей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(законных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представителей), педагогов,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учащихся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по ОУ </a:t>
            </a:r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 flipH="1">
            <a:off x="2736057" y="5301431"/>
            <a:ext cx="792163" cy="28888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91" name="AutoShape 23"/>
          <p:cNvSpPr>
            <a:spLocks noChangeArrowheads="1"/>
          </p:cNvSpPr>
          <p:nvPr/>
        </p:nvSpPr>
        <p:spPr bwMode="auto">
          <a:xfrm>
            <a:off x="755650" y="1412658"/>
            <a:ext cx="2232025" cy="576702"/>
          </a:xfrm>
          <a:prstGeom prst="curvedDownArrow">
            <a:avLst>
              <a:gd name="adj1" fmla="val 103193"/>
              <a:gd name="adj2" fmla="val 206385"/>
              <a:gd name="adj3" fmla="val 3333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1476375" y="1125893"/>
            <a:ext cx="3692525" cy="3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Членские взносы, оплата услуг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39552" y="260648"/>
            <a:ext cx="8229600" cy="935489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500" b="1" dirty="0"/>
              <a:t>Обобщенная структура системы государственно-общественного взаимодействия и управления в образовании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1947759"/>
            <a:ext cx="103459" cy="32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197" tIns="25599" rIns="51197" bIns="25599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9703" name="Rectangle 71"/>
          <p:cNvSpPr>
            <a:spLocks noChangeArrowheads="1"/>
          </p:cNvSpPr>
          <p:nvPr/>
        </p:nvSpPr>
        <p:spPr bwMode="auto">
          <a:xfrm>
            <a:off x="0" y="1947759"/>
            <a:ext cx="103459" cy="32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197" tIns="25599" rIns="51197" bIns="25599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69827" name="Group 19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06049944"/>
              </p:ext>
            </p:extLst>
          </p:nvPr>
        </p:nvGraphicFramePr>
        <p:xfrm>
          <a:off x="539552" y="1412776"/>
          <a:ext cx="8229600" cy="520069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873625">
                <a:tc gridSpan="2">
                  <a:txBody>
                    <a:bodyPr/>
                    <a:lstStyle/>
                    <a:p>
                      <a:pPr marL="514350" marR="0" lvl="0" indent="-51435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государственно-общественного управления муниципальной системой образования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63975">
                <a:tc>
                  <a:txBody>
                    <a:bodyPr/>
                    <a:lstStyle/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Общественный совет</a:t>
                      </a: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управления</a:t>
                      </a: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образованием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14350" marR="0" lvl="0" indent="-514350" algn="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Гражданские (общественные) самоуправляемые объединения</a:t>
                      </a:r>
                    </a:p>
                    <a:p>
                      <a:pPr marL="514350" marR="0" lvl="0" indent="-514350" algn="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ОО, НКО</a:t>
                      </a:r>
                    </a:p>
                    <a:p>
                      <a:pPr marL="514350" marR="0" lvl="0" indent="-514350" algn="l" defTabSz="1371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1371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Совместная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и управление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468">
                <a:tc>
                  <a:txBody>
                    <a:bodyPr/>
                    <a:lstStyle/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Коллегиальные и представительные органы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включающие также</a:t>
                      </a: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участников образовательных отношений в ОО и заинтересованных граждан</a:t>
                      </a: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Исполнительный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 управления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Совместная деятельность и управление</a:t>
                      </a:r>
                    </a:p>
                    <a:p>
                      <a:pPr marL="514350" marR="0" lvl="0" indent="-514350" algn="r" defTabSz="1371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r" defTabSz="1371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Гражданские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(общественные) самоуправляемые объединения</a:t>
                      </a:r>
                    </a:p>
                    <a:p>
                      <a:pPr marL="514350" marR="0" lvl="0" indent="-514350" algn="r" defTabSz="1371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ОО, НКО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625">
                <a:tc gridSpan="2">
                  <a:txBody>
                    <a:bodyPr/>
                    <a:lstStyle/>
                    <a:p>
                      <a:pPr marL="514350" marR="0" lvl="0" indent="-51435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государственно-общественного управления образованием на уровне образовательной организации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Выгнутая вверх стрелка 19"/>
          <p:cNvSpPr/>
          <p:nvPr/>
        </p:nvSpPr>
        <p:spPr>
          <a:xfrm rot="421189">
            <a:off x="4172044" y="2469331"/>
            <a:ext cx="828092" cy="57597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7" tIns="25599" rIns="51197" bIns="2559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Выгнутая вверх стрелка 20"/>
          <p:cNvSpPr/>
          <p:nvPr/>
        </p:nvSpPr>
        <p:spPr>
          <a:xfrm rot="10800000">
            <a:off x="4427984" y="4941168"/>
            <a:ext cx="832284" cy="5703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7" tIns="25599" rIns="51197" bIns="2559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5125"/>
            <a:ext cx="8229600" cy="993622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dirty="0" smtClean="0"/>
              <a:t>Благодарю за внимание!!!</a:t>
            </a:r>
          </a:p>
        </p:txBody>
      </p:sp>
      <p:sp>
        <p:nvSpPr>
          <p:cNvPr id="71684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2852826"/>
            <a:ext cx="8229600" cy="3272920"/>
          </a:xfrm>
          <a:noFill/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3400" b="1" dirty="0">
                <a:solidFill>
                  <a:srgbClr val="FF0000"/>
                </a:solidFill>
              </a:rPr>
              <a:t>a_sedelnikov@mail.ru</a:t>
            </a:r>
            <a:endParaRPr lang="ru-RU" sz="3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47700" y="452897"/>
            <a:ext cx="8229600" cy="11428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  <a:tab pos="8916855" algn="l"/>
              </a:tabLst>
            </a:pPr>
            <a:r>
              <a:rPr lang="ru-RU" sz="2500" b="1" dirty="0">
                <a:solidFill>
                  <a:srgbClr val="000000"/>
                </a:solidFill>
                <a:latin typeface="Calibri" charset="0"/>
              </a:rPr>
              <a:t>Вариативность форм участия коллегиальных и представительных органов в управлении образовательной организацией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27994" y="1796773"/>
            <a:ext cx="5760244" cy="1776668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50391" tIns="25196" rIns="50391" bIns="25196"/>
          <a:lstStyle/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Опосредованное участие в управлении</a:t>
            </a:r>
          </a:p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Непосредственное участие в управлении</a:t>
            </a:r>
          </a:p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Управление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/>
        </p:nvGraphicFramePr>
        <p:xfrm>
          <a:off x="251520" y="3573016"/>
          <a:ext cx="8230394" cy="3089748"/>
        </p:xfrm>
        <a:graphic>
          <a:graphicData uri="http://schemas.openxmlformats.org/drawingml/2006/table">
            <a:tbl>
              <a:tblPr/>
              <a:tblGrid>
                <a:gridCol w="8230394"/>
              </a:tblGrid>
              <a:tr h="70368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  <a:tab pos="12306300" algn="l"/>
                          <a:tab pos="13030200" algn="l"/>
                          <a:tab pos="13754100" algn="l"/>
                          <a:tab pos="14478000" algn="l"/>
                          <a:tab pos="15201900" algn="l"/>
                          <a:tab pos="15925800" algn="l"/>
                        </a:tabLst>
                      </a:pPr>
                      <a:r>
                        <a:rPr kumimoji="0" lang="ru-RU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Внесение рекомендаций, заключений, ходатайств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275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  <a:tab pos="12306300" algn="l"/>
                          <a:tab pos="13030200" algn="l"/>
                          <a:tab pos="13754100" algn="l"/>
                          <a:tab pos="14478000" algn="l"/>
                          <a:tab pos="15201900" algn="l"/>
                          <a:tab pos="15925800" algn="l"/>
                        </a:tabLst>
                      </a:pPr>
                      <a:r>
                        <a:rPr kumimoji="0" lang="ru-RU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Согласование управленческих решений (локальных правовых актов образовательной организации)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275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  <a:tab pos="12306300" algn="l"/>
                          <a:tab pos="13030200" algn="l"/>
                          <a:tab pos="13754100" algn="l"/>
                          <a:tab pos="14478000" algn="l"/>
                          <a:tab pos="15201900" algn="l"/>
                          <a:tab pos="15925800" algn="l"/>
                        </a:tabLst>
                      </a:pPr>
                      <a:r>
                        <a:rPr kumimoji="0" lang="ru-RU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Утверждение (самостоятельное принятие) локальных нормативных и иных локальных актов образовательной организации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7338" y="308986"/>
            <a:ext cx="8569325" cy="1015733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1510" tIns="45755" rIns="91510" bIns="45755">
            <a:spAutoFit/>
          </a:bodyPr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  <a:tab pos="8916855" algn="l"/>
                <a:tab pos="9322167" algn="l"/>
              </a:tabLst>
            </a:pPr>
            <a:r>
              <a:rPr lang="ru-RU" sz="3000" b="1" i="1" dirty="0">
                <a:solidFill>
                  <a:srgbClr val="000000"/>
                </a:solidFill>
                <a:latin typeface="Calibri" charset="0"/>
              </a:rPr>
              <a:t>Государственно-общественное </a:t>
            </a:r>
            <a:br>
              <a:rPr lang="ru-RU" sz="3000" b="1" i="1" dirty="0">
                <a:solidFill>
                  <a:srgbClr val="000000"/>
                </a:solidFill>
                <a:latin typeface="Calibri" charset="0"/>
              </a:rPr>
            </a:br>
            <a:r>
              <a:rPr lang="ru-RU" sz="3000" b="1" i="1" dirty="0">
                <a:solidFill>
                  <a:srgbClr val="000000"/>
                </a:solidFill>
                <a:latin typeface="Calibri" charset="0"/>
              </a:rPr>
              <a:t>управление образовательной организацией</a:t>
            </a:r>
          </a:p>
        </p:txBody>
      </p:sp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719932" y="1605244"/>
            <a:ext cx="7642225" cy="647600"/>
          </a:xfrm>
          <a:prstGeom prst="flowChartProcess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</a:tabLst>
            </a:pPr>
            <a:r>
              <a:rPr lang="ru-RU" sz="2000" b="1" u="sng" dirty="0">
                <a:solidFill>
                  <a:srgbClr val="000000"/>
                </a:solidFill>
                <a:latin typeface="Calibri" charset="0"/>
              </a:rPr>
              <a:t>Учредитель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</a:tabLst>
            </a:pPr>
            <a:r>
              <a:rPr lang="ru-RU" sz="2000" dirty="0">
                <a:solidFill>
                  <a:srgbClr val="000000"/>
                </a:solidFill>
                <a:latin typeface="Calibri" charset="0"/>
              </a:rPr>
              <a:t>(орган государственной власти или местного самоуправления)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143669" y="2805209"/>
            <a:ext cx="3071813" cy="1054995"/>
          </a:xfrm>
          <a:prstGeom prst="flowChartProcess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dirty="0">
                <a:solidFill>
                  <a:srgbClr val="000000"/>
                </a:solidFill>
                <a:latin typeface="Calibri" charset="0"/>
              </a:rPr>
              <a:t>Руководитель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(как правило, назначается 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учредителем)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876257" y="2661298"/>
            <a:ext cx="1998663" cy="462420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Общее собрание 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(конференция)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143669" y="4005174"/>
            <a:ext cx="3076575" cy="576702"/>
          </a:xfrm>
          <a:prstGeom prst="flowChartProcess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dirty="0">
                <a:solidFill>
                  <a:srgbClr val="000000"/>
                </a:solidFill>
                <a:latin typeface="Calibri" charset="0"/>
              </a:rPr>
              <a:t>Администрация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(назначается руководителем)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348038" y="2612622"/>
            <a:ext cx="2928938" cy="1295200"/>
          </a:xfrm>
          <a:prstGeom prst="roundRect">
            <a:avLst>
              <a:gd name="adj" fmla="val 16667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u="sng" dirty="0">
                <a:solidFill>
                  <a:srgbClr val="000000"/>
                </a:solidFill>
                <a:latin typeface="Calibri" charset="0"/>
              </a:rPr>
              <a:t>Управляющий совет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u="sng" dirty="0">
                <a:solidFill>
                  <a:srgbClr val="000000"/>
                </a:solidFill>
                <a:latin typeface="Calibri" charset="0"/>
              </a:rPr>
              <a:t>(УС)</a:t>
            </a:r>
            <a:br>
              <a:rPr lang="ru-RU" sz="1500" b="1" u="sng" dirty="0">
                <a:solidFill>
                  <a:srgbClr val="000000"/>
                </a:solidFill>
                <a:latin typeface="Calibri" charset="0"/>
              </a:rPr>
            </a:br>
            <a:r>
              <a:rPr lang="ru-RU" sz="1500" b="1" dirty="0">
                <a:solidFill>
                  <a:srgbClr val="000000"/>
                </a:solidFill>
                <a:latin typeface="Calibri" charset="0"/>
              </a:rPr>
              <a:t>(выборы, назначение,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dirty="0">
                <a:solidFill>
                  <a:srgbClr val="000000"/>
                </a:solidFill>
                <a:latin typeface="Calibri" charset="0"/>
              </a:rPr>
              <a:t>кооптация)</a:t>
            </a: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6911975" y="3284560"/>
            <a:ext cx="2000250" cy="417977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Совет ТК</a:t>
            </a: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6911975" y="3908880"/>
            <a:ext cx="2000250" cy="433850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Родительские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комитеты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6948488" y="4533201"/>
            <a:ext cx="1995488" cy="447606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Ученический 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совет</a:t>
            </a: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7344569" y="5156463"/>
            <a:ext cx="1423988" cy="379883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Иные формы</a:t>
            </a: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151732" y="4964934"/>
            <a:ext cx="5715000" cy="718498"/>
          </a:xfrm>
          <a:prstGeom prst="bracketPair">
            <a:avLst>
              <a:gd name="adj" fmla="val 17130"/>
            </a:avLst>
          </a:prstGeom>
          <a:solidFill>
            <a:srgbClr val="DDDDDD"/>
          </a:solidFill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1500" u="sng" dirty="0">
                <a:solidFill>
                  <a:srgbClr val="000000"/>
                </a:solidFill>
                <a:latin typeface="Calibri" charset="0"/>
              </a:rPr>
              <a:t>Участники образовательных отношений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(обучающиеся, родители, педагогические работники)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3383757" y="4196702"/>
            <a:ext cx="2786063" cy="576703"/>
          </a:xfrm>
          <a:prstGeom prst="roundRect">
            <a:avLst>
              <a:gd name="adj" fmla="val 16667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</a:tabLst>
            </a:pPr>
            <a:r>
              <a:rPr lang="ru-RU" sz="1500" b="1" u="sng" dirty="0">
                <a:solidFill>
                  <a:srgbClr val="000000"/>
                </a:solidFill>
                <a:latin typeface="Calibri" charset="0"/>
              </a:rPr>
              <a:t>Комитеты, комиссии </a:t>
            </a: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215900" y="5924694"/>
            <a:ext cx="357188" cy="210575"/>
          </a:xfrm>
          <a:prstGeom prst="flowChartProcess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71525" y="5828400"/>
            <a:ext cx="1864178" cy="584846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none" lIns="91510" tIns="45755" rIns="91510" bIns="45755">
            <a:spAutoFit/>
          </a:bodyPr>
          <a:lstStyle/>
          <a:p>
            <a:pPr marL="120882" indent="-120882">
              <a:buSzPct val="45000"/>
              <a:buFont typeface="StarSymbol" charset="0"/>
              <a:buChar char="-"/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государственное </a:t>
            </a:r>
          </a:p>
          <a:p>
            <a:pPr marL="120882" indent="-120882"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управление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2699544" y="6020988"/>
            <a:ext cx="357188" cy="217983"/>
          </a:xfrm>
          <a:prstGeom prst="roundRect">
            <a:avLst>
              <a:gd name="adj" fmla="val 16667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3059907" y="5877076"/>
            <a:ext cx="3630613" cy="584846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1510" tIns="45755" rIns="91510" bIns="45755">
            <a:spAutoFit/>
          </a:bodyPr>
          <a:lstStyle/>
          <a:p>
            <a:pPr marL="120882" indent="-120882">
              <a:buSzPct val="45000"/>
              <a:buFont typeface="StarSymbol" charset="0"/>
              <a:buChar char="-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</a:tabLst>
            </a:pPr>
            <a:r>
              <a:rPr lang="ru-RU" sz="1600" b="1" u="sng" dirty="0">
                <a:solidFill>
                  <a:srgbClr val="000000"/>
                </a:solidFill>
                <a:latin typeface="Calibri" charset="0"/>
              </a:rPr>
              <a:t> государственно - общественный </a:t>
            </a:r>
          </a:p>
          <a:p>
            <a:pPr marL="120882" indent="-120882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</a:tabLst>
            </a:pPr>
            <a:r>
              <a:rPr lang="ru-RU" sz="1600" b="1" u="sng" dirty="0">
                <a:solidFill>
                  <a:srgbClr val="000000"/>
                </a:solidFill>
                <a:latin typeface="Calibri" charset="0"/>
              </a:rPr>
              <a:t> характер управления</a:t>
            </a:r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6768307" y="5973370"/>
            <a:ext cx="357188" cy="217983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7128669" y="5877076"/>
            <a:ext cx="1785938" cy="584846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1510" tIns="45755" rIns="91510" bIns="45755">
            <a:spAutoFit/>
          </a:bodyPr>
          <a:lstStyle/>
          <a:p>
            <a:pPr marL="120882" indent="-120882">
              <a:buSzPct val="45000"/>
              <a:buFont typeface="StarSymbol" charset="0"/>
              <a:buChar char="-"/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 Общественные субъекты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sz="quarter" idx="4294967295"/>
          </p:nvPr>
        </p:nvSpPr>
        <p:spPr bwMode="auto">
          <a:xfrm>
            <a:off x="575469" y="405279"/>
            <a:ext cx="8229600" cy="114282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700" dirty="0"/>
              <a:t>Вариативность структурного состава коллегиальных и представительных органов образовательной организации</a:t>
            </a:r>
          </a:p>
        </p:txBody>
      </p:sp>
      <p:graphicFrame>
        <p:nvGraphicFramePr>
          <p:cNvPr id="43045" name="Group 37"/>
          <p:cNvGraphicFramePr>
            <a:graphicFrameLocks noGrp="1"/>
          </p:cNvGraphicFramePr>
          <p:nvPr>
            <p:ph sz="quarter" idx="4294967295"/>
          </p:nvPr>
        </p:nvGraphicFramePr>
        <p:xfrm>
          <a:off x="395536" y="1412776"/>
          <a:ext cx="4076700" cy="2905360"/>
        </p:xfrm>
        <a:graphic>
          <a:graphicData uri="http://schemas.openxmlformats.org/drawingml/2006/table">
            <a:tbl>
              <a:tblPr/>
              <a:tblGrid>
                <a:gridCol w="4076700"/>
              </a:tblGrid>
              <a:tr h="507922">
                <a:tc>
                  <a:txBody>
                    <a:bodyPr/>
                    <a:lstStyle/>
                    <a:p>
                      <a:pPr marL="0" marR="0" lvl="0" indent="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Управляющий совет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Учредитель, руководитель ОО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Родители (законные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предст-ли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Работники ОО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Старшие обучающиеся (с 14 лет)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Кооптированные (граждане)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70" name="Group 62"/>
          <p:cNvGraphicFramePr>
            <a:graphicFrameLocks noGrp="1"/>
          </p:cNvGraphicFramePr>
          <p:nvPr>
            <p:ph sz="quarter" idx="4294967295"/>
          </p:nvPr>
        </p:nvGraphicFramePr>
        <p:xfrm>
          <a:off x="4644008" y="1484784"/>
          <a:ext cx="4076700" cy="1452792"/>
        </p:xfrm>
        <a:graphic>
          <a:graphicData uri="http://schemas.openxmlformats.org/drawingml/2006/table">
            <a:tbl>
              <a:tblPr/>
              <a:tblGrid>
                <a:gridCol w="4076700"/>
              </a:tblGrid>
              <a:tr h="507922">
                <a:tc>
                  <a:txBody>
                    <a:bodyPr/>
                    <a:lstStyle/>
                    <a:p>
                      <a:pPr marL="0" marR="0" lvl="0" indent="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Педагогический совет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Педагогические работники ОО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60" name="Group 52"/>
          <p:cNvGraphicFramePr>
            <a:graphicFrameLocks noGrp="1"/>
          </p:cNvGraphicFramePr>
          <p:nvPr>
            <p:ph sz="quarter" idx="4294967295"/>
          </p:nvPr>
        </p:nvGraphicFramePr>
        <p:xfrm>
          <a:off x="323528" y="4725143"/>
          <a:ext cx="3600400" cy="1944217"/>
        </p:xfrm>
        <a:graphic>
          <a:graphicData uri="http://schemas.openxmlformats.org/drawingml/2006/table">
            <a:tbl>
              <a:tblPr/>
              <a:tblGrid>
                <a:gridCol w="3600400"/>
              </a:tblGrid>
              <a:tr h="710367">
                <a:tc>
                  <a:txBody>
                    <a:bodyPr/>
                    <a:lstStyle/>
                    <a:p>
                      <a:pPr marL="0" marR="0" lvl="0" indent="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Попечительский совет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925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Благотворители (из родителей)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925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Благотворители (не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участн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 ОО)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4788024" y="3140968"/>
          <a:ext cx="4068763" cy="3359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223224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1. Участие </a:t>
            </a:r>
            <a:r>
              <a:rPr lang="ru-RU" b="1" dirty="0"/>
              <a:t>управляющего совета (иного коллегиального органа) в создании условий для формирования и расширения перечня программ дополнительного образования, реализуемых образовательной организацией за счет средств бюджета. 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1560" y="2708920"/>
            <a:ext cx="8075240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Управляющий совет, в результате заинтересованного и уважительного к позициям сторон обсуждения, может разработать предложения и рекомендации учредителю по внесению в муниципальное задание тех или иных наиболее востребованных дополнительных образовательных программ, услуг, из числа тех, которые имеет возможность профинансировать из бюджетных средств учредитель, способна реализовать образовательная организация, может и желает реализовывать педагогический коллектив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ОПЫТ РКПМО 2006-09гг.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функции и полномочия управляющего совета по его участию в формировании </a:t>
            </a:r>
            <a:r>
              <a:rPr lang="ru-RU" dirty="0" err="1"/>
              <a:t>критериальной</a:t>
            </a:r>
            <a:r>
              <a:rPr lang="ru-RU" dirty="0"/>
              <a:t> базы распределения стимулирующей части фонда оплаты труда работников образовательной организации также должны иметь отражение в уставе образовательной организации в части описания функций и полномочий управляющего совета и в локальном нормативном акте – в положении об управляющем совете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7"/>
            <a:ext cx="8229600" cy="216023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2. Участие </a:t>
            </a:r>
            <a:r>
              <a:rPr lang="ru-RU" b="1" dirty="0"/>
              <a:t>управляющего совета (иного коллегиального органа) в создании условий для реализации программ, услуг дополнительного образования за счет средств получателей образовательных услуг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39552" y="2492896"/>
            <a:ext cx="8424936" cy="41044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Коллегиальный орган (управляющий совет, попечительский совет) или представительный орган (совет родителей) наделяется функциями согласования, либо внесения рекомендаций руководителю по содержанию существенных условий договора возмездного оказания услуг, особенно в части ценообразования, а также функциями, как минимум, контроля исполнения сметы расходования средств, поступивших в качестве дохода от деятельности по реализации дополнительных образовательных услуг, а также организации независимой оценки качества и удовлетворенности потребителей предоставленными дополнительными образовательными программами, услугами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21602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3. Участие </a:t>
            </a:r>
            <a:r>
              <a:rPr lang="ru-RU" b="1" dirty="0"/>
              <a:t>управляющего, попечительского совета или совета родителей в создании условий для реализации программ, услуг дополнительного образования на условиях благотворительности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2492896"/>
            <a:ext cx="8229600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Под благотворительной деятельностью понимается добровольная деятельность граждан и юридических лиц по бескорыстной (безвозмездной или на льготных условиях) передаче гражданам или юридическим лицам имущества, в том числе денежных средств, бескорыстному выполнению работ, предоставлению услуг, оказанию иной поддержки». </a:t>
            </a:r>
          </a:p>
          <a:p>
            <a:r>
              <a:rPr lang="ru-RU" dirty="0"/>
              <a:t>Граждане и юридические лица вправе беспрепятственно осуществлять благотворительную деятельность на основе добровольности и свободы выбора ее целей - N 135-ФЗ от 11.08.1995 г.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Под </a:t>
            </a:r>
            <a:r>
              <a:rPr lang="ru-RU" dirty="0"/>
              <a:t>благотворительной деятельностью понимается добровольная деятельность граждан и юридических лиц по бескорыстной (безвозмездной или на льготных условиях) передаче гражданам или юридическим лицам имущества, в том числе денежных средств, бескорыстному выполнению работ, предоставлению услуг, оказанию иной поддержки». </a:t>
            </a:r>
            <a:endParaRPr lang="ru-RU" dirty="0" smtClean="0"/>
          </a:p>
          <a:p>
            <a:r>
              <a:rPr lang="ru-RU" dirty="0"/>
              <a:t>Граждане и юридические лица вправе беспрепятственно осуществлять благотворительную деятельность на основе добровольности и свободы выбора ее целей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Федеральный закон </a:t>
            </a:r>
            <a:r>
              <a:rPr lang="ru-RU" sz="2800" b="1" dirty="0"/>
              <a:t>«О благотворительной деятельности и благотворительных организациях» N 135-ФЗ от 11.08.1995 г.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1050</Words>
  <Application>Microsoft Office PowerPoint</Application>
  <PresentationFormat>Экран (4:3)</PresentationFormat>
  <Paragraphs>207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Эффективные модели государственно-общественного управления образованием, способствующие повышению охвата детей программами дополнительного образования</vt:lpstr>
      <vt:lpstr>Презентация PowerPoint</vt:lpstr>
      <vt:lpstr>Презентация PowerPoint</vt:lpstr>
      <vt:lpstr>Вариативность структурного состава коллегиальных и представительных органов образовательной организации</vt:lpstr>
      <vt:lpstr>Презентация PowerPoint</vt:lpstr>
      <vt:lpstr>ОПЫТ РКПМО 2006-09гг.</vt:lpstr>
      <vt:lpstr>Презентация PowerPoint</vt:lpstr>
      <vt:lpstr>Презентация PowerPoint</vt:lpstr>
      <vt:lpstr>Федеральный закон «О благотворительной деятельности и благотворительных организациях» N 135-ФЗ от 11.08.1995 г.</vt:lpstr>
      <vt:lpstr>Открытые системы государственно-общественного взаимодействия и управления в образовании</vt:lpstr>
      <vt:lpstr>Открытые системы государственно-общественного взаимодействия в образовании</vt:lpstr>
      <vt:lpstr>Государственно-общественное взаимодействие на локальном уровне (образовательная организация): субъекты взаимодействия и управления</vt:lpstr>
      <vt:lpstr>Государственно-общественное сетевое взаимодействие образовательных организаций в муниципальной сети: субъекты и управление</vt:lpstr>
      <vt:lpstr>Государственно-общественное сетевое взаимодействие образовательных организаций в муниципальной сети: субъекты и управление</vt:lpstr>
      <vt:lpstr>Обобщенная структура системы государственно-общественного взаимодействия и управления в образовании</vt:lpstr>
      <vt:lpstr>Благодарю за внимание!!!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модели государственно-общественного управления образованием, способствующей повышению охвата детей программами дополнительного образования в образовательных организациях, в т.ч. дошкольного образования, и разработка рекомендаций по ее распространению</dc:title>
  <dc:creator>1</dc:creator>
  <cp:lastModifiedBy>Пользователь</cp:lastModifiedBy>
  <cp:revision>12</cp:revision>
  <dcterms:created xsi:type="dcterms:W3CDTF">2014-12-04T03:32:23Z</dcterms:created>
  <dcterms:modified xsi:type="dcterms:W3CDTF">2015-04-04T06:22:34Z</dcterms:modified>
</cp:coreProperties>
</file>