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9" r:id="rId4"/>
    <p:sldId id="267" r:id="rId5"/>
    <p:sldId id="268" r:id="rId6"/>
    <p:sldId id="264" r:id="rId7"/>
    <p:sldId id="270" r:id="rId8"/>
    <p:sldId id="271" r:id="rId9"/>
    <p:sldId id="272" r:id="rId10"/>
    <p:sldId id="258" r:id="rId11"/>
    <p:sldId id="273" r:id="rId12"/>
    <p:sldId id="274" r:id="rId13"/>
    <p:sldId id="265" r:id="rId14"/>
    <p:sldId id="275" r:id="rId15"/>
    <p:sldId id="276" r:id="rId16"/>
    <p:sldId id="26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99" r:id="rId25"/>
    <p:sldId id="300" r:id="rId26"/>
    <p:sldId id="301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8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7B5A75-1FC8-4D50-BCB6-312C5F833E7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5E8E9DD1-DE87-4142-A190-12CA85A55DE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Совет родителей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ОО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____________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Советы родителей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по ступеням</a:t>
          </a:r>
        </a:p>
      </dgm:t>
    </dgm:pt>
    <dgm:pt modelId="{8E31977B-D9E0-427F-AD71-69C33550DF25}" type="parTrans" cxnId="{8D05FD91-72CE-42D4-8360-551A73BC35DA}">
      <dgm:prSet/>
      <dgm:spPr/>
      <dgm:t>
        <a:bodyPr/>
        <a:lstStyle/>
        <a:p>
          <a:endParaRPr lang="ru-RU"/>
        </a:p>
      </dgm:t>
    </dgm:pt>
    <dgm:pt modelId="{7A041BE7-A095-45E0-9087-8AA4B5E8D4A4}" type="sibTrans" cxnId="{8D05FD91-72CE-42D4-8360-551A73BC35DA}">
      <dgm:prSet/>
      <dgm:spPr/>
      <dgm:t>
        <a:bodyPr/>
        <a:lstStyle/>
        <a:p>
          <a:endParaRPr lang="ru-RU"/>
        </a:p>
      </dgm:t>
    </dgm:pt>
    <dgm:pt modelId="{F7BA7264-1E03-4C77-8BD6-50BA35FB372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Советы родителей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в классах,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группах</a:t>
          </a:r>
        </a:p>
      </dgm:t>
    </dgm:pt>
    <dgm:pt modelId="{26A7D3A7-90D1-4BFC-80BD-49CAC705C2F4}" type="parTrans" cxnId="{B2A781FA-4E8B-4778-B682-826E9A458729}">
      <dgm:prSet/>
      <dgm:spPr/>
      <dgm:t>
        <a:bodyPr/>
        <a:lstStyle/>
        <a:p>
          <a:endParaRPr lang="ru-RU"/>
        </a:p>
      </dgm:t>
    </dgm:pt>
    <dgm:pt modelId="{0892623F-12EA-4115-A096-46F93CDE0E74}" type="sibTrans" cxnId="{B2A781FA-4E8B-4778-B682-826E9A458729}">
      <dgm:prSet/>
      <dgm:spPr/>
      <dgm:t>
        <a:bodyPr/>
        <a:lstStyle/>
        <a:p>
          <a:endParaRPr lang="ru-RU"/>
        </a:p>
      </dgm:t>
    </dgm:pt>
    <dgm:pt modelId="{A207DAB6-CEBE-4F4D-A779-C03ADA6824D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Советы родителей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в классах,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группах</a:t>
          </a:r>
        </a:p>
      </dgm:t>
    </dgm:pt>
    <dgm:pt modelId="{C0777728-B631-43CE-AA6C-939D0420B295}" type="parTrans" cxnId="{EF29DE7E-413E-49CE-9064-A61A5843D612}">
      <dgm:prSet/>
      <dgm:spPr/>
      <dgm:t>
        <a:bodyPr/>
        <a:lstStyle/>
        <a:p>
          <a:endParaRPr lang="ru-RU"/>
        </a:p>
      </dgm:t>
    </dgm:pt>
    <dgm:pt modelId="{DDF5A1E2-E034-4C36-91E0-710628BFFDFA}" type="sibTrans" cxnId="{EF29DE7E-413E-49CE-9064-A61A5843D612}">
      <dgm:prSet/>
      <dgm:spPr/>
      <dgm:t>
        <a:bodyPr/>
        <a:lstStyle/>
        <a:p>
          <a:endParaRPr lang="ru-RU"/>
        </a:p>
      </dgm:t>
    </dgm:pt>
    <dgm:pt modelId="{42B89CB8-C9D4-49CD-A961-26B94BA7C41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Советы родителей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в классах,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группах</a:t>
          </a:r>
        </a:p>
      </dgm:t>
    </dgm:pt>
    <dgm:pt modelId="{A90A8AC0-E76B-41B1-9EE5-564034F9CDDB}" type="parTrans" cxnId="{DCE020D7-C8CC-4E7D-845A-F37587093D17}">
      <dgm:prSet/>
      <dgm:spPr/>
      <dgm:t>
        <a:bodyPr/>
        <a:lstStyle/>
        <a:p>
          <a:endParaRPr lang="ru-RU"/>
        </a:p>
      </dgm:t>
    </dgm:pt>
    <dgm:pt modelId="{EB8C0C4C-3786-44F3-A6E2-F1EC45F66E3A}" type="sibTrans" cxnId="{DCE020D7-C8CC-4E7D-845A-F37587093D17}">
      <dgm:prSet/>
      <dgm:spPr/>
      <dgm:t>
        <a:bodyPr/>
        <a:lstStyle/>
        <a:p>
          <a:endParaRPr lang="ru-RU"/>
        </a:p>
      </dgm:t>
    </dgm:pt>
    <dgm:pt modelId="{4A6A9CB2-0CF5-4851-90EB-A2354B1F94F2}" type="pres">
      <dgm:prSet presAssocID="{837B5A75-1FC8-4D50-BCB6-312C5F833E7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D022C52-B285-4BF2-82F8-798EA3858D39}" type="pres">
      <dgm:prSet presAssocID="{5E8E9DD1-DE87-4142-A190-12CA85A55DE2}" presName="hierRoot1" presStyleCnt="0">
        <dgm:presLayoutVars>
          <dgm:hierBranch/>
        </dgm:presLayoutVars>
      </dgm:prSet>
      <dgm:spPr/>
    </dgm:pt>
    <dgm:pt modelId="{92CCB4B7-A658-4125-BF80-386169FF28B3}" type="pres">
      <dgm:prSet presAssocID="{5E8E9DD1-DE87-4142-A190-12CA85A55DE2}" presName="rootComposite1" presStyleCnt="0"/>
      <dgm:spPr/>
    </dgm:pt>
    <dgm:pt modelId="{0EF38A6E-44D4-484C-A7C5-248AA3AA045A}" type="pres">
      <dgm:prSet presAssocID="{5E8E9DD1-DE87-4142-A190-12CA85A55DE2}" presName="rootText1" presStyleLbl="node0" presStyleIdx="0" presStyleCnt="1" custScaleY="2125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1784EA3-EA91-4F91-897A-68E6465B2370}" type="pres">
      <dgm:prSet presAssocID="{5E8E9DD1-DE87-4142-A190-12CA85A55DE2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8A3AF55-78A3-490A-8212-6620B2D8EE9E}" type="pres">
      <dgm:prSet presAssocID="{5E8E9DD1-DE87-4142-A190-12CA85A55DE2}" presName="hierChild2" presStyleCnt="0"/>
      <dgm:spPr/>
    </dgm:pt>
    <dgm:pt modelId="{78AFE1AB-5092-4532-AF78-0136BFB08C14}" type="pres">
      <dgm:prSet presAssocID="{26A7D3A7-90D1-4BFC-80BD-49CAC705C2F4}" presName="Name35" presStyleLbl="parChTrans1D2" presStyleIdx="0" presStyleCnt="3"/>
      <dgm:spPr/>
      <dgm:t>
        <a:bodyPr/>
        <a:lstStyle/>
        <a:p>
          <a:endParaRPr lang="ru-RU"/>
        </a:p>
      </dgm:t>
    </dgm:pt>
    <dgm:pt modelId="{008A1711-4553-4BFC-861C-FC1C90F17883}" type="pres">
      <dgm:prSet presAssocID="{F7BA7264-1E03-4C77-8BD6-50BA35FB3723}" presName="hierRoot2" presStyleCnt="0">
        <dgm:presLayoutVars>
          <dgm:hierBranch/>
        </dgm:presLayoutVars>
      </dgm:prSet>
      <dgm:spPr/>
    </dgm:pt>
    <dgm:pt modelId="{35DE6FB6-AE95-415B-A69F-695DAB776A96}" type="pres">
      <dgm:prSet presAssocID="{F7BA7264-1E03-4C77-8BD6-50BA35FB3723}" presName="rootComposite" presStyleCnt="0"/>
      <dgm:spPr/>
    </dgm:pt>
    <dgm:pt modelId="{DD806514-8443-4BCA-9414-17CBBD8833B4}" type="pres">
      <dgm:prSet presAssocID="{F7BA7264-1E03-4C77-8BD6-50BA35FB3723}" presName="rootText" presStyleLbl="node2" presStyleIdx="0" presStyleCnt="3" custScaleY="2618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EB7A04B-DEB4-4044-9674-91BD487FDCFA}" type="pres">
      <dgm:prSet presAssocID="{F7BA7264-1E03-4C77-8BD6-50BA35FB3723}" presName="rootConnector" presStyleLbl="node2" presStyleIdx="0" presStyleCnt="3"/>
      <dgm:spPr/>
      <dgm:t>
        <a:bodyPr/>
        <a:lstStyle/>
        <a:p>
          <a:endParaRPr lang="ru-RU"/>
        </a:p>
      </dgm:t>
    </dgm:pt>
    <dgm:pt modelId="{C53F5250-E358-4AA2-A869-23EB72E52BC3}" type="pres">
      <dgm:prSet presAssocID="{F7BA7264-1E03-4C77-8BD6-50BA35FB3723}" presName="hierChild4" presStyleCnt="0"/>
      <dgm:spPr/>
    </dgm:pt>
    <dgm:pt modelId="{800BC863-C69A-40DC-80CD-C497C9688FA2}" type="pres">
      <dgm:prSet presAssocID="{F7BA7264-1E03-4C77-8BD6-50BA35FB3723}" presName="hierChild5" presStyleCnt="0"/>
      <dgm:spPr/>
    </dgm:pt>
    <dgm:pt modelId="{478B1E9E-0E02-4E6A-8059-35E6EA3589F2}" type="pres">
      <dgm:prSet presAssocID="{C0777728-B631-43CE-AA6C-939D0420B295}" presName="Name35" presStyleLbl="parChTrans1D2" presStyleIdx="1" presStyleCnt="3"/>
      <dgm:spPr/>
      <dgm:t>
        <a:bodyPr/>
        <a:lstStyle/>
        <a:p>
          <a:endParaRPr lang="ru-RU"/>
        </a:p>
      </dgm:t>
    </dgm:pt>
    <dgm:pt modelId="{A4175D52-B40F-4217-9670-7472204D7EDE}" type="pres">
      <dgm:prSet presAssocID="{A207DAB6-CEBE-4F4D-A779-C03ADA6824DE}" presName="hierRoot2" presStyleCnt="0">
        <dgm:presLayoutVars>
          <dgm:hierBranch/>
        </dgm:presLayoutVars>
      </dgm:prSet>
      <dgm:spPr/>
    </dgm:pt>
    <dgm:pt modelId="{DB08F8F0-DA29-402F-AB3F-A8765896C818}" type="pres">
      <dgm:prSet presAssocID="{A207DAB6-CEBE-4F4D-A779-C03ADA6824DE}" presName="rootComposite" presStyleCnt="0"/>
      <dgm:spPr/>
    </dgm:pt>
    <dgm:pt modelId="{496F0E7A-FF8B-431A-BB55-F59F661D2ED6}" type="pres">
      <dgm:prSet presAssocID="{A207DAB6-CEBE-4F4D-A779-C03ADA6824DE}" presName="rootText" presStyleLbl="node2" presStyleIdx="1" presStyleCnt="3" custScaleY="2535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397E8ED-D7D5-4D74-B050-C6BCEAAB3754}" type="pres">
      <dgm:prSet presAssocID="{A207DAB6-CEBE-4F4D-A779-C03ADA6824DE}" presName="rootConnector" presStyleLbl="node2" presStyleIdx="1" presStyleCnt="3"/>
      <dgm:spPr/>
      <dgm:t>
        <a:bodyPr/>
        <a:lstStyle/>
        <a:p>
          <a:endParaRPr lang="ru-RU"/>
        </a:p>
      </dgm:t>
    </dgm:pt>
    <dgm:pt modelId="{E2FEC1CD-A6E0-4D8E-B1D9-36BB85D6EB80}" type="pres">
      <dgm:prSet presAssocID="{A207DAB6-CEBE-4F4D-A779-C03ADA6824DE}" presName="hierChild4" presStyleCnt="0"/>
      <dgm:spPr/>
    </dgm:pt>
    <dgm:pt modelId="{F653D2E4-705E-4031-B019-21439DD4953D}" type="pres">
      <dgm:prSet presAssocID="{A207DAB6-CEBE-4F4D-A779-C03ADA6824DE}" presName="hierChild5" presStyleCnt="0"/>
      <dgm:spPr/>
    </dgm:pt>
    <dgm:pt modelId="{F01AAB4C-6C86-4284-9191-BC01DFFB6EE0}" type="pres">
      <dgm:prSet presAssocID="{A90A8AC0-E76B-41B1-9EE5-564034F9CDDB}" presName="Name35" presStyleLbl="parChTrans1D2" presStyleIdx="2" presStyleCnt="3"/>
      <dgm:spPr/>
      <dgm:t>
        <a:bodyPr/>
        <a:lstStyle/>
        <a:p>
          <a:endParaRPr lang="ru-RU"/>
        </a:p>
      </dgm:t>
    </dgm:pt>
    <dgm:pt modelId="{9FA454BA-CBE6-4625-8567-48DF60F08104}" type="pres">
      <dgm:prSet presAssocID="{42B89CB8-C9D4-49CD-A961-26B94BA7C41E}" presName="hierRoot2" presStyleCnt="0">
        <dgm:presLayoutVars>
          <dgm:hierBranch/>
        </dgm:presLayoutVars>
      </dgm:prSet>
      <dgm:spPr/>
    </dgm:pt>
    <dgm:pt modelId="{36A471A7-FA57-42D7-9689-EE9D636840EA}" type="pres">
      <dgm:prSet presAssocID="{42B89CB8-C9D4-49CD-A961-26B94BA7C41E}" presName="rootComposite" presStyleCnt="0"/>
      <dgm:spPr/>
    </dgm:pt>
    <dgm:pt modelId="{F6D6E1E6-2CF1-467A-844B-2ECA464E4D52}" type="pres">
      <dgm:prSet presAssocID="{42B89CB8-C9D4-49CD-A961-26B94BA7C41E}" presName="rootText" presStyleLbl="node2" presStyleIdx="2" presStyleCnt="3" custScaleY="2618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15336C4-B345-456F-ACEA-6627BAF29803}" type="pres">
      <dgm:prSet presAssocID="{42B89CB8-C9D4-49CD-A961-26B94BA7C41E}" presName="rootConnector" presStyleLbl="node2" presStyleIdx="2" presStyleCnt="3"/>
      <dgm:spPr/>
      <dgm:t>
        <a:bodyPr/>
        <a:lstStyle/>
        <a:p>
          <a:endParaRPr lang="ru-RU"/>
        </a:p>
      </dgm:t>
    </dgm:pt>
    <dgm:pt modelId="{09E5DBE2-0BED-4D35-B4D2-EE67C20F17C0}" type="pres">
      <dgm:prSet presAssocID="{42B89CB8-C9D4-49CD-A961-26B94BA7C41E}" presName="hierChild4" presStyleCnt="0"/>
      <dgm:spPr/>
    </dgm:pt>
    <dgm:pt modelId="{0C81B0C1-78D9-4B2F-86D1-3F4CD7FCE8FC}" type="pres">
      <dgm:prSet presAssocID="{42B89CB8-C9D4-49CD-A961-26B94BA7C41E}" presName="hierChild5" presStyleCnt="0"/>
      <dgm:spPr/>
    </dgm:pt>
    <dgm:pt modelId="{AF5BAA74-89FB-4375-84E0-7761EFF5C644}" type="pres">
      <dgm:prSet presAssocID="{5E8E9DD1-DE87-4142-A190-12CA85A55DE2}" presName="hierChild3" presStyleCnt="0"/>
      <dgm:spPr/>
    </dgm:pt>
  </dgm:ptLst>
  <dgm:cxnLst>
    <dgm:cxn modelId="{AF73736E-99C5-42EF-A262-BFC6D4EFF9A4}" type="presOf" srcId="{5E8E9DD1-DE87-4142-A190-12CA85A55DE2}" destId="{0EF38A6E-44D4-484C-A7C5-248AA3AA045A}" srcOrd="0" destOrd="0" presId="urn:microsoft.com/office/officeart/2005/8/layout/orgChart1"/>
    <dgm:cxn modelId="{5E0BA34D-AC74-4601-9B4C-B4B908AEDED1}" type="presOf" srcId="{42B89CB8-C9D4-49CD-A961-26B94BA7C41E}" destId="{515336C4-B345-456F-ACEA-6627BAF29803}" srcOrd="1" destOrd="0" presId="urn:microsoft.com/office/officeart/2005/8/layout/orgChart1"/>
    <dgm:cxn modelId="{B2A781FA-4E8B-4778-B682-826E9A458729}" srcId="{5E8E9DD1-DE87-4142-A190-12CA85A55DE2}" destId="{F7BA7264-1E03-4C77-8BD6-50BA35FB3723}" srcOrd="0" destOrd="0" parTransId="{26A7D3A7-90D1-4BFC-80BD-49CAC705C2F4}" sibTransId="{0892623F-12EA-4115-A096-46F93CDE0E74}"/>
    <dgm:cxn modelId="{3D5D9200-3AEA-4EDB-841D-CCA6CCB3B0AC}" type="presOf" srcId="{837B5A75-1FC8-4D50-BCB6-312C5F833E7A}" destId="{4A6A9CB2-0CF5-4851-90EB-A2354B1F94F2}" srcOrd="0" destOrd="0" presId="urn:microsoft.com/office/officeart/2005/8/layout/orgChart1"/>
    <dgm:cxn modelId="{EF29DE7E-413E-49CE-9064-A61A5843D612}" srcId="{5E8E9DD1-DE87-4142-A190-12CA85A55DE2}" destId="{A207DAB6-CEBE-4F4D-A779-C03ADA6824DE}" srcOrd="1" destOrd="0" parTransId="{C0777728-B631-43CE-AA6C-939D0420B295}" sibTransId="{DDF5A1E2-E034-4C36-91E0-710628BFFDFA}"/>
    <dgm:cxn modelId="{9467E522-A115-4307-9B76-7161263C6BE4}" type="presOf" srcId="{C0777728-B631-43CE-AA6C-939D0420B295}" destId="{478B1E9E-0E02-4E6A-8059-35E6EA3589F2}" srcOrd="0" destOrd="0" presId="urn:microsoft.com/office/officeart/2005/8/layout/orgChart1"/>
    <dgm:cxn modelId="{04FDED8B-AE5F-4044-9575-4CF3AADC6D6A}" type="presOf" srcId="{A90A8AC0-E76B-41B1-9EE5-564034F9CDDB}" destId="{F01AAB4C-6C86-4284-9191-BC01DFFB6EE0}" srcOrd="0" destOrd="0" presId="urn:microsoft.com/office/officeart/2005/8/layout/orgChart1"/>
    <dgm:cxn modelId="{112422B0-2299-4A7D-9EC4-2B145838BC8F}" type="presOf" srcId="{F7BA7264-1E03-4C77-8BD6-50BA35FB3723}" destId="{DD806514-8443-4BCA-9414-17CBBD8833B4}" srcOrd="0" destOrd="0" presId="urn:microsoft.com/office/officeart/2005/8/layout/orgChart1"/>
    <dgm:cxn modelId="{73FAAFD5-9E79-42B2-8618-5BA922A2492F}" type="presOf" srcId="{A207DAB6-CEBE-4F4D-A779-C03ADA6824DE}" destId="{9397E8ED-D7D5-4D74-B050-C6BCEAAB3754}" srcOrd="1" destOrd="0" presId="urn:microsoft.com/office/officeart/2005/8/layout/orgChart1"/>
    <dgm:cxn modelId="{6F049B38-7BBE-4D15-9DF4-5350DCCAFE35}" type="presOf" srcId="{F7BA7264-1E03-4C77-8BD6-50BA35FB3723}" destId="{DEB7A04B-DEB4-4044-9674-91BD487FDCFA}" srcOrd="1" destOrd="0" presId="urn:microsoft.com/office/officeart/2005/8/layout/orgChart1"/>
    <dgm:cxn modelId="{DCE020D7-C8CC-4E7D-845A-F37587093D17}" srcId="{5E8E9DD1-DE87-4142-A190-12CA85A55DE2}" destId="{42B89CB8-C9D4-49CD-A961-26B94BA7C41E}" srcOrd="2" destOrd="0" parTransId="{A90A8AC0-E76B-41B1-9EE5-564034F9CDDB}" sibTransId="{EB8C0C4C-3786-44F3-A6E2-F1EC45F66E3A}"/>
    <dgm:cxn modelId="{D3194BC7-5762-4B1E-B087-F1DBE89BAF7A}" type="presOf" srcId="{A207DAB6-CEBE-4F4D-A779-C03ADA6824DE}" destId="{496F0E7A-FF8B-431A-BB55-F59F661D2ED6}" srcOrd="0" destOrd="0" presId="urn:microsoft.com/office/officeart/2005/8/layout/orgChart1"/>
    <dgm:cxn modelId="{8D05FD91-72CE-42D4-8360-551A73BC35DA}" srcId="{837B5A75-1FC8-4D50-BCB6-312C5F833E7A}" destId="{5E8E9DD1-DE87-4142-A190-12CA85A55DE2}" srcOrd="0" destOrd="0" parTransId="{8E31977B-D9E0-427F-AD71-69C33550DF25}" sibTransId="{7A041BE7-A095-45E0-9087-8AA4B5E8D4A4}"/>
    <dgm:cxn modelId="{4686EDA6-6FE7-4984-8331-C683F332E418}" type="presOf" srcId="{42B89CB8-C9D4-49CD-A961-26B94BA7C41E}" destId="{F6D6E1E6-2CF1-467A-844B-2ECA464E4D52}" srcOrd="0" destOrd="0" presId="urn:microsoft.com/office/officeart/2005/8/layout/orgChart1"/>
    <dgm:cxn modelId="{39852BFF-51B5-49F8-AA8C-447C6E5E30D4}" type="presOf" srcId="{5E8E9DD1-DE87-4142-A190-12CA85A55DE2}" destId="{71784EA3-EA91-4F91-897A-68E6465B2370}" srcOrd="1" destOrd="0" presId="urn:microsoft.com/office/officeart/2005/8/layout/orgChart1"/>
    <dgm:cxn modelId="{5E72AE88-4E3C-4989-85C4-7BFD450CEFEA}" type="presOf" srcId="{26A7D3A7-90D1-4BFC-80BD-49CAC705C2F4}" destId="{78AFE1AB-5092-4532-AF78-0136BFB08C14}" srcOrd="0" destOrd="0" presId="urn:microsoft.com/office/officeart/2005/8/layout/orgChart1"/>
    <dgm:cxn modelId="{1CB20195-386E-47D7-B0DC-D4F0F408C638}" type="presParOf" srcId="{4A6A9CB2-0CF5-4851-90EB-A2354B1F94F2}" destId="{6D022C52-B285-4BF2-82F8-798EA3858D39}" srcOrd="0" destOrd="0" presId="urn:microsoft.com/office/officeart/2005/8/layout/orgChart1"/>
    <dgm:cxn modelId="{650916DB-4B26-4FD2-8DCD-B43E23B09FD4}" type="presParOf" srcId="{6D022C52-B285-4BF2-82F8-798EA3858D39}" destId="{92CCB4B7-A658-4125-BF80-386169FF28B3}" srcOrd="0" destOrd="0" presId="urn:microsoft.com/office/officeart/2005/8/layout/orgChart1"/>
    <dgm:cxn modelId="{A5EDA5CE-CF58-4E5A-A105-2131F34013C9}" type="presParOf" srcId="{92CCB4B7-A658-4125-BF80-386169FF28B3}" destId="{0EF38A6E-44D4-484C-A7C5-248AA3AA045A}" srcOrd="0" destOrd="0" presId="urn:microsoft.com/office/officeart/2005/8/layout/orgChart1"/>
    <dgm:cxn modelId="{DF6F855B-0E2E-47FA-9FE0-DCDDA68F80E4}" type="presParOf" srcId="{92CCB4B7-A658-4125-BF80-386169FF28B3}" destId="{71784EA3-EA91-4F91-897A-68E6465B2370}" srcOrd="1" destOrd="0" presId="urn:microsoft.com/office/officeart/2005/8/layout/orgChart1"/>
    <dgm:cxn modelId="{257159B7-6737-4DAD-8387-4B7357B8EEDA}" type="presParOf" srcId="{6D022C52-B285-4BF2-82F8-798EA3858D39}" destId="{68A3AF55-78A3-490A-8212-6620B2D8EE9E}" srcOrd="1" destOrd="0" presId="urn:microsoft.com/office/officeart/2005/8/layout/orgChart1"/>
    <dgm:cxn modelId="{99D8CC57-5572-4B6B-ADB0-FAC8E749B997}" type="presParOf" srcId="{68A3AF55-78A3-490A-8212-6620B2D8EE9E}" destId="{78AFE1AB-5092-4532-AF78-0136BFB08C14}" srcOrd="0" destOrd="0" presId="urn:microsoft.com/office/officeart/2005/8/layout/orgChart1"/>
    <dgm:cxn modelId="{F2BA5A8E-29B4-43F7-A851-7FD721F8B867}" type="presParOf" srcId="{68A3AF55-78A3-490A-8212-6620B2D8EE9E}" destId="{008A1711-4553-4BFC-861C-FC1C90F17883}" srcOrd="1" destOrd="0" presId="urn:microsoft.com/office/officeart/2005/8/layout/orgChart1"/>
    <dgm:cxn modelId="{2966BDCC-04DD-49EC-8D1D-F34BACD8041A}" type="presParOf" srcId="{008A1711-4553-4BFC-861C-FC1C90F17883}" destId="{35DE6FB6-AE95-415B-A69F-695DAB776A96}" srcOrd="0" destOrd="0" presId="urn:microsoft.com/office/officeart/2005/8/layout/orgChart1"/>
    <dgm:cxn modelId="{235CD094-53C7-458E-B49C-308D91E6D7FE}" type="presParOf" srcId="{35DE6FB6-AE95-415B-A69F-695DAB776A96}" destId="{DD806514-8443-4BCA-9414-17CBBD8833B4}" srcOrd="0" destOrd="0" presId="urn:microsoft.com/office/officeart/2005/8/layout/orgChart1"/>
    <dgm:cxn modelId="{0362ADF9-413A-4D8E-B18E-CC8303F52D1F}" type="presParOf" srcId="{35DE6FB6-AE95-415B-A69F-695DAB776A96}" destId="{DEB7A04B-DEB4-4044-9674-91BD487FDCFA}" srcOrd="1" destOrd="0" presId="urn:microsoft.com/office/officeart/2005/8/layout/orgChart1"/>
    <dgm:cxn modelId="{A47C49BD-02F9-4820-AAE3-143BDFBA6FE0}" type="presParOf" srcId="{008A1711-4553-4BFC-861C-FC1C90F17883}" destId="{C53F5250-E358-4AA2-A869-23EB72E52BC3}" srcOrd="1" destOrd="0" presId="urn:microsoft.com/office/officeart/2005/8/layout/orgChart1"/>
    <dgm:cxn modelId="{0D45C1A6-95A8-4965-9F2D-3F35C5C76EBE}" type="presParOf" srcId="{008A1711-4553-4BFC-861C-FC1C90F17883}" destId="{800BC863-C69A-40DC-80CD-C497C9688FA2}" srcOrd="2" destOrd="0" presId="urn:microsoft.com/office/officeart/2005/8/layout/orgChart1"/>
    <dgm:cxn modelId="{153CA31F-CFA0-4D5F-9425-448A298DCBEB}" type="presParOf" srcId="{68A3AF55-78A3-490A-8212-6620B2D8EE9E}" destId="{478B1E9E-0E02-4E6A-8059-35E6EA3589F2}" srcOrd="2" destOrd="0" presId="urn:microsoft.com/office/officeart/2005/8/layout/orgChart1"/>
    <dgm:cxn modelId="{221EDCAB-402C-41B0-B6B6-86EA86162369}" type="presParOf" srcId="{68A3AF55-78A3-490A-8212-6620B2D8EE9E}" destId="{A4175D52-B40F-4217-9670-7472204D7EDE}" srcOrd="3" destOrd="0" presId="urn:microsoft.com/office/officeart/2005/8/layout/orgChart1"/>
    <dgm:cxn modelId="{C2CFC6BC-3983-4D8A-B9EF-448E20B9C53C}" type="presParOf" srcId="{A4175D52-B40F-4217-9670-7472204D7EDE}" destId="{DB08F8F0-DA29-402F-AB3F-A8765896C818}" srcOrd="0" destOrd="0" presId="urn:microsoft.com/office/officeart/2005/8/layout/orgChart1"/>
    <dgm:cxn modelId="{0E1D136D-91FB-434C-8360-687EA6E6FD2C}" type="presParOf" srcId="{DB08F8F0-DA29-402F-AB3F-A8765896C818}" destId="{496F0E7A-FF8B-431A-BB55-F59F661D2ED6}" srcOrd="0" destOrd="0" presId="urn:microsoft.com/office/officeart/2005/8/layout/orgChart1"/>
    <dgm:cxn modelId="{54295667-FF32-4E56-A728-DA071C4CECCE}" type="presParOf" srcId="{DB08F8F0-DA29-402F-AB3F-A8765896C818}" destId="{9397E8ED-D7D5-4D74-B050-C6BCEAAB3754}" srcOrd="1" destOrd="0" presId="urn:microsoft.com/office/officeart/2005/8/layout/orgChart1"/>
    <dgm:cxn modelId="{C636A628-5A30-475A-A83D-D868B3BCA5D9}" type="presParOf" srcId="{A4175D52-B40F-4217-9670-7472204D7EDE}" destId="{E2FEC1CD-A6E0-4D8E-B1D9-36BB85D6EB80}" srcOrd="1" destOrd="0" presId="urn:microsoft.com/office/officeart/2005/8/layout/orgChart1"/>
    <dgm:cxn modelId="{099ED6FD-CF0D-483A-A437-23722BCBDA51}" type="presParOf" srcId="{A4175D52-B40F-4217-9670-7472204D7EDE}" destId="{F653D2E4-705E-4031-B019-21439DD4953D}" srcOrd="2" destOrd="0" presId="urn:microsoft.com/office/officeart/2005/8/layout/orgChart1"/>
    <dgm:cxn modelId="{07495785-BCBD-4222-94E7-1273EABAFD09}" type="presParOf" srcId="{68A3AF55-78A3-490A-8212-6620B2D8EE9E}" destId="{F01AAB4C-6C86-4284-9191-BC01DFFB6EE0}" srcOrd="4" destOrd="0" presId="urn:microsoft.com/office/officeart/2005/8/layout/orgChart1"/>
    <dgm:cxn modelId="{3C20BE9C-5CC4-4198-825B-24E8ECCE1F1F}" type="presParOf" srcId="{68A3AF55-78A3-490A-8212-6620B2D8EE9E}" destId="{9FA454BA-CBE6-4625-8567-48DF60F08104}" srcOrd="5" destOrd="0" presId="urn:microsoft.com/office/officeart/2005/8/layout/orgChart1"/>
    <dgm:cxn modelId="{8951E16F-09DD-408A-8DC4-32729EBCDA32}" type="presParOf" srcId="{9FA454BA-CBE6-4625-8567-48DF60F08104}" destId="{36A471A7-FA57-42D7-9689-EE9D636840EA}" srcOrd="0" destOrd="0" presId="urn:microsoft.com/office/officeart/2005/8/layout/orgChart1"/>
    <dgm:cxn modelId="{EC0D62D9-3DB1-4C99-A104-E3F1855E157E}" type="presParOf" srcId="{36A471A7-FA57-42D7-9689-EE9D636840EA}" destId="{F6D6E1E6-2CF1-467A-844B-2ECA464E4D52}" srcOrd="0" destOrd="0" presId="urn:microsoft.com/office/officeart/2005/8/layout/orgChart1"/>
    <dgm:cxn modelId="{027677C3-D230-4A45-97C8-408B672FCD78}" type="presParOf" srcId="{36A471A7-FA57-42D7-9689-EE9D636840EA}" destId="{515336C4-B345-456F-ACEA-6627BAF29803}" srcOrd="1" destOrd="0" presId="urn:microsoft.com/office/officeart/2005/8/layout/orgChart1"/>
    <dgm:cxn modelId="{D5DFC4BD-B0E2-494A-950F-E41127B05F65}" type="presParOf" srcId="{9FA454BA-CBE6-4625-8567-48DF60F08104}" destId="{09E5DBE2-0BED-4D35-B4D2-EE67C20F17C0}" srcOrd="1" destOrd="0" presId="urn:microsoft.com/office/officeart/2005/8/layout/orgChart1"/>
    <dgm:cxn modelId="{B4E88B92-E678-4518-9B69-6F54D7B8DB78}" type="presParOf" srcId="{9FA454BA-CBE6-4625-8567-48DF60F08104}" destId="{0C81B0C1-78D9-4B2F-86D1-3F4CD7FCE8FC}" srcOrd="2" destOrd="0" presId="urn:microsoft.com/office/officeart/2005/8/layout/orgChart1"/>
    <dgm:cxn modelId="{4975079F-F3D0-41D5-A68A-D3CEE52869E8}" type="presParOf" srcId="{6D022C52-B285-4BF2-82F8-798EA3858D39}" destId="{AF5BAA74-89FB-4375-84E0-7761EFF5C64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1AAB4C-6C86-4284-9191-BC01DFFB6EE0}">
      <dsp:nvSpPr>
        <dsp:cNvPr id="0" name=""/>
        <dsp:cNvSpPr/>
      </dsp:nvSpPr>
      <dsp:spPr>
        <a:xfrm>
          <a:off x="2034381" y="1408255"/>
          <a:ext cx="1439339" cy="2498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901"/>
              </a:lnTo>
              <a:lnTo>
                <a:pt x="1439339" y="124901"/>
              </a:lnTo>
              <a:lnTo>
                <a:pt x="1439339" y="2498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8B1E9E-0E02-4E6A-8059-35E6EA3589F2}">
      <dsp:nvSpPr>
        <dsp:cNvPr id="0" name=""/>
        <dsp:cNvSpPr/>
      </dsp:nvSpPr>
      <dsp:spPr>
        <a:xfrm>
          <a:off x="1988661" y="1408255"/>
          <a:ext cx="91440" cy="2498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8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FE1AB-5092-4532-AF78-0136BFB08C14}">
      <dsp:nvSpPr>
        <dsp:cNvPr id="0" name=""/>
        <dsp:cNvSpPr/>
      </dsp:nvSpPr>
      <dsp:spPr>
        <a:xfrm>
          <a:off x="595041" y="1408255"/>
          <a:ext cx="1439339" cy="249802"/>
        </a:xfrm>
        <a:custGeom>
          <a:avLst/>
          <a:gdLst/>
          <a:ahLst/>
          <a:cxnLst/>
          <a:rect l="0" t="0" r="0" b="0"/>
          <a:pathLst>
            <a:path>
              <a:moveTo>
                <a:pt x="1439339" y="0"/>
              </a:moveTo>
              <a:lnTo>
                <a:pt x="1439339" y="124901"/>
              </a:lnTo>
              <a:lnTo>
                <a:pt x="0" y="124901"/>
              </a:lnTo>
              <a:lnTo>
                <a:pt x="0" y="2498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F38A6E-44D4-484C-A7C5-248AA3AA045A}">
      <dsp:nvSpPr>
        <dsp:cNvPr id="0" name=""/>
        <dsp:cNvSpPr/>
      </dsp:nvSpPr>
      <dsp:spPr>
        <a:xfrm>
          <a:off x="1439612" y="144015"/>
          <a:ext cx="1189537" cy="12642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Совет родителей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ОО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____________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Советы родителей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по ступеням</a:t>
          </a:r>
        </a:p>
      </dsp:txBody>
      <dsp:txXfrm>
        <a:off x="1439612" y="144015"/>
        <a:ext cx="1189537" cy="1264239"/>
      </dsp:txXfrm>
    </dsp:sp>
    <dsp:sp modelId="{DD806514-8443-4BCA-9414-17CBBD8833B4}">
      <dsp:nvSpPr>
        <dsp:cNvPr id="0" name=""/>
        <dsp:cNvSpPr/>
      </dsp:nvSpPr>
      <dsp:spPr>
        <a:xfrm>
          <a:off x="273" y="1658058"/>
          <a:ext cx="1189537" cy="15576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Советы родителей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в классах,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группах</a:t>
          </a:r>
        </a:p>
      </dsp:txBody>
      <dsp:txXfrm>
        <a:off x="273" y="1658058"/>
        <a:ext cx="1189537" cy="1557615"/>
      </dsp:txXfrm>
    </dsp:sp>
    <dsp:sp modelId="{496F0E7A-FF8B-431A-BB55-F59F661D2ED6}">
      <dsp:nvSpPr>
        <dsp:cNvPr id="0" name=""/>
        <dsp:cNvSpPr/>
      </dsp:nvSpPr>
      <dsp:spPr>
        <a:xfrm>
          <a:off x="1439612" y="1658058"/>
          <a:ext cx="1189537" cy="15082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Советы родителей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в классах,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группах</a:t>
          </a:r>
        </a:p>
      </dsp:txBody>
      <dsp:txXfrm>
        <a:off x="1439612" y="1658058"/>
        <a:ext cx="1189537" cy="1508237"/>
      </dsp:txXfrm>
    </dsp:sp>
    <dsp:sp modelId="{F6D6E1E6-2CF1-467A-844B-2ECA464E4D52}">
      <dsp:nvSpPr>
        <dsp:cNvPr id="0" name=""/>
        <dsp:cNvSpPr/>
      </dsp:nvSpPr>
      <dsp:spPr>
        <a:xfrm>
          <a:off x="2878952" y="1658058"/>
          <a:ext cx="1189537" cy="15576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Советы родителей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в классах,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группах</a:t>
          </a:r>
        </a:p>
      </dsp:txBody>
      <dsp:txXfrm>
        <a:off x="2878952" y="1658058"/>
        <a:ext cx="1189537" cy="1557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5D5DE-03D4-4FD3-A9FF-A944D346CFE0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7844C-D7F5-4428-9BED-38935ED852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831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DAE2222-05D1-49A7-8991-DF1DC4C39D87}" type="slidenum">
              <a:rPr lang="ru-RU"/>
              <a:pPr/>
              <a:t>3</a:t>
            </a:fld>
            <a:endParaRPr lang="ru-RU"/>
          </a:p>
        </p:txBody>
      </p:sp>
      <p:sp>
        <p:nvSpPr>
          <p:cNvPr id="58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4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2588A31-DBFC-4081-BFF2-5301A078A9A3}" type="slidenum">
              <a:rPr lang="ru-RU"/>
              <a:pPr/>
              <a:t>4</a:t>
            </a:fld>
            <a:endParaRPr lang="ru-RU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1413" y="695325"/>
            <a:ext cx="4573587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4CD5522-64F0-46CF-8442-9CE970155980}" type="slidenum">
              <a:rPr lang="ru-RU"/>
              <a:pPr/>
              <a:t>5</a:t>
            </a:fld>
            <a:endParaRPr lang="ru-RU"/>
          </a:p>
        </p:txBody>
      </p:sp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1413" y="695325"/>
            <a:ext cx="4573587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EBD023C-7049-4A0B-9091-F52FA206EFAB}" type="slidenum">
              <a:rPr lang="ru-RU"/>
              <a:pPr/>
              <a:t>6</a:t>
            </a:fld>
            <a:endParaRPr lang="ru-RU"/>
          </a:p>
        </p:txBody>
      </p:sp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4413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3DF0F-52FA-4E5D-AFF9-23869B21C1A8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8E27A-2BCF-41B8-862B-2F198A86E15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>
            <a:noAutofit/>
          </a:bodyPr>
          <a:lstStyle/>
          <a:p>
            <a:r>
              <a:rPr lang="ru-RU" sz="3200" b="1" dirty="0"/>
              <a:t>Участие органов государственно-общественного управления в регулировании предоставления услуг дополнительного образования в общеобразовательных организациях. 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5445224"/>
            <a:ext cx="5968752" cy="84388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Седельников А.А</a:t>
            </a:r>
            <a:r>
              <a:rPr lang="ru-RU" sz="2400" dirty="0" smtClean="0"/>
              <a:t>., Феклин С.И.</a:t>
            </a:r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1. Участие </a:t>
            </a:r>
            <a:r>
              <a:rPr lang="ru-RU" b="1" dirty="0"/>
              <a:t>управляющего совета (иного коллегиального органа) в создании условий для формирования и расширения перечня программ дополнительного образования, реализуемых образовательной организацией за счет средств бюджета.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УС направляет рекомендации учредителю ОО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Управляющий совет, в результате заинтересованного и уважительного к позициям сторон обсуждения, может разработать предложения и рекомендации учредителю по внесению в муниципальное задание тех или иных наиболее востребованных дополнительных образовательных программ, услуг, из числа тех, которые имеет возможность профинансировать из бюджетных средств учредитель, способна реализовать образовательная организация, может и желает реализовывать педагогический коллектив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ОПЫТ РКПМО 2006-09гг.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функции и полномочия управляющего совета по его участию в формировании </a:t>
            </a:r>
            <a:r>
              <a:rPr lang="ru-RU" dirty="0" err="1"/>
              <a:t>критериальной</a:t>
            </a:r>
            <a:r>
              <a:rPr lang="ru-RU" dirty="0"/>
              <a:t> базы распределения стимулирующей части фонда оплаты труда работников образовательной организации также должны иметь отражение в уставе образовательной организации в части описания функций и полномочий управляющего совета и в локальном нормативном акте – в положении об управляющем совете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2. Участие </a:t>
            </a:r>
            <a:r>
              <a:rPr lang="ru-RU" b="1" dirty="0"/>
              <a:t>управляющего совета (иного коллегиального органа) в создании условий для реализации программ, услуг дополнительного образования за счет средств получателей образовательных услуг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Платные услуги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Пункт 3 ст. 101 Федерального закона «Об образовании в Российской Федерации» №273-ФЗ от 29.12.2012 г. разрешает организациям, осуществляющим «образовательную деятельность за счет бюджетных ассигнований федерального бюджета, бюджетов субъектов Российской Федерации, местных бюджетов» также «осуществлять за счет средств физических и (или) юридических лиц образовательную деятельность, не предусмотренную установленным государственным или муниципальным заданием либо соглашением о предоставлении субсидии на возмещение затрат, на одинаковых при оказании одних и тех же услуг условиях».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Коллегиальный орган ОО в организации платных услуг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Коллегиальный орган (управляющий совет, попечительский совет) или представительный орган (совет родителей) наделяется функциями согласования, либо внесения рекомендаций руководителю по содержанию существенных условий договора возмездного оказания услуг, особенно в части ценообразования, а также функциями, как минимум, контроля исполнения сметы расходования средств, поступивших в качестве дохода от деятельности по реализации дополнительных образовательных услуг, а также организации независимой оценки качества и удовлетворенности потребителей предоставленными дополнительными образовательными программами, услугами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3. Участие </a:t>
            </a:r>
            <a:r>
              <a:rPr lang="ru-RU" b="1" dirty="0"/>
              <a:t>управляющего, попечительского совета или совета родителей в создании условий для реализации программ, услуг дополнительного образования на условиях благотворительности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Федеральный закон </a:t>
            </a:r>
            <a:r>
              <a:rPr lang="ru-RU" sz="2800" b="1" dirty="0"/>
              <a:t>«О благотворительной деятельности и благотворительных организациях» N 135-ФЗ от 11.08.1995 г.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«Под благотворительной деятельностью понимается добровольная деятельность граждан и юридических лиц по бескорыстной (безвозмездной или на льготных условиях) передаче гражданам или юридическим лицам имущества, в том числе денежных средств, бескорыстному выполнению работ, предоставлению услуг, оказанию иной поддержки».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Под </a:t>
            </a:r>
            <a:r>
              <a:rPr lang="ru-RU" dirty="0"/>
              <a:t>благотворительной деятельностью понимается добровольная деятельность граждан и юридических лиц по бескорыстной (безвозмездной или на льготных условиях) передаче гражданам или юридическим лицам имущества, в том числе денежных средств, бескорыстному выполнению работ, предоставлению услуг, оказанию иной поддержки». </a:t>
            </a:r>
            <a:endParaRPr lang="ru-RU" dirty="0" smtClean="0"/>
          </a:p>
          <a:p>
            <a:r>
              <a:rPr lang="ru-RU" dirty="0"/>
              <a:t>Граждане и юридические лица вправе беспрепятственно осуществлять благотворительную деятельность на основе добровольности и свободы выбора ее целей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Федеральный закон </a:t>
            </a:r>
            <a:r>
              <a:rPr lang="ru-RU" sz="2800" b="1" dirty="0"/>
              <a:t>«О благотворительной деятельности и благотворительных организациях» N 135-ФЗ от 11.08.1995 г.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Федеральный закон «О благотворительной деятельности и благотворительных организациях» N 135-ФЗ от 11.08.1995 г.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Благотворители вправе определять цели и порядок использования своих </a:t>
            </a:r>
            <a:r>
              <a:rPr lang="ru-RU" dirty="0" smtClean="0"/>
              <a:t>пожертвований</a:t>
            </a:r>
          </a:p>
          <a:p>
            <a:r>
              <a:rPr lang="ru-RU" dirty="0"/>
              <a:t>Граждане, включая родителей (законных представителей) обучающихся, воспитанников вправе передавать безвозмездно образовательной организации денежные средства на реализацию уставных задач и видов деятельности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txBody>
          <a:bodyPr>
            <a:noAutofit/>
          </a:bodyPr>
          <a:lstStyle/>
          <a:p>
            <a:pPr marL="715963" lvl="1" indent="-715963" algn="ctr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</a:pPr>
            <a:r>
              <a:rPr lang="ru-RU" sz="3200" dirty="0" smtClean="0">
                <a:solidFill>
                  <a:srgbClr val="000000"/>
                </a:solidFill>
                <a:latin typeface="Calibri" charset="0"/>
              </a:rPr>
              <a:t>Определение понятия государственно-общественного управления образованием</a:t>
            </a:r>
            <a:endParaRPr lang="ru-RU" sz="32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219256" cy="4209331"/>
          </a:xfrm>
        </p:spPr>
        <p:txBody>
          <a:bodyPr>
            <a:normAutofit fontScale="70000" lnSpcReduction="20000"/>
          </a:bodyPr>
          <a:lstStyle/>
          <a:p>
            <a:pPr algn="ctr">
              <a:lnSpc>
                <a:spcPct val="100000"/>
              </a:lnSpc>
              <a:spcBef>
                <a:spcPts val="963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</a:pPr>
            <a:r>
              <a:rPr lang="ru-RU" dirty="0" smtClean="0">
                <a:solidFill>
                  <a:srgbClr val="000000"/>
                </a:solidFill>
                <a:latin typeface="Calibri" charset="0"/>
              </a:rPr>
              <a:t>Это – особый тип управления, характерной чертой которого является постоянное ответственное участие и взаимодействие в управлении образованием субъектов и их органов, с одной стороны, выражающих и представляющих интересы, политику, гарантии и компетенцию государства в области образования (федеральные, региональные органы государственной власти и управления, их органы управления образованием, а также в части полномочий, закрепленных за ними законодательством в области образования, органы местного самоуправления и руководители подведомственных им образовательных учреждений), с другой стороны, выражающих и реализующих интересы получателей образования, заинтересованных граждан и их групп, общества, населения</a:t>
            </a:r>
          </a:p>
          <a:p>
            <a:pPr algn="ctr">
              <a:lnSpc>
                <a:spcPct val="100000"/>
              </a:lnSpc>
              <a:spcBef>
                <a:spcPts val="963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</a:tabLst>
            </a:pPr>
            <a:r>
              <a:rPr lang="ru-RU" dirty="0" smtClean="0">
                <a:solidFill>
                  <a:srgbClr val="000000"/>
                </a:solidFill>
                <a:latin typeface="Calibri" charset="0"/>
              </a:rPr>
              <a:t> (А.М. Моисеев)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Открытые </a:t>
            </a:r>
            <a:r>
              <a:rPr lang="ru-RU" sz="3200" b="1" dirty="0"/>
              <a:t>системы государственно-общественного взаимодействия в образовании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положения из статьи 15 Федерального закона об образовании в Российской Федерации» №273 от 29.12.2012 г. о сетевой форме реализации образовательных </a:t>
            </a:r>
            <a:r>
              <a:rPr lang="ru-RU" dirty="0" smtClean="0"/>
              <a:t>программ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Открытые системы государственно-общественного взаимодействия в образовании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Открытые системы государственно-общественного взаимодействия в образовании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«</a:t>
            </a:r>
            <a:r>
              <a:rPr lang="ru-RU" dirty="0"/>
              <a:t>В реализации образовательных программ с использованием сетевой формы наряду с организациями, осуществляющими образовательную деятельность, также могут участвовать … и иные организации, обладающие ресурсами, необходимыми для осуществления обучения, проведения учебной и производственной практики и осуществления иных видов учебной деятельности, предусмотренных соответствующей образовательной программой»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Открытые системы государственно-общественного взаимодействия в образовании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Пункты 2 и 3 статьи 15 предписывают договорной характер отношений между организациями, использующими предусмотренный данной статьей совместный (сетевой) порядок реализации образовательных </a:t>
            </a:r>
            <a:r>
              <a:rPr lang="ru-RU" dirty="0" smtClean="0"/>
              <a:t>программ</a:t>
            </a:r>
          </a:p>
          <a:p>
            <a:r>
              <a:rPr lang="ru-RU" dirty="0" smtClean="0"/>
              <a:t>договор </a:t>
            </a:r>
            <a:r>
              <a:rPr lang="ru-RU" dirty="0"/>
              <a:t>простого товарищества, предусмотренного главой 55 Гражданского кодекса </a:t>
            </a:r>
            <a:r>
              <a:rPr lang="ru-RU" dirty="0" smtClean="0"/>
              <a:t>РФ</a:t>
            </a:r>
          </a:p>
          <a:p>
            <a:r>
              <a:rPr lang="ru-RU" dirty="0"/>
              <a:t>иные формы гражданско-правовых </a:t>
            </a:r>
            <a:r>
              <a:rPr lang="ru-RU" dirty="0" smtClean="0"/>
              <a:t>договоров, обеспечивающих признак совместности деятельности по реализации дополнительных образовательных программ, услуг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Открытые системы государственно-общественного взаимодействия в образовании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Термин «система» и «система </a:t>
            </a:r>
            <a:r>
              <a:rPr lang="ru-RU" dirty="0" smtClean="0"/>
              <a:t>образования </a:t>
            </a:r>
            <a:r>
              <a:rPr lang="ru-RU" dirty="0"/>
              <a:t>мы рассматриваем в контексте определения структуры системы образования согласно статье 10 Федерального закона об образовании в Российской Федерации» №273 от 29.12.2012 г., где в систему образования включены также «4) организации, осуществляющие обеспечение образовательной деятельности…» и «5) объединения юридических лиц, работодателей и их объединений, общественные объединения, осуществляющие деятельность в сфере образования».</a:t>
            </a:r>
          </a:p>
          <a:p>
            <a:r>
              <a:rPr lang="ru-RU" dirty="0"/>
              <a:t>	Мы понимаем такие системы, как «открытые», в силу того, что такое сетевое взаимодействие принципиально открыто для неопределенного круга физических и юридических лиц.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611187" y="452897"/>
            <a:ext cx="8229600" cy="1142824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3400" b="1" dirty="0"/>
              <a:t>Система государственно-общественного взаимодействия и управления в образовании</a:t>
            </a:r>
            <a:r>
              <a:rPr lang="ru-RU" sz="3400" dirty="0"/>
              <a:t> </a:t>
            </a:r>
          </a:p>
        </p:txBody>
      </p:sp>
      <p:sp>
        <p:nvSpPr>
          <p:cNvPr id="84995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852826"/>
            <a:ext cx="8229600" cy="327292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3400" b="1" dirty="0"/>
              <a:t>Обобщенная структура системы государственно-общественного взаимодействия и управления в образовании </a:t>
            </a:r>
          </a:p>
        </p:txBody>
      </p:sp>
    </p:spTree>
    <p:extLst>
      <p:ext uri="{BB962C8B-B14F-4D97-AF65-F5344CB8AC3E}">
        <p14:creationId xmlns:p14="http://schemas.microsoft.com/office/powerpoint/2010/main" val="37457312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539552" y="260648"/>
            <a:ext cx="8229600" cy="935489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2500" b="1" dirty="0"/>
              <a:t>Обобщенная структура системы государственно-общественного взаимодействия и управления в образовании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0" y="1947759"/>
            <a:ext cx="103459" cy="328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51197" tIns="25599" rIns="51197" bIns="25599" anchor="ctr"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9703" name="Rectangle 71"/>
          <p:cNvSpPr>
            <a:spLocks noChangeArrowheads="1"/>
          </p:cNvSpPr>
          <p:nvPr/>
        </p:nvSpPr>
        <p:spPr bwMode="auto">
          <a:xfrm>
            <a:off x="0" y="1947759"/>
            <a:ext cx="103459" cy="328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51197" tIns="25599" rIns="51197" bIns="25599" anchor="ctr"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69827" name="Group 195"/>
          <p:cNvGraphicFramePr>
            <a:graphicFrameLocks noGrp="1"/>
          </p:cNvGraphicFramePr>
          <p:nvPr>
            <p:ph idx="4294967295"/>
          </p:nvPr>
        </p:nvGraphicFramePr>
        <p:xfrm>
          <a:off x="539552" y="1412776"/>
          <a:ext cx="8229600" cy="520069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873625">
                <a:tc gridSpan="2">
                  <a:txBody>
                    <a:bodyPr/>
                    <a:lstStyle/>
                    <a:p>
                      <a:pPr marL="514350" marR="0" lvl="0" indent="-514350" algn="ctr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Система государственно-общественного управления муниципальной системой образования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marT="30475" marB="304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63975">
                <a:tc>
                  <a:txBody>
                    <a:bodyPr/>
                    <a:lstStyle/>
                    <a:p>
                      <a:pPr marL="514350" marR="0" lvl="0" indent="-51435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Общественный совет</a:t>
                      </a:r>
                    </a:p>
                    <a:p>
                      <a:pPr marL="514350" marR="0" lvl="0" indent="-51435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14350" marR="0" lvl="0" indent="-51435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 управления</a:t>
                      </a:r>
                    </a:p>
                    <a:p>
                      <a:pPr marL="514350" marR="0" lvl="0" indent="-51435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образованием 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marT="30475" marB="304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14350" marR="0" lvl="0" indent="-514350" algn="r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Гражданские (общественные) самоуправляемые объединения</a:t>
                      </a:r>
                    </a:p>
                    <a:p>
                      <a:pPr marL="514350" marR="0" lvl="0" indent="-514350" algn="r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ОО, НКО</a:t>
                      </a:r>
                    </a:p>
                    <a:p>
                      <a:pPr marL="514350" marR="0" lvl="0" indent="-514350" algn="l" defTabSz="13716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Совместная деятельность и управление</a:t>
                      </a: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marT="30475" marB="304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468">
                <a:tc>
                  <a:txBody>
                    <a:bodyPr/>
                    <a:lstStyle/>
                    <a:p>
                      <a:pPr marL="514350" marR="0" lvl="0" indent="-51435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Коллегиальные и представительные органы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включающие также</a:t>
                      </a:r>
                    </a:p>
                    <a:p>
                      <a:pPr marL="514350" marR="0" lvl="0" indent="-51435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участников образовательных отношений в ОО и заинтересованных граждан</a:t>
                      </a:r>
                    </a:p>
                    <a:p>
                      <a:pPr marL="514350" marR="0" lvl="0" indent="-51435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Исполнительный орган управления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marT="30475" marB="304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14350" marR="0" lvl="0" indent="-51435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Совместная деятельность и управление</a:t>
                      </a:r>
                    </a:p>
                    <a:p>
                      <a:pPr marL="514350" marR="0" lvl="0" indent="-514350" algn="r" defTabSz="13716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Гражданские (общественные) самоуправляемые объединения</a:t>
                      </a:r>
                    </a:p>
                    <a:p>
                      <a:pPr marL="514350" marR="0" lvl="0" indent="-514350" algn="r" defTabSz="13716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ОО, НКО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marT="30475" marB="304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3625">
                <a:tc gridSpan="2">
                  <a:txBody>
                    <a:bodyPr/>
                    <a:lstStyle/>
                    <a:p>
                      <a:pPr marL="514350" marR="0" lvl="0" indent="-514350" algn="ctr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Система государственно-общественного управления образованием на уровне образовательной организации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45720" marR="45720" marT="30475" marB="3047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" name="Выгнутая вверх стрелка 19"/>
          <p:cNvSpPr/>
          <p:nvPr/>
        </p:nvSpPr>
        <p:spPr>
          <a:xfrm rot="421189">
            <a:off x="4172044" y="2469331"/>
            <a:ext cx="828092" cy="575975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197" tIns="25599" rIns="51197" bIns="25599"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21" name="Выгнутая вверх стрелка 20"/>
          <p:cNvSpPr/>
          <p:nvPr/>
        </p:nvSpPr>
        <p:spPr>
          <a:xfrm rot="10800000">
            <a:off x="4427984" y="4941168"/>
            <a:ext cx="832284" cy="57038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197" tIns="25599" rIns="51197" bIns="25599"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94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I. </a:t>
            </a:r>
            <a:r>
              <a:rPr lang="ru-RU" sz="3200" b="1" dirty="0" smtClean="0"/>
              <a:t>Открытые </a:t>
            </a:r>
            <a:r>
              <a:rPr lang="ru-RU" sz="3200" b="1" dirty="0" smtClean="0"/>
              <a:t>системы государственно-общественного взаимодействия в </a:t>
            </a:r>
            <a:r>
              <a:rPr lang="ru-RU" sz="3200" b="1" dirty="0" smtClean="0"/>
              <a:t>образовании</a:t>
            </a:r>
            <a:r>
              <a:rPr lang="en-US" sz="3200" b="1" dirty="0" smtClean="0"/>
              <a:t> – </a:t>
            </a:r>
            <a:r>
              <a:rPr lang="ru-RU" sz="3200" b="1" dirty="0" smtClean="0"/>
              <a:t> локальны	й уровень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Предлагаемые вниманию </a:t>
            </a:r>
            <a:r>
              <a:rPr lang="ru-RU" dirty="0" smtClean="0"/>
              <a:t>далее </a:t>
            </a:r>
            <a:r>
              <a:rPr lang="ru-RU" dirty="0"/>
              <a:t>модели являются моделями </a:t>
            </a:r>
            <a:r>
              <a:rPr lang="ru-RU" dirty="0" smtClean="0"/>
              <a:t>сетевого взаимодействия образовательной организации с различными общественными субъектами</a:t>
            </a:r>
            <a:endParaRPr lang="ru-RU" dirty="0" smtClean="0"/>
          </a:p>
          <a:p>
            <a:r>
              <a:rPr lang="ru-RU" dirty="0" smtClean="0"/>
              <a:t>Совместное управление сетевым взаимодействием является по характеру и по сути государственно-общественным управлением.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7140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4. Модель </a:t>
            </a:r>
            <a:r>
              <a:rPr lang="ru-RU" sz="2400" b="1" dirty="0"/>
              <a:t>сетевого взаимодействия образовательной организации с благотворительной негосударственной организацией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Структурно-функциональный состав органов управления благотворительной организации определен федеральными законами «О некоммерческих организациях» № 7 от 12.01.1996 г., «О благотворительной деятельности и благотворительных организациях» N 135-ФЗ от 11.08.1995 г. (в действующих редакциях), а также, в случае использования организационно-правовых форм общественных объединений, федеральным законом «Об общественных объединениях» № 82 от 19.05.1995 (в ред. от 21.07.2014 г.).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611187" y="405280"/>
            <a:ext cx="8229600" cy="575644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2500" b="1" dirty="0"/>
              <a:t>Государственно-общественное взаимодействие на локальном уровне (образовательная организация): субъекты взаимодействия и управления</a:t>
            </a: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684213" y="1844391"/>
            <a:ext cx="2303463" cy="230575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Родительские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комитеты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Образовательное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учреждение</a:t>
            </a:r>
          </a:p>
        </p:txBody>
      </p:sp>
      <p:sp>
        <p:nvSpPr>
          <p:cNvPr id="78852" name="Oval 4"/>
          <p:cNvSpPr>
            <a:spLocks noChangeArrowheads="1"/>
          </p:cNvSpPr>
          <p:nvPr/>
        </p:nvSpPr>
        <p:spPr bwMode="auto">
          <a:xfrm>
            <a:off x="1187450" y="4150143"/>
            <a:ext cx="2808288" cy="1657094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Родители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(законные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представители)</a:t>
            </a:r>
          </a:p>
        </p:txBody>
      </p:sp>
      <p:sp>
        <p:nvSpPr>
          <p:cNvPr id="78853" name="Oval 5"/>
          <p:cNvSpPr>
            <a:spLocks noChangeArrowheads="1"/>
          </p:cNvSpPr>
          <p:nvPr/>
        </p:nvSpPr>
        <p:spPr bwMode="auto">
          <a:xfrm>
            <a:off x="4284663" y="5200906"/>
            <a:ext cx="2808288" cy="1657094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Работодатели и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Другие попечители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ОУ </a:t>
            </a:r>
          </a:p>
        </p:txBody>
      </p:sp>
      <p:sp>
        <p:nvSpPr>
          <p:cNvPr id="78854" name="Oval 6"/>
          <p:cNvSpPr>
            <a:spLocks noChangeArrowheads="1"/>
          </p:cNvSpPr>
          <p:nvPr/>
        </p:nvSpPr>
        <p:spPr bwMode="auto">
          <a:xfrm>
            <a:off x="3132138" y="3934276"/>
            <a:ext cx="2808288" cy="1657094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Благотворители</a:t>
            </a:r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5148263" y="2636960"/>
            <a:ext cx="3168650" cy="1656036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Попечительский совет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Общественный фонд</a:t>
            </a:r>
          </a:p>
        </p:txBody>
      </p:sp>
      <p:sp>
        <p:nvSpPr>
          <p:cNvPr id="78856" name="AutoShape 8"/>
          <p:cNvSpPr>
            <a:spLocks noChangeArrowheads="1"/>
          </p:cNvSpPr>
          <p:nvPr/>
        </p:nvSpPr>
        <p:spPr bwMode="auto">
          <a:xfrm rot="-1576955">
            <a:off x="5472113" y="4533200"/>
            <a:ext cx="2159000" cy="720614"/>
          </a:xfrm>
          <a:prstGeom prst="curvedUpArrow">
            <a:avLst>
              <a:gd name="adj1" fmla="val 79882"/>
              <a:gd name="adj2" fmla="val 159765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7019925" y="4797743"/>
            <a:ext cx="1584325" cy="641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ctr" defTabSz="1631913"/>
            <a:r>
              <a:rPr lang="ru-RU" dirty="0">
                <a:latin typeface="Tahoma" pitchFamily="34" charset="0"/>
              </a:rPr>
              <a:t>Денежные взносы</a:t>
            </a:r>
          </a:p>
        </p:txBody>
      </p:sp>
      <p:sp>
        <p:nvSpPr>
          <p:cNvPr id="78858" name="AutoShape 10"/>
          <p:cNvSpPr>
            <a:spLocks noChangeArrowheads="1"/>
          </p:cNvSpPr>
          <p:nvPr/>
        </p:nvSpPr>
        <p:spPr bwMode="auto">
          <a:xfrm rot="11003481">
            <a:off x="2622550" y="2551248"/>
            <a:ext cx="2740025" cy="728021"/>
          </a:xfrm>
          <a:prstGeom prst="curvedDownArrow">
            <a:avLst>
              <a:gd name="adj1" fmla="val 100349"/>
              <a:gd name="adj2" fmla="val 200698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78859" name="Text Box 11"/>
          <p:cNvSpPr txBox="1">
            <a:spLocks noChangeArrowheads="1"/>
          </p:cNvSpPr>
          <p:nvPr/>
        </p:nvSpPr>
        <p:spPr bwMode="auto">
          <a:xfrm>
            <a:off x="3779838" y="1773493"/>
            <a:ext cx="1512888" cy="641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ctr" defTabSz="1631913">
              <a:spcBef>
                <a:spcPct val="50000"/>
              </a:spcBef>
            </a:pPr>
            <a:r>
              <a:rPr lang="ru-RU" dirty="0">
                <a:latin typeface="Tahoma" pitchFamily="34" charset="0"/>
              </a:rPr>
              <a:t>Имущество и услуги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5. Модель </a:t>
            </a:r>
            <a:r>
              <a:rPr lang="ru-RU" sz="2400" b="1" dirty="0"/>
              <a:t>сетевого взаимодействия образовательной организации с некоммерческой организацией или общественным объединением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Федеральные законы </a:t>
            </a:r>
            <a:endParaRPr lang="ru-RU" dirty="0" smtClean="0"/>
          </a:p>
          <a:p>
            <a:pPr algn="ctr"/>
            <a:r>
              <a:rPr lang="ru-RU" dirty="0" smtClean="0"/>
              <a:t>«</a:t>
            </a:r>
            <a:r>
              <a:rPr lang="ru-RU" dirty="0"/>
              <a:t>О некоммерческих организациях» № </a:t>
            </a:r>
            <a:r>
              <a:rPr lang="ru-RU" dirty="0" smtClean="0"/>
              <a:t>7-ФЗ </a:t>
            </a:r>
            <a:r>
              <a:rPr lang="ru-RU" dirty="0"/>
              <a:t>от 12.01.1996 г., </a:t>
            </a:r>
            <a:endParaRPr lang="ru-RU" dirty="0" smtClean="0"/>
          </a:p>
          <a:p>
            <a:pPr algn="ctr"/>
            <a:r>
              <a:rPr lang="ru-RU" dirty="0" smtClean="0"/>
              <a:t>«</a:t>
            </a:r>
            <a:r>
              <a:rPr lang="ru-RU" dirty="0"/>
              <a:t>Об общественных объединениях» № </a:t>
            </a:r>
            <a:r>
              <a:rPr lang="ru-RU" dirty="0" smtClean="0"/>
              <a:t>82-ФЗ </a:t>
            </a:r>
            <a:r>
              <a:rPr lang="ru-RU" dirty="0"/>
              <a:t>от 19.05.1995 г.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457200" y="275124"/>
            <a:ext cx="8229600" cy="114282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50391" tIns="25196" rIns="50391" bIns="25196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  <a:tab pos="4863739" algn="l"/>
                <a:tab pos="5269051" algn="l"/>
                <a:tab pos="5674363" algn="l"/>
                <a:tab pos="6079674" algn="l"/>
                <a:tab pos="6484986" algn="l"/>
                <a:tab pos="6890297" algn="l"/>
                <a:tab pos="7295609" algn="l"/>
                <a:tab pos="7700921" algn="l"/>
                <a:tab pos="8106232" algn="l"/>
                <a:tab pos="8511544" algn="l"/>
                <a:tab pos="8916855" algn="l"/>
              </a:tabLst>
            </a:pPr>
            <a:r>
              <a:rPr lang="ru-RU" sz="2700" dirty="0">
                <a:solidFill>
                  <a:srgbClr val="7F7F7F"/>
                </a:solidFill>
                <a:latin typeface="Calibri" charset="0"/>
              </a:rPr>
              <a:t>Государственно-общественное управление образованием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57200" y="1599953"/>
            <a:ext cx="4076700" cy="4525793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 lIns="50391" tIns="25196" rIns="50391" bIns="25196"/>
          <a:lstStyle/>
          <a:p>
            <a:pPr marL="287985" indent="-287096">
              <a:spcBef>
                <a:spcPts val="539"/>
              </a:spcBef>
              <a:buSzPct val="45000"/>
              <a:buFont typeface="Arial" charset="0"/>
              <a:buChar char="•"/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</a:tabLst>
            </a:pPr>
            <a:r>
              <a:rPr lang="ru-RU" sz="2500" u="sng" dirty="0">
                <a:solidFill>
                  <a:srgbClr val="000000"/>
                </a:solidFill>
                <a:latin typeface="Calibri" charset="0"/>
              </a:rPr>
              <a:t>Субъекты государственного управления образованием</a:t>
            </a:r>
            <a:r>
              <a:rPr lang="ru-RU" sz="2500" dirty="0">
                <a:solidFill>
                  <a:srgbClr val="000000"/>
                </a:solidFill>
                <a:latin typeface="Calibri" charset="0"/>
              </a:rPr>
              <a:t>:</a:t>
            </a:r>
          </a:p>
          <a:p>
            <a:pPr marL="287985" indent="-287096">
              <a:spcBef>
                <a:spcPts val="539"/>
              </a:spcBef>
              <a:buSzPct val="45000"/>
              <a:buFont typeface="Arial" charset="0"/>
              <a:buChar char="•"/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</a:tabLst>
            </a:pPr>
            <a:r>
              <a:rPr lang="ru-RU" sz="2500" dirty="0">
                <a:solidFill>
                  <a:srgbClr val="000000"/>
                </a:solidFill>
                <a:latin typeface="Calibri" charset="0"/>
              </a:rPr>
              <a:t>Федеральные ОУ</a:t>
            </a:r>
          </a:p>
          <a:p>
            <a:pPr marL="287985" indent="-287096">
              <a:spcBef>
                <a:spcPts val="539"/>
              </a:spcBef>
              <a:buSzPct val="45000"/>
              <a:buFont typeface="Arial" charset="0"/>
              <a:buChar char="•"/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</a:tabLst>
            </a:pPr>
            <a:r>
              <a:rPr lang="ru-RU" sz="2500" dirty="0">
                <a:solidFill>
                  <a:srgbClr val="000000"/>
                </a:solidFill>
                <a:latin typeface="Calibri" charset="0"/>
              </a:rPr>
              <a:t>Региональные ОУ</a:t>
            </a:r>
          </a:p>
          <a:p>
            <a:pPr marL="287985" indent="-287096">
              <a:spcBef>
                <a:spcPts val="539"/>
              </a:spcBef>
              <a:buSzPct val="45000"/>
              <a:buFont typeface="Arial" charset="0"/>
              <a:buChar char="•"/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</a:tabLst>
            </a:pPr>
            <a:r>
              <a:rPr lang="ru-RU" sz="2500" dirty="0">
                <a:solidFill>
                  <a:srgbClr val="000000"/>
                </a:solidFill>
                <a:latin typeface="Calibri" charset="0"/>
              </a:rPr>
              <a:t>Муниципальные ОУ</a:t>
            </a:r>
          </a:p>
          <a:p>
            <a:pPr marL="287985" indent="-287096">
              <a:spcBef>
                <a:spcPts val="539"/>
              </a:spcBef>
              <a:buSzPct val="45000"/>
              <a:buFont typeface="Arial" charset="0"/>
              <a:buChar char="•"/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</a:tabLst>
            </a:pPr>
            <a:r>
              <a:rPr lang="ru-RU" sz="2500" dirty="0">
                <a:solidFill>
                  <a:srgbClr val="000000"/>
                </a:solidFill>
                <a:latin typeface="Calibri" charset="0"/>
              </a:rPr>
              <a:t>Руководство ОО</a:t>
            </a:r>
          </a:p>
        </p:txBody>
      </p:sp>
      <p:graphicFrame>
        <p:nvGraphicFramePr>
          <p:cNvPr id="7171" name="Group 3"/>
          <p:cNvGraphicFramePr>
            <a:graphicFrameLocks noGrp="1"/>
          </p:cNvGraphicFramePr>
          <p:nvPr/>
        </p:nvGraphicFramePr>
        <p:xfrm>
          <a:off x="4356100" y="1599953"/>
          <a:ext cx="4331494" cy="1994246"/>
        </p:xfrm>
        <a:graphic>
          <a:graphicData uri="http://schemas.openxmlformats.org/drawingml/2006/table">
            <a:tbl>
              <a:tblPr/>
              <a:tblGrid>
                <a:gridCol w="4331494"/>
              </a:tblGrid>
              <a:tr h="580936">
                <a:tc>
                  <a:txBody>
                    <a:bodyPr/>
                    <a:lstStyle/>
                    <a:p>
                      <a:pPr marL="0" marR="0" lvl="0" indent="0" algn="just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2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Обучающиеся</a:t>
                      </a:r>
                    </a:p>
                  </a:txBody>
                  <a:tcPr marL="45720" marR="45720" marT="30475" marB="30475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57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2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Родители (законные представители) н\л обучающихся</a:t>
                      </a:r>
                    </a:p>
                  </a:txBody>
                  <a:tcPr marL="45720" marR="45720" marT="30475" marB="30475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181" name="Group 13"/>
          <p:cNvGraphicFramePr>
            <a:graphicFrameLocks noGrp="1"/>
          </p:cNvGraphicFramePr>
          <p:nvPr/>
        </p:nvGraphicFramePr>
        <p:xfrm>
          <a:off x="4356100" y="3621058"/>
          <a:ext cx="4331494" cy="2840776"/>
        </p:xfrm>
        <a:graphic>
          <a:graphicData uri="http://schemas.openxmlformats.org/drawingml/2006/table">
            <a:tbl>
              <a:tblPr/>
              <a:tblGrid>
                <a:gridCol w="4331494"/>
              </a:tblGrid>
              <a:tr h="626437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2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Заинтересованные граждане</a:t>
                      </a:r>
                    </a:p>
                  </a:txBody>
                  <a:tcPr marL="45720" marR="45720" marT="30475" marB="30475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6437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2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Социальные группы</a:t>
                      </a:r>
                    </a:p>
                  </a:txBody>
                  <a:tcPr marL="45720" marR="45720" marT="30475" marB="30475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379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2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Местное сообщество</a:t>
                      </a:r>
                    </a:p>
                  </a:txBody>
                  <a:tcPr marL="45720" marR="45720" marT="30475" marB="30475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6437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ru-RU" sz="2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Общество, население</a:t>
                      </a:r>
                    </a:p>
                  </a:txBody>
                  <a:tcPr marL="45720" marR="45720" marT="30475" marB="30475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611187" y="405280"/>
            <a:ext cx="8229600" cy="575644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2000" b="1" dirty="0"/>
              <a:t>Государственно-общественное взаимодействие на локальном уровне (образовательная организация): субъекты взаимодействия и управления</a:t>
            </a:r>
          </a:p>
        </p:txBody>
      </p:sp>
      <p:sp>
        <p:nvSpPr>
          <p:cNvPr id="79875" name="Rectangle 3"/>
          <p:cNvSpPr>
            <a:spLocks noChangeArrowheads="1"/>
          </p:cNvSpPr>
          <p:nvPr/>
        </p:nvSpPr>
        <p:spPr bwMode="auto">
          <a:xfrm>
            <a:off x="684213" y="1341760"/>
            <a:ext cx="2303463" cy="2304694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Образовательное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учреждение</a:t>
            </a:r>
          </a:p>
        </p:txBody>
      </p:sp>
      <p:sp>
        <p:nvSpPr>
          <p:cNvPr id="79876" name="Oval 4"/>
          <p:cNvSpPr>
            <a:spLocks noChangeArrowheads="1"/>
          </p:cNvSpPr>
          <p:nvPr/>
        </p:nvSpPr>
        <p:spPr bwMode="auto">
          <a:xfrm>
            <a:off x="1116013" y="3212604"/>
            <a:ext cx="2808288" cy="1658153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Педагогические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работники</a:t>
            </a:r>
          </a:p>
        </p:txBody>
      </p:sp>
      <p:sp>
        <p:nvSpPr>
          <p:cNvPr id="79877" name="Oval 5"/>
          <p:cNvSpPr>
            <a:spLocks noChangeArrowheads="1"/>
          </p:cNvSpPr>
          <p:nvPr/>
        </p:nvSpPr>
        <p:spPr bwMode="auto">
          <a:xfrm>
            <a:off x="4284663" y="4652774"/>
            <a:ext cx="2808288" cy="1657094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Родители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(законные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представители) </a:t>
            </a:r>
          </a:p>
        </p:txBody>
      </p:sp>
      <p:sp>
        <p:nvSpPr>
          <p:cNvPr id="79878" name="Oval 6"/>
          <p:cNvSpPr>
            <a:spLocks noChangeArrowheads="1"/>
          </p:cNvSpPr>
          <p:nvPr/>
        </p:nvSpPr>
        <p:spPr bwMode="auto">
          <a:xfrm>
            <a:off x="1908175" y="4797743"/>
            <a:ext cx="2808288" cy="1657094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Обучающиеся</a:t>
            </a:r>
          </a:p>
        </p:txBody>
      </p:sp>
      <p:sp>
        <p:nvSpPr>
          <p:cNvPr id="79879" name="Rectangle 7"/>
          <p:cNvSpPr>
            <a:spLocks noChangeArrowheads="1"/>
          </p:cNvSpPr>
          <p:nvPr/>
        </p:nvSpPr>
        <p:spPr bwMode="auto">
          <a:xfrm>
            <a:off x="5724525" y="2133271"/>
            <a:ext cx="3168650" cy="1656036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Правление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Общественная организация</a:t>
            </a:r>
          </a:p>
        </p:txBody>
      </p:sp>
      <p:sp>
        <p:nvSpPr>
          <p:cNvPr id="79880" name="AutoShape 8"/>
          <p:cNvSpPr>
            <a:spLocks noChangeArrowheads="1"/>
          </p:cNvSpPr>
          <p:nvPr/>
        </p:nvSpPr>
        <p:spPr bwMode="auto">
          <a:xfrm rot="-1576955">
            <a:off x="6157913" y="4021046"/>
            <a:ext cx="2787650" cy="1608418"/>
          </a:xfrm>
          <a:prstGeom prst="curvedUpArrow">
            <a:avLst>
              <a:gd name="adj1" fmla="val 46211"/>
              <a:gd name="adj2" fmla="val 92421"/>
              <a:gd name="adj3" fmla="val 33333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7019925" y="4436907"/>
            <a:ext cx="1584325" cy="641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ctr" defTabSz="1631913"/>
            <a:r>
              <a:rPr lang="ru-RU" dirty="0">
                <a:latin typeface="Tahoma" pitchFamily="34" charset="0"/>
              </a:rPr>
              <a:t>членские взносы</a:t>
            </a:r>
          </a:p>
        </p:txBody>
      </p:sp>
      <p:sp>
        <p:nvSpPr>
          <p:cNvPr id="79882" name="AutoShape 10"/>
          <p:cNvSpPr>
            <a:spLocks noChangeArrowheads="1"/>
          </p:cNvSpPr>
          <p:nvPr/>
        </p:nvSpPr>
        <p:spPr bwMode="auto">
          <a:xfrm rot="11003481">
            <a:off x="2627313" y="2214750"/>
            <a:ext cx="3382963" cy="728021"/>
          </a:xfrm>
          <a:prstGeom prst="curvedDownArrow">
            <a:avLst>
              <a:gd name="adj1" fmla="val 123895"/>
              <a:gd name="adj2" fmla="val 247791"/>
              <a:gd name="adj3" fmla="val 33333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3563938" y="1196791"/>
            <a:ext cx="1764507" cy="175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ctr" defTabSz="1631913">
              <a:spcBef>
                <a:spcPct val="50000"/>
              </a:spcBef>
            </a:pPr>
            <a:r>
              <a:rPr lang="ru-RU" dirty="0">
                <a:latin typeface="Tahoma" pitchFamily="34" charset="0"/>
              </a:rPr>
              <a:t>Педагогический</a:t>
            </a:r>
          </a:p>
          <a:p>
            <a:pPr algn="ctr" defTabSz="1631913">
              <a:spcBef>
                <a:spcPct val="50000"/>
              </a:spcBef>
            </a:pPr>
            <a:r>
              <a:rPr lang="ru-RU" dirty="0">
                <a:latin typeface="Tahoma" pitchFamily="34" charset="0"/>
              </a:rPr>
              <a:t>персонал </a:t>
            </a:r>
          </a:p>
          <a:p>
            <a:pPr algn="ctr" defTabSz="1631913">
              <a:spcBef>
                <a:spcPct val="50000"/>
              </a:spcBef>
            </a:pPr>
            <a:r>
              <a:rPr lang="ru-RU" dirty="0">
                <a:latin typeface="Tahoma" pitchFamily="34" charset="0"/>
              </a:rPr>
              <a:t>Имущество и услуги</a:t>
            </a:r>
          </a:p>
        </p:txBody>
      </p:sp>
      <p:sp>
        <p:nvSpPr>
          <p:cNvPr id="79884" name="Oval 12"/>
          <p:cNvSpPr>
            <a:spLocks noChangeArrowheads="1"/>
          </p:cNvSpPr>
          <p:nvPr/>
        </p:nvSpPr>
        <p:spPr bwMode="auto">
          <a:xfrm>
            <a:off x="3348038" y="3141708"/>
            <a:ext cx="2808288" cy="2015813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Члены ОО </a:t>
            </a:r>
          </a:p>
        </p:txBody>
      </p:sp>
      <p:sp>
        <p:nvSpPr>
          <p:cNvPr id="79885" name="AutoShape 13"/>
          <p:cNvSpPr>
            <a:spLocks noChangeArrowheads="1"/>
          </p:cNvSpPr>
          <p:nvPr/>
        </p:nvSpPr>
        <p:spPr bwMode="auto">
          <a:xfrm rot="-1069481">
            <a:off x="6426200" y="1739632"/>
            <a:ext cx="1657350" cy="485700"/>
          </a:xfrm>
          <a:prstGeom prst="leftArrow">
            <a:avLst>
              <a:gd name="adj1" fmla="val 50000"/>
              <a:gd name="adj2" fmla="val 113725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79886" name="Text Box 14"/>
          <p:cNvSpPr txBox="1">
            <a:spLocks noChangeArrowheads="1"/>
          </p:cNvSpPr>
          <p:nvPr/>
        </p:nvSpPr>
        <p:spPr bwMode="auto">
          <a:xfrm>
            <a:off x="6877050" y="1052880"/>
            <a:ext cx="1727200" cy="105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defTabSz="1631913">
              <a:spcBef>
                <a:spcPct val="50000"/>
              </a:spcBef>
            </a:pPr>
            <a:r>
              <a:rPr lang="ru-RU" dirty="0">
                <a:latin typeface="Tahoma" pitchFamily="34" charset="0"/>
              </a:rPr>
              <a:t>Приносящая</a:t>
            </a:r>
          </a:p>
          <a:p>
            <a:pPr algn="ctr" defTabSz="1631913">
              <a:spcBef>
                <a:spcPct val="50000"/>
              </a:spcBef>
            </a:pPr>
            <a:r>
              <a:rPr lang="ru-RU" dirty="0">
                <a:latin typeface="Tahoma" pitchFamily="34" charset="0"/>
              </a:rPr>
              <a:t>доход деятельность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6. Модель </a:t>
            </a:r>
            <a:r>
              <a:rPr lang="ru-RU" sz="2400" b="1" dirty="0"/>
              <a:t>сетевого взаимодействия образовательной организации с негосударственной (частной) образовательной организацией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Федеральные законы </a:t>
            </a:r>
          </a:p>
          <a:p>
            <a:pPr algn="ctr"/>
            <a:r>
              <a:rPr lang="ru-RU" dirty="0" smtClean="0"/>
              <a:t>«</a:t>
            </a:r>
            <a:r>
              <a:rPr lang="ru-RU" dirty="0"/>
              <a:t>О некоммерческих организациях» № </a:t>
            </a:r>
            <a:r>
              <a:rPr lang="ru-RU" dirty="0" smtClean="0"/>
              <a:t>7-ФЗ </a:t>
            </a:r>
            <a:r>
              <a:rPr lang="ru-RU" dirty="0"/>
              <a:t>от 12.01.1996 г., </a:t>
            </a:r>
            <a:endParaRPr lang="ru-RU" dirty="0" smtClean="0"/>
          </a:p>
          <a:p>
            <a:pPr algn="ctr"/>
            <a:r>
              <a:rPr lang="ru-RU" dirty="0" smtClean="0"/>
              <a:t>«</a:t>
            </a:r>
            <a:r>
              <a:rPr lang="ru-RU" dirty="0"/>
              <a:t>Об </a:t>
            </a:r>
            <a:r>
              <a:rPr lang="ru-RU" dirty="0" smtClean="0"/>
              <a:t>образовании в российской Федерации» </a:t>
            </a:r>
            <a:r>
              <a:rPr lang="ru-RU" dirty="0"/>
              <a:t>№ </a:t>
            </a:r>
            <a:r>
              <a:rPr lang="ru-RU" dirty="0" smtClean="0"/>
              <a:t>273-ФЗ </a:t>
            </a:r>
            <a:r>
              <a:rPr lang="ru-RU" dirty="0"/>
              <a:t>от </a:t>
            </a:r>
            <a:r>
              <a:rPr lang="ru-RU" dirty="0" smtClean="0"/>
              <a:t>29.12.2012 </a:t>
            </a:r>
            <a:r>
              <a:rPr lang="ru-RU" dirty="0"/>
              <a:t>г.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611187" y="0"/>
            <a:ext cx="8229600" cy="980924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2000" b="1" dirty="0"/>
              <a:t>Государственно-общественное взаимодействие на локальном уровне (образовательная организация): субъекты взаимодействия и управления</a:t>
            </a:r>
            <a:r>
              <a:rPr lang="ru-RU" sz="2500" dirty="0"/>
              <a:t> </a:t>
            </a:r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684212" y="1844391"/>
            <a:ext cx="2951163" cy="230575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Образовательное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учреждение</a:t>
            </a:r>
          </a:p>
        </p:txBody>
      </p:sp>
      <p:sp>
        <p:nvSpPr>
          <p:cNvPr id="80900" name="Oval 4"/>
          <p:cNvSpPr>
            <a:spLocks noChangeArrowheads="1"/>
          </p:cNvSpPr>
          <p:nvPr/>
        </p:nvSpPr>
        <p:spPr bwMode="auto">
          <a:xfrm>
            <a:off x="3563938" y="4292996"/>
            <a:ext cx="2808288" cy="1657094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Родители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(законные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представители)</a:t>
            </a:r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auto">
          <a:xfrm>
            <a:off x="3203575" y="2565004"/>
            <a:ext cx="3529013" cy="172799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Негосударственная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Образовательная организация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(Некоммерческая организация)</a:t>
            </a:r>
          </a:p>
        </p:txBody>
      </p:sp>
      <p:sp>
        <p:nvSpPr>
          <p:cNvPr id="80902" name="AutoShape 6"/>
          <p:cNvSpPr>
            <a:spLocks noChangeArrowheads="1"/>
          </p:cNvSpPr>
          <p:nvPr/>
        </p:nvSpPr>
        <p:spPr bwMode="auto">
          <a:xfrm rot="-1576955">
            <a:off x="2051050" y="3716293"/>
            <a:ext cx="1582738" cy="720614"/>
          </a:xfrm>
          <a:prstGeom prst="curvedUpArrow">
            <a:avLst>
              <a:gd name="adj1" fmla="val 58561"/>
              <a:gd name="adj2" fmla="val 11712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900113" y="4221040"/>
            <a:ext cx="1584325" cy="367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ctr" defTabSz="1631913"/>
            <a:r>
              <a:rPr lang="ru-RU" dirty="0">
                <a:latin typeface="Tahoma" pitchFamily="34" charset="0"/>
              </a:rPr>
              <a:t>Аренда</a:t>
            </a:r>
          </a:p>
        </p:txBody>
      </p:sp>
      <p:sp>
        <p:nvSpPr>
          <p:cNvPr id="80904" name="Text Box 8"/>
          <p:cNvSpPr txBox="1">
            <a:spLocks noChangeArrowheads="1"/>
          </p:cNvSpPr>
          <p:nvPr/>
        </p:nvSpPr>
        <p:spPr bwMode="auto">
          <a:xfrm>
            <a:off x="7092950" y="1700480"/>
            <a:ext cx="1727200" cy="915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ctr" defTabSz="1631913">
              <a:spcBef>
                <a:spcPct val="50000"/>
              </a:spcBef>
            </a:pPr>
            <a:r>
              <a:rPr lang="ru-RU" dirty="0">
                <a:latin typeface="Tahoma" pitchFamily="34" charset="0"/>
              </a:rPr>
              <a:t>Приносящая доход деятельность</a:t>
            </a:r>
          </a:p>
        </p:txBody>
      </p:sp>
      <p:sp>
        <p:nvSpPr>
          <p:cNvPr id="80905" name="Text Box 9"/>
          <p:cNvSpPr txBox="1">
            <a:spLocks noChangeArrowheads="1"/>
          </p:cNvSpPr>
          <p:nvPr/>
        </p:nvSpPr>
        <p:spPr bwMode="auto">
          <a:xfrm>
            <a:off x="6588125" y="4941654"/>
            <a:ext cx="1584325" cy="9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ctr" defTabSz="1631913"/>
            <a:r>
              <a:rPr lang="ru-RU" dirty="0">
                <a:latin typeface="Tahoma" pitchFamily="34" charset="0"/>
              </a:rPr>
              <a:t>Денежные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(членские) взносы</a:t>
            </a:r>
          </a:p>
        </p:txBody>
      </p:sp>
      <p:sp>
        <p:nvSpPr>
          <p:cNvPr id="80906" name="AutoShape 10"/>
          <p:cNvSpPr>
            <a:spLocks noChangeArrowheads="1"/>
          </p:cNvSpPr>
          <p:nvPr/>
        </p:nvSpPr>
        <p:spPr bwMode="auto">
          <a:xfrm rot="-1576955">
            <a:off x="5651500" y="4292997"/>
            <a:ext cx="1582738" cy="720613"/>
          </a:xfrm>
          <a:prstGeom prst="curvedUpArrow">
            <a:avLst>
              <a:gd name="adj1" fmla="val 58561"/>
              <a:gd name="adj2" fmla="val 117122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7019925" y="3500427"/>
            <a:ext cx="1728788" cy="9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ctr" defTabSz="1631913"/>
            <a:r>
              <a:rPr lang="ru-RU" dirty="0">
                <a:latin typeface="Tahoma" pitchFamily="34" charset="0"/>
              </a:rPr>
              <a:t>Оплата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Образовательных услуг</a:t>
            </a:r>
          </a:p>
        </p:txBody>
      </p:sp>
      <p:sp>
        <p:nvSpPr>
          <p:cNvPr id="80908" name="AutoShape 12"/>
          <p:cNvSpPr>
            <a:spLocks noChangeArrowheads="1"/>
          </p:cNvSpPr>
          <p:nvPr/>
        </p:nvSpPr>
        <p:spPr bwMode="auto">
          <a:xfrm rot="-640821">
            <a:off x="6872288" y="2739603"/>
            <a:ext cx="1582738" cy="288880"/>
          </a:xfrm>
          <a:prstGeom prst="leftArrow">
            <a:avLst>
              <a:gd name="adj1" fmla="val 50000"/>
              <a:gd name="adj2" fmla="val 18260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80909" name="Text Box 13"/>
          <p:cNvSpPr txBox="1">
            <a:spLocks noChangeArrowheads="1"/>
          </p:cNvSpPr>
          <p:nvPr/>
        </p:nvSpPr>
        <p:spPr bwMode="auto">
          <a:xfrm>
            <a:off x="3995738" y="980924"/>
            <a:ext cx="1727200" cy="641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ctr" defTabSz="1631913">
              <a:spcBef>
                <a:spcPct val="50000"/>
              </a:spcBef>
            </a:pPr>
            <a:r>
              <a:rPr lang="ru-RU" dirty="0">
                <a:latin typeface="Tahoma" pitchFamily="34" charset="0"/>
              </a:rPr>
              <a:t>Арендная плата</a:t>
            </a:r>
          </a:p>
        </p:txBody>
      </p:sp>
      <p:sp>
        <p:nvSpPr>
          <p:cNvPr id="80910" name="Text Box 14"/>
          <p:cNvSpPr txBox="1">
            <a:spLocks noChangeArrowheads="1"/>
          </p:cNvSpPr>
          <p:nvPr/>
        </p:nvSpPr>
        <p:spPr bwMode="auto">
          <a:xfrm>
            <a:off x="4140200" y="1844391"/>
            <a:ext cx="1727200" cy="641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algn="ctr" defTabSz="1631913">
              <a:spcBef>
                <a:spcPct val="50000"/>
              </a:spcBef>
            </a:pPr>
            <a:r>
              <a:rPr lang="ru-RU" dirty="0">
                <a:latin typeface="Tahoma" pitchFamily="34" charset="0"/>
              </a:rPr>
              <a:t>Дарение имущества</a:t>
            </a:r>
          </a:p>
        </p:txBody>
      </p:sp>
      <p:sp>
        <p:nvSpPr>
          <p:cNvPr id="80911" name="AutoShape 15"/>
          <p:cNvSpPr>
            <a:spLocks noChangeArrowheads="1"/>
          </p:cNvSpPr>
          <p:nvPr/>
        </p:nvSpPr>
        <p:spPr bwMode="auto">
          <a:xfrm rot="9766013">
            <a:off x="3067050" y="1609477"/>
            <a:ext cx="1439863" cy="719556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799 w 21600"/>
              <a:gd name="T5" fmla="*/ 0 h 21600"/>
              <a:gd name="T6" fmla="*/ 2700 w 21600"/>
              <a:gd name="T7" fmla="*/ 10800 h 21600"/>
              <a:gd name="T8" fmla="*/ 10799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611187" y="405280"/>
            <a:ext cx="8229600" cy="575644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2200" b="1" dirty="0"/>
              <a:t>Государственно-общественное взаимодействие на локальном уровне (образовательная организация): субъекты взаимодействия и управления</a:t>
            </a:r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395288" y="1341760"/>
            <a:ext cx="2303463" cy="2304694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Управляющий совет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Образовательное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учреждение</a:t>
            </a: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5580063" y="1484613"/>
            <a:ext cx="3168650" cy="165497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Попечительский совет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Общественный фонд</a:t>
            </a:r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5436394" y="4150143"/>
            <a:ext cx="3528219" cy="215866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Негосударственная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Образовательная организация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Правление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(Некоммерческая организация)</a:t>
            </a:r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250825" y="4724729"/>
            <a:ext cx="2233613" cy="1654978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Правление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ОО</a:t>
            </a:r>
          </a:p>
        </p:txBody>
      </p:sp>
      <p:sp>
        <p:nvSpPr>
          <p:cNvPr id="81927" name="AutoShape 7"/>
          <p:cNvSpPr>
            <a:spLocks noChangeArrowheads="1"/>
          </p:cNvSpPr>
          <p:nvPr/>
        </p:nvSpPr>
        <p:spPr bwMode="auto">
          <a:xfrm>
            <a:off x="3132138" y="2060258"/>
            <a:ext cx="2519363" cy="2376650"/>
          </a:xfrm>
          <a:custGeom>
            <a:avLst/>
            <a:gdLst>
              <a:gd name="G0" fmla="+- 6480 0 0"/>
              <a:gd name="G1" fmla="+- 8640 0 0"/>
              <a:gd name="G2" fmla="+- 4320 0 0"/>
              <a:gd name="G3" fmla="+- 21600 0 6480"/>
              <a:gd name="G4" fmla="+- 21600 0 8640"/>
              <a:gd name="G5" fmla="+- 21600 0 4320"/>
              <a:gd name="G6" fmla="+- 6480 0 10800"/>
              <a:gd name="G7" fmla="+- 8640 0 10800"/>
              <a:gd name="G8" fmla="*/ G7 4320 G6"/>
              <a:gd name="G9" fmla="+- 21600 0 G8"/>
              <a:gd name="T0" fmla="*/ G8 w 21600"/>
              <a:gd name="T1" fmla="*/ G1 h 21600"/>
              <a:gd name="T2" fmla="*/ G9 w 21600"/>
              <a:gd name="T3" fmla="*/ G4 h 2160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21600" h="21600">
                <a:moveTo>
                  <a:pt x="10800" y="0"/>
                </a:moveTo>
                <a:lnTo>
                  <a:pt x="6480" y="4320"/>
                </a:lnTo>
                <a:lnTo>
                  <a:pt x="8640" y="4320"/>
                </a:lnTo>
                <a:lnTo>
                  <a:pt x="8640" y="8640"/>
                </a:lnTo>
                <a:lnTo>
                  <a:pt x="4320" y="8640"/>
                </a:lnTo>
                <a:lnTo>
                  <a:pt x="4320" y="6480"/>
                </a:lnTo>
                <a:lnTo>
                  <a:pt x="0" y="10800"/>
                </a:lnTo>
                <a:lnTo>
                  <a:pt x="4320" y="15120"/>
                </a:lnTo>
                <a:lnTo>
                  <a:pt x="4320" y="12960"/>
                </a:lnTo>
                <a:lnTo>
                  <a:pt x="8640" y="12960"/>
                </a:lnTo>
                <a:lnTo>
                  <a:pt x="8640" y="17280"/>
                </a:lnTo>
                <a:lnTo>
                  <a:pt x="6480" y="17280"/>
                </a:lnTo>
                <a:lnTo>
                  <a:pt x="10800" y="21600"/>
                </a:lnTo>
                <a:lnTo>
                  <a:pt x="15120" y="17280"/>
                </a:lnTo>
                <a:lnTo>
                  <a:pt x="12960" y="17280"/>
                </a:lnTo>
                <a:lnTo>
                  <a:pt x="12960" y="12960"/>
                </a:lnTo>
                <a:lnTo>
                  <a:pt x="17280" y="12960"/>
                </a:lnTo>
                <a:lnTo>
                  <a:pt x="17280" y="15120"/>
                </a:lnTo>
                <a:lnTo>
                  <a:pt x="21600" y="10800"/>
                </a:lnTo>
                <a:lnTo>
                  <a:pt x="17280" y="6480"/>
                </a:lnTo>
                <a:lnTo>
                  <a:pt x="17280" y="8640"/>
                </a:lnTo>
                <a:lnTo>
                  <a:pt x="12960" y="8640"/>
                </a:lnTo>
                <a:lnTo>
                  <a:pt x="12960" y="4320"/>
                </a:lnTo>
                <a:lnTo>
                  <a:pt x="15120" y="4320"/>
                </a:lnTo>
                <a:close/>
              </a:path>
            </a:pathLst>
          </a:cu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3563938" y="1341760"/>
            <a:ext cx="1773238" cy="1739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8" tIns="45714" rIns="91428" bIns="45714">
            <a:spAutoFit/>
          </a:bodyPr>
          <a:lstStyle/>
          <a:p>
            <a:pPr defTabSz="1631913"/>
            <a:r>
              <a:rPr lang="ru-RU" dirty="0">
                <a:latin typeface="Tahoma" pitchFamily="34" charset="0"/>
              </a:rPr>
              <a:t>Совет по </a:t>
            </a:r>
          </a:p>
          <a:p>
            <a:pPr defTabSz="1631913"/>
            <a:r>
              <a:rPr lang="ru-RU" dirty="0">
                <a:latin typeface="Tahoma" pitchFamily="34" charset="0"/>
              </a:rPr>
              <a:t>управлению</a:t>
            </a:r>
          </a:p>
          <a:p>
            <a:pPr defTabSz="1631913"/>
            <a:r>
              <a:rPr lang="ru-RU" dirty="0">
                <a:latin typeface="Tahoma" pitchFamily="34" charset="0"/>
              </a:rPr>
              <a:t>совместной</a:t>
            </a:r>
          </a:p>
          <a:p>
            <a:pPr defTabSz="1631913"/>
            <a:r>
              <a:rPr lang="ru-RU" dirty="0">
                <a:latin typeface="Tahoma" pitchFamily="34" charset="0"/>
              </a:rPr>
              <a:t>деятельностью</a:t>
            </a:r>
          </a:p>
          <a:p>
            <a:pPr defTabSz="1631913"/>
            <a:r>
              <a:rPr lang="ru-RU" dirty="0">
                <a:latin typeface="Tahoma" pitchFamily="34" charset="0"/>
              </a:rPr>
              <a:t>Гл. 55 ГК РФ</a:t>
            </a:r>
          </a:p>
          <a:p>
            <a:pPr defTabSz="1631913"/>
            <a:endParaRPr lang="ru-RU" dirty="0">
              <a:latin typeface="Tahoma" pitchFamily="34" charset="0"/>
            </a:endParaRPr>
          </a:p>
        </p:txBody>
      </p:sp>
      <p:sp>
        <p:nvSpPr>
          <p:cNvPr id="81929" name="Rectangle 9"/>
          <p:cNvSpPr>
            <a:spLocks noChangeArrowheads="1"/>
          </p:cNvSpPr>
          <p:nvPr/>
        </p:nvSpPr>
        <p:spPr bwMode="auto">
          <a:xfrm>
            <a:off x="2843213" y="4724729"/>
            <a:ext cx="2233613" cy="1654978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Правление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МОО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II. </a:t>
            </a:r>
            <a:r>
              <a:rPr lang="ru-RU" sz="3200" b="1" dirty="0" smtClean="0"/>
              <a:t>Открытые </a:t>
            </a:r>
            <a:r>
              <a:rPr lang="ru-RU" sz="3200" b="1" dirty="0" smtClean="0"/>
              <a:t>системы государственно-общественного взаимодействия в </a:t>
            </a:r>
            <a:r>
              <a:rPr lang="ru-RU" sz="3200" b="1" dirty="0" smtClean="0"/>
              <a:t>образовании – муниципальная сеть ОО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ru-RU" dirty="0"/>
              <a:t>Предлагаемые вниманию </a:t>
            </a:r>
            <a:r>
              <a:rPr lang="ru-RU" dirty="0" smtClean="0"/>
              <a:t>далее </a:t>
            </a:r>
            <a:r>
              <a:rPr lang="ru-RU" dirty="0"/>
              <a:t>модели являются моделями количественного увеличения (в сравнении с рассмотренными выше) сетевых связей и </a:t>
            </a:r>
            <a:r>
              <a:rPr lang="ru-RU" dirty="0" smtClean="0"/>
              <a:t>взаимодействий</a:t>
            </a:r>
          </a:p>
          <a:p>
            <a:r>
              <a:rPr lang="ru-RU" dirty="0"/>
              <a:t>В предельном варианте – </a:t>
            </a:r>
            <a:r>
              <a:rPr lang="ru-RU" dirty="0" smtClean="0"/>
              <a:t>связей общественного субъекта со </a:t>
            </a:r>
            <a:r>
              <a:rPr lang="ru-RU" dirty="0"/>
              <a:t>всей сетью муниципальных образовательных организаций общего, дошкольного и дополнительного образования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7. Модель </a:t>
            </a:r>
            <a:r>
              <a:rPr lang="ru-RU" sz="2400" b="1" dirty="0"/>
              <a:t>взаимодействия муниципальной сети образовательных организаций общего и дошкольного образования с благотворительной организацией</a:t>
            </a:r>
            <a:endParaRPr lang="ru-RU" sz="24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1331640" y="1772816"/>
          <a:ext cx="6696744" cy="475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Document" r:id="rId3" imgW="5484227" imgH="4756119" progId="Word.Document.8">
                  <p:embed/>
                </p:oleObj>
              </mc:Choice>
              <mc:Fallback>
                <p:oleObj name="Document" r:id="rId3" imgW="5484227" imgH="4756119" progId="Word.Documen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772816"/>
                        <a:ext cx="6696744" cy="4752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503238" y="212693"/>
            <a:ext cx="8229600" cy="960818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2000" b="1" dirty="0"/>
              <a:t>Государственно-общественное сетевое взаимодействие образовательных организаций в муниципальной сети: субъекты и управление</a:t>
            </a:r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2051050" y="1557626"/>
            <a:ext cx="4537075" cy="2015814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Попечительский совет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Правление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Исполнительный директор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Благотворительный фонд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в муниципальном образовании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395288" y="4868641"/>
            <a:ext cx="2303463" cy="1656036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Управляющий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Совет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Образовательное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учреждение</a:t>
            </a:r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3203575" y="4868641"/>
            <a:ext cx="2303463" cy="1656036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Управляющий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Совет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Образовательное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учреждение</a:t>
            </a:r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6659563" y="4868641"/>
            <a:ext cx="2303463" cy="1656036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Управляющий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Совет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Образовательное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учреждение</a:t>
            </a:r>
          </a:p>
        </p:txBody>
      </p:sp>
      <p:sp>
        <p:nvSpPr>
          <p:cNvPr id="82951" name="Oval 7"/>
          <p:cNvSpPr>
            <a:spLocks noChangeArrowheads="1"/>
          </p:cNvSpPr>
          <p:nvPr/>
        </p:nvSpPr>
        <p:spPr bwMode="auto">
          <a:xfrm>
            <a:off x="5867400" y="3068693"/>
            <a:ext cx="2808288" cy="1295200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Работодатели и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их объединение</a:t>
            </a:r>
          </a:p>
        </p:txBody>
      </p:sp>
      <p:sp>
        <p:nvSpPr>
          <p:cNvPr id="82952" name="Oval 8"/>
          <p:cNvSpPr>
            <a:spLocks noChangeArrowheads="1"/>
          </p:cNvSpPr>
          <p:nvPr/>
        </p:nvSpPr>
        <p:spPr bwMode="auto">
          <a:xfrm>
            <a:off x="0" y="2205227"/>
            <a:ext cx="2808288" cy="1297316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Родители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(законные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представители) </a:t>
            </a:r>
          </a:p>
        </p:txBody>
      </p:sp>
      <p:sp>
        <p:nvSpPr>
          <p:cNvPr id="82953" name="Oval 9"/>
          <p:cNvSpPr>
            <a:spLocks noChangeArrowheads="1"/>
          </p:cNvSpPr>
          <p:nvPr/>
        </p:nvSpPr>
        <p:spPr bwMode="auto">
          <a:xfrm>
            <a:off x="7164388" y="1268746"/>
            <a:ext cx="1979613" cy="1152347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Администрация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МСУ</a:t>
            </a:r>
          </a:p>
        </p:txBody>
      </p:sp>
      <p:sp>
        <p:nvSpPr>
          <p:cNvPr id="82954" name="Text Box 10"/>
          <p:cNvSpPr txBox="1">
            <a:spLocks noChangeArrowheads="1"/>
          </p:cNvSpPr>
          <p:nvPr/>
        </p:nvSpPr>
        <p:spPr bwMode="auto">
          <a:xfrm>
            <a:off x="5848350" y="5081332"/>
            <a:ext cx="682625" cy="8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8" tIns="45714" rIns="91428" bIns="45714">
            <a:spAutoFit/>
          </a:bodyPr>
          <a:lstStyle/>
          <a:p>
            <a:pPr defTabSz="1631913"/>
            <a:r>
              <a:rPr lang="ru-RU" sz="4800" dirty="0">
                <a:latin typeface="Tahoma" pitchFamily="34" charset="0"/>
              </a:rPr>
              <a:t>…</a:t>
            </a:r>
          </a:p>
        </p:txBody>
      </p:sp>
      <p:sp>
        <p:nvSpPr>
          <p:cNvPr id="82955" name="Line 11"/>
          <p:cNvSpPr>
            <a:spLocks noChangeShapeType="1"/>
          </p:cNvSpPr>
          <p:nvPr/>
        </p:nvSpPr>
        <p:spPr bwMode="auto">
          <a:xfrm flipH="1">
            <a:off x="1619250" y="3861263"/>
            <a:ext cx="360363" cy="43173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51197" tIns="25599" rIns="51197" bIns="25599"/>
          <a:lstStyle/>
          <a:p>
            <a:endParaRPr lang="ru-RU"/>
          </a:p>
        </p:txBody>
      </p:sp>
      <p:sp>
        <p:nvSpPr>
          <p:cNvPr id="82956" name="Line 12"/>
          <p:cNvSpPr>
            <a:spLocks noChangeShapeType="1"/>
          </p:cNvSpPr>
          <p:nvPr/>
        </p:nvSpPr>
        <p:spPr bwMode="auto">
          <a:xfrm>
            <a:off x="2484438" y="3861263"/>
            <a:ext cx="935038" cy="35977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51197" tIns="25599" rIns="51197" bIns="25599"/>
          <a:lstStyle/>
          <a:p>
            <a:endParaRPr lang="ru-RU"/>
          </a:p>
        </p:txBody>
      </p:sp>
      <p:sp>
        <p:nvSpPr>
          <p:cNvPr id="82957" name="Line 13"/>
          <p:cNvSpPr>
            <a:spLocks noChangeShapeType="1"/>
          </p:cNvSpPr>
          <p:nvPr/>
        </p:nvSpPr>
        <p:spPr bwMode="auto">
          <a:xfrm>
            <a:off x="3924300" y="3934276"/>
            <a:ext cx="1655763" cy="43173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51197" tIns="25599" rIns="51197" bIns="25599"/>
          <a:lstStyle/>
          <a:p>
            <a:endParaRPr lang="ru-RU"/>
          </a:p>
        </p:txBody>
      </p:sp>
      <p:sp>
        <p:nvSpPr>
          <p:cNvPr id="82958" name="Line 14"/>
          <p:cNvSpPr>
            <a:spLocks noChangeShapeType="1"/>
          </p:cNvSpPr>
          <p:nvPr/>
        </p:nvSpPr>
        <p:spPr bwMode="auto">
          <a:xfrm>
            <a:off x="6443663" y="2491990"/>
            <a:ext cx="1008063" cy="21586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51197" tIns="25599" rIns="51197" bIns="25599"/>
          <a:lstStyle/>
          <a:p>
            <a:endParaRPr lang="ru-RU"/>
          </a:p>
        </p:txBody>
      </p:sp>
      <p:sp>
        <p:nvSpPr>
          <p:cNvPr id="82959" name="Text Box 15"/>
          <p:cNvSpPr txBox="1">
            <a:spLocks noChangeArrowheads="1"/>
          </p:cNvSpPr>
          <p:nvPr/>
        </p:nvSpPr>
        <p:spPr bwMode="auto">
          <a:xfrm>
            <a:off x="7504113" y="2507863"/>
            <a:ext cx="1639888" cy="641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defTabSz="1631913"/>
            <a:r>
              <a:rPr lang="ru-RU" dirty="0">
                <a:latin typeface="Tahoma" pitchFamily="34" charset="0"/>
              </a:rPr>
              <a:t>Общие</a:t>
            </a:r>
          </a:p>
          <a:p>
            <a:pPr defTabSz="1631913"/>
            <a:r>
              <a:rPr lang="ru-RU" dirty="0">
                <a:latin typeface="Tahoma" pitchFamily="34" charset="0"/>
              </a:rPr>
              <a:t>мероприятия</a:t>
            </a:r>
          </a:p>
        </p:txBody>
      </p:sp>
      <p:sp>
        <p:nvSpPr>
          <p:cNvPr id="82960" name="Text Box 16"/>
          <p:cNvSpPr txBox="1">
            <a:spLocks noChangeArrowheads="1"/>
          </p:cNvSpPr>
          <p:nvPr/>
        </p:nvSpPr>
        <p:spPr bwMode="auto">
          <a:xfrm>
            <a:off x="2339975" y="4366010"/>
            <a:ext cx="3527425" cy="366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defTabSz="1631913"/>
            <a:r>
              <a:rPr lang="ru-RU" dirty="0" err="1">
                <a:latin typeface="Tahoma" pitchFamily="34" charset="0"/>
              </a:rPr>
              <a:t>Адресно</a:t>
            </a:r>
            <a:r>
              <a:rPr lang="ru-RU" dirty="0">
                <a:latin typeface="Tahoma" pitchFamily="34" charset="0"/>
              </a:rPr>
              <a:t> имущество и услуги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35416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8. Модель </a:t>
            </a:r>
            <a:r>
              <a:rPr lang="ru-RU" sz="2400" b="1" dirty="0"/>
              <a:t>взаимодействия муниципальной сети образовательных организаций общего и дошкольного образования с некоммерческой организацией или общественным объединением</a:t>
            </a:r>
            <a:endParaRPr lang="ru-RU" sz="24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844824"/>
            <a:ext cx="849694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Структурно-функциональный состав органов управления некоммерческой организации и, соответственно, общественного объединения  определен федеральными законами «О некоммерческих организациях» № 7 от 12.01.1996 г., «Об общественных объединениях» № 82 от 19.05.1995 (в ред. от 21.07.2014 г.).</a:t>
            </a:r>
          </a:p>
          <a:p>
            <a:endParaRPr lang="ru-RU" sz="2000" dirty="0" smtClean="0"/>
          </a:p>
          <a:p>
            <a:r>
              <a:rPr lang="ru-RU" sz="2000" dirty="0" smtClean="0"/>
              <a:t>Договоры </a:t>
            </a:r>
            <a:r>
              <a:rPr lang="ru-RU" sz="2000" dirty="0"/>
              <a:t>о совместной деятельности (сетевом взаимодействии в терминологии Федерального закона «Об образовании в Российской Федерации» №273-ФЗ от 29.12.2012г.), договоры дарения и безвозмездного пользования (</a:t>
            </a:r>
            <a:r>
              <a:rPr lang="ru-RU" sz="2000" dirty="0" smtClean="0"/>
              <a:t>ссуды) являются </a:t>
            </a:r>
            <a:r>
              <a:rPr lang="ru-RU" sz="2000" dirty="0"/>
              <a:t>стандартными по форме (определены Гражданским кодексом РФ) и различаются только содержанием их существенных условий, которые согласуются сторонами договора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Oval 2"/>
          <p:cNvSpPr>
            <a:spLocks noChangeArrowheads="1"/>
          </p:cNvSpPr>
          <p:nvPr/>
        </p:nvSpPr>
        <p:spPr bwMode="auto">
          <a:xfrm>
            <a:off x="539750" y="2996738"/>
            <a:ext cx="2808288" cy="230363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3" dist="63500" dir="13987806">
              <a:schemeClr val="bg2">
                <a:alpha val="50000"/>
              </a:schemeClr>
            </a:prstShdw>
          </a:effectLst>
        </p:spPr>
        <p:txBody>
          <a:bodyPr wrap="none" lIns="91428" tIns="45714" rIns="91428" bIns="45714" anchor="ctr"/>
          <a:lstStyle/>
          <a:p>
            <a:pPr algn="ctr" defTabSz="1631913"/>
            <a:endParaRPr lang="ru-RU" dirty="0">
              <a:latin typeface="Tahoma" pitchFamily="34" charset="0"/>
            </a:endParaRPr>
          </a:p>
        </p:txBody>
      </p:sp>
      <p:sp>
        <p:nvSpPr>
          <p:cNvPr id="83971" name="Oval 3"/>
          <p:cNvSpPr>
            <a:spLocks noChangeArrowheads="1"/>
          </p:cNvSpPr>
          <p:nvPr/>
        </p:nvSpPr>
        <p:spPr bwMode="auto">
          <a:xfrm>
            <a:off x="250825" y="2060257"/>
            <a:ext cx="3168650" cy="230363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3" dist="63500" dir="13987806">
              <a:schemeClr val="bg2">
                <a:alpha val="50000"/>
              </a:schemeClr>
            </a:prstShdw>
          </a:effectLst>
        </p:spPr>
        <p:txBody>
          <a:bodyPr wrap="none" lIns="91428" tIns="45714" rIns="91428" bIns="45714" anchor="ctr"/>
          <a:lstStyle/>
          <a:p>
            <a:pPr algn="ctr" defTabSz="1631913"/>
            <a:endParaRPr lang="ru-RU" dirty="0">
              <a:latin typeface="Tahoma" pitchFamily="34" charset="0"/>
            </a:endParaRPr>
          </a:p>
        </p:txBody>
      </p:sp>
      <p:sp>
        <p:nvSpPr>
          <p:cNvPr id="83972" name="Rectangle 4"/>
          <p:cNvSpPr>
            <a:spLocks noGrp="1"/>
          </p:cNvSpPr>
          <p:nvPr>
            <p:ph type="title" idx="4294967295"/>
          </p:nvPr>
        </p:nvSpPr>
        <p:spPr bwMode="auto">
          <a:xfrm>
            <a:off x="395287" y="333324"/>
            <a:ext cx="8229600" cy="792569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2000" b="1" dirty="0"/>
              <a:t>Государственно-общественное сетевое взаимодействие образовательных организаций в муниципальной сети: субъекты и управление</a:t>
            </a:r>
          </a:p>
        </p:txBody>
      </p:sp>
      <p:sp>
        <p:nvSpPr>
          <p:cNvPr id="83973" name="Rectangle 5"/>
          <p:cNvSpPr>
            <a:spLocks noChangeArrowheads="1"/>
          </p:cNvSpPr>
          <p:nvPr/>
        </p:nvSpPr>
        <p:spPr bwMode="auto">
          <a:xfrm>
            <a:off x="2051050" y="1557626"/>
            <a:ext cx="4537075" cy="2015814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Общее собрание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Правление</a:t>
            </a:r>
          </a:p>
          <a:p>
            <a:pPr algn="ctr" defTabSz="1631913"/>
            <a:endParaRPr lang="ru-RU" dirty="0">
              <a:latin typeface="Tahoma" pitchFamily="34" charset="0"/>
            </a:endParaRPr>
          </a:p>
          <a:p>
            <a:pPr algn="ctr" defTabSz="1631913"/>
            <a:r>
              <a:rPr lang="ru-RU" dirty="0">
                <a:latin typeface="Tahoma" pitchFamily="34" charset="0"/>
              </a:rPr>
              <a:t>Д-М ОО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в муниципальном образовании</a:t>
            </a:r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395288" y="5516241"/>
            <a:ext cx="2303463" cy="1008436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Образовательное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учреждение</a:t>
            </a:r>
          </a:p>
        </p:txBody>
      </p:sp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3203575" y="5589254"/>
            <a:ext cx="2303463" cy="93542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Образовательное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учреждение</a:t>
            </a:r>
          </a:p>
        </p:txBody>
      </p:sp>
      <p:sp>
        <p:nvSpPr>
          <p:cNvPr id="83976" name="Rectangle 8"/>
          <p:cNvSpPr>
            <a:spLocks noChangeArrowheads="1"/>
          </p:cNvSpPr>
          <p:nvPr/>
        </p:nvSpPr>
        <p:spPr bwMode="auto">
          <a:xfrm>
            <a:off x="6659563" y="5661209"/>
            <a:ext cx="2303463" cy="863467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Образовательное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учреждение</a:t>
            </a:r>
          </a:p>
        </p:txBody>
      </p:sp>
      <p:sp>
        <p:nvSpPr>
          <p:cNvPr id="83977" name="Oval 9"/>
          <p:cNvSpPr>
            <a:spLocks noChangeArrowheads="1"/>
          </p:cNvSpPr>
          <p:nvPr/>
        </p:nvSpPr>
        <p:spPr bwMode="auto">
          <a:xfrm>
            <a:off x="5940425" y="3212604"/>
            <a:ext cx="2808288" cy="1296259"/>
          </a:xfrm>
          <a:prstGeom prst="ellipse">
            <a:avLst/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Работодатели и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их объединение</a:t>
            </a:r>
          </a:p>
        </p:txBody>
      </p:sp>
      <p:sp>
        <p:nvSpPr>
          <p:cNvPr id="83978" name="Oval 10"/>
          <p:cNvSpPr>
            <a:spLocks noChangeArrowheads="1"/>
          </p:cNvSpPr>
          <p:nvPr/>
        </p:nvSpPr>
        <p:spPr bwMode="auto">
          <a:xfrm>
            <a:off x="179388" y="2636960"/>
            <a:ext cx="2628900" cy="266341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3" dist="63500" dir="13987806">
              <a:schemeClr val="bg2">
                <a:alpha val="50000"/>
              </a:schemeClr>
            </a:prstShdw>
          </a:effectLst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Секции родителей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(законных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представителей),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педагогов,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учащихся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по ОУ </a:t>
            </a:r>
          </a:p>
        </p:txBody>
      </p:sp>
      <p:sp>
        <p:nvSpPr>
          <p:cNvPr id="83979" name="Oval 11"/>
          <p:cNvSpPr>
            <a:spLocks noChangeArrowheads="1"/>
          </p:cNvSpPr>
          <p:nvPr/>
        </p:nvSpPr>
        <p:spPr bwMode="auto">
          <a:xfrm>
            <a:off x="7164388" y="1196791"/>
            <a:ext cx="1979613" cy="1152347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Администрация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МСУ</a:t>
            </a:r>
          </a:p>
        </p:txBody>
      </p:sp>
      <p:sp>
        <p:nvSpPr>
          <p:cNvPr id="83980" name="Text Box 12"/>
          <p:cNvSpPr txBox="1">
            <a:spLocks noChangeArrowheads="1"/>
          </p:cNvSpPr>
          <p:nvPr/>
        </p:nvSpPr>
        <p:spPr bwMode="auto">
          <a:xfrm>
            <a:off x="5724525" y="5516241"/>
            <a:ext cx="682625" cy="824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428" tIns="45714" rIns="91428" bIns="45714">
            <a:spAutoFit/>
          </a:bodyPr>
          <a:lstStyle/>
          <a:p>
            <a:pPr defTabSz="1631913"/>
            <a:r>
              <a:rPr lang="ru-RU" sz="4800" dirty="0">
                <a:latin typeface="Tahoma" pitchFamily="34" charset="0"/>
              </a:rPr>
              <a:t>…</a:t>
            </a:r>
          </a:p>
        </p:txBody>
      </p:sp>
      <p:sp>
        <p:nvSpPr>
          <p:cNvPr id="83981" name="Line 13"/>
          <p:cNvSpPr>
            <a:spLocks noChangeShapeType="1"/>
          </p:cNvSpPr>
          <p:nvPr/>
        </p:nvSpPr>
        <p:spPr bwMode="auto">
          <a:xfrm flipH="1">
            <a:off x="4572000" y="3500427"/>
            <a:ext cx="0" cy="86558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51197" tIns="25599" rIns="51197" bIns="25599"/>
          <a:lstStyle/>
          <a:p>
            <a:endParaRPr lang="ru-RU"/>
          </a:p>
        </p:txBody>
      </p:sp>
      <p:sp>
        <p:nvSpPr>
          <p:cNvPr id="83982" name="Line 14"/>
          <p:cNvSpPr>
            <a:spLocks noChangeShapeType="1"/>
          </p:cNvSpPr>
          <p:nvPr/>
        </p:nvSpPr>
        <p:spPr bwMode="auto">
          <a:xfrm>
            <a:off x="4968082" y="5349050"/>
            <a:ext cx="433388" cy="503689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51197" tIns="25599" rIns="51197" bIns="25599"/>
          <a:lstStyle/>
          <a:p>
            <a:endParaRPr lang="ru-RU"/>
          </a:p>
        </p:txBody>
      </p:sp>
      <p:sp>
        <p:nvSpPr>
          <p:cNvPr id="83983" name="Line 15"/>
          <p:cNvSpPr>
            <a:spLocks noChangeShapeType="1"/>
          </p:cNvSpPr>
          <p:nvPr/>
        </p:nvSpPr>
        <p:spPr bwMode="auto">
          <a:xfrm>
            <a:off x="6372225" y="5013610"/>
            <a:ext cx="1655763" cy="43173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51197" tIns="25599" rIns="51197" bIns="25599"/>
          <a:lstStyle/>
          <a:p>
            <a:endParaRPr lang="ru-RU"/>
          </a:p>
        </p:txBody>
      </p:sp>
      <p:sp>
        <p:nvSpPr>
          <p:cNvPr id="83984" name="Line 16"/>
          <p:cNvSpPr>
            <a:spLocks noChangeShapeType="1"/>
          </p:cNvSpPr>
          <p:nvPr/>
        </p:nvSpPr>
        <p:spPr bwMode="auto">
          <a:xfrm>
            <a:off x="6443663" y="2491990"/>
            <a:ext cx="1008063" cy="215867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51197" tIns="25599" rIns="51197" bIns="25599"/>
          <a:lstStyle/>
          <a:p>
            <a:endParaRPr lang="ru-RU"/>
          </a:p>
        </p:txBody>
      </p:sp>
      <p:sp>
        <p:nvSpPr>
          <p:cNvPr id="83985" name="Text Box 17"/>
          <p:cNvSpPr txBox="1">
            <a:spLocks noChangeArrowheads="1"/>
          </p:cNvSpPr>
          <p:nvPr/>
        </p:nvSpPr>
        <p:spPr bwMode="auto">
          <a:xfrm>
            <a:off x="7504113" y="2507863"/>
            <a:ext cx="1639888" cy="9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defTabSz="1631913"/>
            <a:r>
              <a:rPr lang="ru-RU" dirty="0">
                <a:latin typeface="Tahoma" pitchFamily="34" charset="0"/>
              </a:rPr>
              <a:t>НПП и профориентация</a:t>
            </a:r>
          </a:p>
        </p:txBody>
      </p:sp>
      <p:sp>
        <p:nvSpPr>
          <p:cNvPr id="83986" name="Text Box 18"/>
          <p:cNvSpPr txBox="1">
            <a:spLocks noChangeArrowheads="1"/>
          </p:cNvSpPr>
          <p:nvPr/>
        </p:nvSpPr>
        <p:spPr bwMode="auto">
          <a:xfrm>
            <a:off x="3492500" y="4366010"/>
            <a:ext cx="3527425" cy="915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defTabSz="1631913"/>
            <a:r>
              <a:rPr lang="ru-RU" dirty="0">
                <a:latin typeface="Tahoma" pitchFamily="34" charset="0"/>
              </a:rPr>
              <a:t>Адресное предоставление персонала, </a:t>
            </a:r>
          </a:p>
          <a:p>
            <a:pPr defTabSz="1631913"/>
            <a:r>
              <a:rPr lang="ru-RU" dirty="0">
                <a:latin typeface="Tahoma" pitchFamily="34" charset="0"/>
              </a:rPr>
              <a:t>имущества и услуг</a:t>
            </a:r>
          </a:p>
        </p:txBody>
      </p:sp>
      <p:sp>
        <p:nvSpPr>
          <p:cNvPr id="83987" name="Oval 19"/>
          <p:cNvSpPr>
            <a:spLocks noChangeArrowheads="1"/>
          </p:cNvSpPr>
          <p:nvPr/>
        </p:nvSpPr>
        <p:spPr bwMode="auto">
          <a:xfrm>
            <a:off x="0" y="2517387"/>
            <a:ext cx="2808288" cy="230363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3" dist="63500" dir="13987806">
              <a:schemeClr val="bg2">
                <a:alpha val="50000"/>
              </a:schemeClr>
            </a:prstShdw>
          </a:effectLst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Секции родителей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(законных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представителей)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по ОУ </a:t>
            </a:r>
          </a:p>
        </p:txBody>
      </p:sp>
      <p:sp>
        <p:nvSpPr>
          <p:cNvPr id="83988" name="Oval 20"/>
          <p:cNvSpPr>
            <a:spLocks noChangeArrowheads="1"/>
          </p:cNvSpPr>
          <p:nvPr/>
        </p:nvSpPr>
        <p:spPr bwMode="auto">
          <a:xfrm>
            <a:off x="215900" y="3212604"/>
            <a:ext cx="2808288" cy="230363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3" dist="63500" dir="13987806">
              <a:schemeClr val="bg2">
                <a:alpha val="50000"/>
              </a:schemeClr>
            </a:prstShdw>
          </a:effectLst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Секции родителей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(законных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представителей)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по ОУ </a:t>
            </a:r>
          </a:p>
        </p:txBody>
      </p:sp>
      <p:sp>
        <p:nvSpPr>
          <p:cNvPr id="83989" name="Oval 21"/>
          <p:cNvSpPr>
            <a:spLocks noChangeArrowheads="1"/>
          </p:cNvSpPr>
          <p:nvPr/>
        </p:nvSpPr>
        <p:spPr bwMode="auto">
          <a:xfrm>
            <a:off x="431800" y="3429529"/>
            <a:ext cx="2808288" cy="2302578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3" dist="63500" dir="13987806">
              <a:schemeClr val="bg2">
                <a:alpha val="50000"/>
              </a:schemeClr>
            </a:prstShdw>
          </a:effectLst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dirty="0">
                <a:latin typeface="Tahoma" pitchFamily="34" charset="0"/>
              </a:rPr>
              <a:t>Секции родителей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(законных 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представителей), педагогов,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учащихся</a:t>
            </a:r>
          </a:p>
          <a:p>
            <a:pPr algn="ctr" defTabSz="1631913"/>
            <a:r>
              <a:rPr lang="ru-RU" dirty="0">
                <a:latin typeface="Tahoma" pitchFamily="34" charset="0"/>
              </a:rPr>
              <a:t>по ОУ </a:t>
            </a:r>
          </a:p>
        </p:txBody>
      </p:sp>
      <p:sp>
        <p:nvSpPr>
          <p:cNvPr id="83990" name="Line 22"/>
          <p:cNvSpPr>
            <a:spLocks noChangeShapeType="1"/>
          </p:cNvSpPr>
          <p:nvPr/>
        </p:nvSpPr>
        <p:spPr bwMode="auto">
          <a:xfrm flipH="1">
            <a:off x="2736057" y="5301431"/>
            <a:ext cx="792163" cy="288881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51197" tIns="25599" rIns="51197" bIns="25599"/>
          <a:lstStyle/>
          <a:p>
            <a:endParaRPr lang="ru-RU"/>
          </a:p>
        </p:txBody>
      </p:sp>
      <p:sp>
        <p:nvSpPr>
          <p:cNvPr id="83991" name="AutoShape 23"/>
          <p:cNvSpPr>
            <a:spLocks noChangeArrowheads="1"/>
          </p:cNvSpPr>
          <p:nvPr/>
        </p:nvSpPr>
        <p:spPr bwMode="auto">
          <a:xfrm>
            <a:off x="755650" y="1412658"/>
            <a:ext cx="2232025" cy="576702"/>
          </a:xfrm>
          <a:prstGeom prst="curvedDownArrow">
            <a:avLst>
              <a:gd name="adj1" fmla="val 103193"/>
              <a:gd name="adj2" fmla="val 206385"/>
              <a:gd name="adj3" fmla="val 33333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83992" name="Text Box 24"/>
          <p:cNvSpPr txBox="1">
            <a:spLocks noChangeArrowheads="1"/>
          </p:cNvSpPr>
          <p:nvPr/>
        </p:nvSpPr>
        <p:spPr bwMode="auto">
          <a:xfrm>
            <a:off x="1476375" y="1125893"/>
            <a:ext cx="3692525" cy="366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defTabSz="1631913"/>
            <a:r>
              <a:rPr lang="ru-RU" dirty="0">
                <a:latin typeface="Tahoma" pitchFamily="34" charset="0"/>
              </a:rPr>
              <a:t>Членские взносы, оплата услуг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67544" y="1988840"/>
            <a:ext cx="8229600" cy="2376264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b="1" dirty="0" smtClean="0"/>
              <a:t>Благодарим </a:t>
            </a:r>
            <a:r>
              <a:rPr lang="ru-RU" b="1" dirty="0" smtClean="0"/>
              <a:t>за внимание!!!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647700" y="452897"/>
            <a:ext cx="8229600" cy="114282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50391" tIns="25196" rIns="50391" bIns="25196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  <a:tab pos="4863739" algn="l"/>
                <a:tab pos="5269051" algn="l"/>
                <a:tab pos="5674363" algn="l"/>
                <a:tab pos="6079674" algn="l"/>
                <a:tab pos="6484986" algn="l"/>
                <a:tab pos="6890297" algn="l"/>
                <a:tab pos="7295609" algn="l"/>
                <a:tab pos="7700921" algn="l"/>
                <a:tab pos="8106232" algn="l"/>
                <a:tab pos="8511544" algn="l"/>
                <a:tab pos="8916855" algn="l"/>
              </a:tabLst>
            </a:pPr>
            <a:r>
              <a:rPr lang="ru-RU" sz="2500" b="1" dirty="0">
                <a:solidFill>
                  <a:srgbClr val="000000"/>
                </a:solidFill>
                <a:latin typeface="Calibri" charset="0"/>
              </a:rPr>
              <a:t>Вариативность форм участия коллегиальных и представительных органов в управлении образовательной организацией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727994" y="1796773"/>
            <a:ext cx="5760244" cy="1776668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 lIns="50391" tIns="25196" rIns="50391" bIns="25196"/>
          <a:lstStyle/>
          <a:p>
            <a:pPr marL="287985" indent="-287096">
              <a:spcBef>
                <a:spcPts val="539"/>
              </a:spcBef>
              <a:buSzPct val="45000"/>
              <a:buFont typeface="Arial" charset="0"/>
              <a:buChar char="•"/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  <a:tab pos="4863739" algn="l"/>
                <a:tab pos="5269051" algn="l"/>
                <a:tab pos="5674363" algn="l"/>
                <a:tab pos="6079674" algn="l"/>
              </a:tabLst>
            </a:pPr>
            <a:r>
              <a:rPr lang="ru-RU" sz="2500" dirty="0">
                <a:solidFill>
                  <a:srgbClr val="000000"/>
                </a:solidFill>
                <a:latin typeface="Calibri" charset="0"/>
              </a:rPr>
              <a:t>Опосредованное участие в управлении</a:t>
            </a:r>
          </a:p>
          <a:p>
            <a:pPr marL="287985" indent="-287096">
              <a:spcBef>
                <a:spcPts val="539"/>
              </a:spcBef>
              <a:buSzPct val="45000"/>
              <a:buFont typeface="Arial" charset="0"/>
              <a:buChar char="•"/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  <a:tab pos="4863739" algn="l"/>
                <a:tab pos="5269051" algn="l"/>
                <a:tab pos="5674363" algn="l"/>
                <a:tab pos="6079674" algn="l"/>
              </a:tabLst>
            </a:pPr>
            <a:r>
              <a:rPr lang="ru-RU" sz="2500" dirty="0">
                <a:solidFill>
                  <a:srgbClr val="000000"/>
                </a:solidFill>
                <a:latin typeface="Calibri" charset="0"/>
              </a:rPr>
              <a:t>Непосредственное участие в управлении</a:t>
            </a:r>
          </a:p>
          <a:p>
            <a:pPr marL="287985" indent="-287096">
              <a:spcBef>
                <a:spcPts val="539"/>
              </a:spcBef>
              <a:buSzPct val="45000"/>
              <a:buFont typeface="Arial" charset="0"/>
              <a:buChar char="•"/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  <a:tab pos="4863739" algn="l"/>
                <a:tab pos="5269051" algn="l"/>
                <a:tab pos="5674363" algn="l"/>
                <a:tab pos="6079674" algn="l"/>
              </a:tabLst>
            </a:pPr>
            <a:r>
              <a:rPr lang="ru-RU" sz="2500" dirty="0">
                <a:solidFill>
                  <a:srgbClr val="000000"/>
                </a:solidFill>
                <a:latin typeface="Calibri" charset="0"/>
              </a:rPr>
              <a:t>Управление</a:t>
            </a:r>
          </a:p>
        </p:txBody>
      </p:sp>
      <p:graphicFrame>
        <p:nvGraphicFramePr>
          <p:cNvPr id="22531" name="Group 3"/>
          <p:cNvGraphicFramePr>
            <a:graphicFrameLocks noGrp="1"/>
          </p:cNvGraphicFramePr>
          <p:nvPr/>
        </p:nvGraphicFramePr>
        <p:xfrm>
          <a:off x="251520" y="3573016"/>
          <a:ext cx="8230394" cy="3089748"/>
        </p:xfrm>
        <a:graphic>
          <a:graphicData uri="http://schemas.openxmlformats.org/drawingml/2006/table">
            <a:tbl>
              <a:tblPr/>
              <a:tblGrid>
                <a:gridCol w="8230394"/>
              </a:tblGrid>
              <a:tr h="70368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  <a:tab pos="12306300" algn="l"/>
                          <a:tab pos="13030200" algn="l"/>
                          <a:tab pos="13754100" algn="l"/>
                          <a:tab pos="14478000" algn="l"/>
                          <a:tab pos="15201900" algn="l"/>
                          <a:tab pos="15925800" algn="l"/>
                        </a:tabLst>
                      </a:pPr>
                      <a:r>
                        <a:rPr kumimoji="0" lang="ru-RU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Внесение рекомендаций, заключений, ходатайств</a:t>
                      </a:r>
                    </a:p>
                  </a:txBody>
                  <a:tcPr marL="45720" marR="45720" marT="30475" marB="30475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275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  <a:tab pos="12306300" algn="l"/>
                          <a:tab pos="13030200" algn="l"/>
                          <a:tab pos="13754100" algn="l"/>
                          <a:tab pos="14478000" algn="l"/>
                          <a:tab pos="15201900" algn="l"/>
                          <a:tab pos="15925800" algn="l"/>
                        </a:tabLst>
                      </a:pPr>
                      <a:r>
                        <a:rPr kumimoji="0" lang="ru-RU" sz="2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Согласование управленческих решений (локальных правовых актов образовательной организации)</a:t>
                      </a:r>
                    </a:p>
                  </a:txBody>
                  <a:tcPr marL="45720" marR="45720" marT="30475" marB="30475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2755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102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  <a:tab pos="9410700" algn="l"/>
                          <a:tab pos="10134600" algn="l"/>
                          <a:tab pos="10858500" algn="l"/>
                          <a:tab pos="11582400" algn="l"/>
                          <a:tab pos="12306300" algn="l"/>
                          <a:tab pos="13030200" algn="l"/>
                          <a:tab pos="13754100" algn="l"/>
                          <a:tab pos="14478000" algn="l"/>
                          <a:tab pos="15201900" algn="l"/>
                          <a:tab pos="15925800" algn="l"/>
                        </a:tabLst>
                      </a:pPr>
                      <a:r>
                        <a:rPr kumimoji="0" lang="ru-RU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Microsoft YaHei" charset="-122"/>
                        </a:rPr>
                        <a:t>Утверждение (самостоятельное принятие) локальных нормативных и иных локальных актов образовательной организации</a:t>
                      </a:r>
                    </a:p>
                  </a:txBody>
                  <a:tcPr marL="45720" marR="45720" marT="30475" marB="30475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47700" y="452897"/>
            <a:ext cx="8229600" cy="114282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51197" tIns="25599" rIns="51197" bIns="25599" anchor="ctr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  <a:tab pos="4863739" algn="l"/>
                <a:tab pos="5269051" algn="l"/>
                <a:tab pos="5674363" algn="l"/>
                <a:tab pos="6079674" algn="l"/>
                <a:tab pos="6484986" algn="l"/>
                <a:tab pos="6890297" algn="l"/>
                <a:tab pos="7295609" algn="l"/>
                <a:tab pos="7700921" algn="l"/>
                <a:tab pos="8106232" algn="l"/>
                <a:tab pos="8511544" algn="l"/>
                <a:tab pos="8916855" algn="l"/>
              </a:tabLst>
            </a:pPr>
            <a:r>
              <a:rPr lang="ru-RU" sz="2500" b="1" dirty="0">
                <a:solidFill>
                  <a:srgbClr val="000000"/>
                </a:solidFill>
                <a:latin typeface="Calibri" charset="0"/>
              </a:rPr>
              <a:t>Вариативность форм участия коллегиальных и представительных органов в управлении образовательной организацией</a:t>
            </a:r>
          </a:p>
        </p:txBody>
      </p:sp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1367632" y="2373476"/>
            <a:ext cx="1620044" cy="191952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25560" cap="flat">
            <a:solidFill>
              <a:srgbClr val="3A5F8B"/>
            </a:solidFill>
            <a:round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5183982" y="2517387"/>
            <a:ext cx="2628106" cy="1919520"/>
          </a:xfrm>
          <a:prstGeom prst="ellipse">
            <a:avLst/>
          </a:prstGeom>
          <a:solidFill>
            <a:srgbClr val="4F81BD"/>
          </a:solidFill>
          <a:ln w="25560" cap="flat">
            <a:solidFill>
              <a:srgbClr val="3A5F8B"/>
            </a:solidFill>
            <a:round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79388" y="1605244"/>
            <a:ext cx="1908175" cy="74338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50391" tIns="25196" rIns="50391" bIns="25196">
            <a:spAutoFit/>
          </a:bodyPr>
          <a:lstStyle/>
          <a:p>
            <a:pPr>
              <a:tabLst>
                <a:tab pos="405312" algn="l"/>
                <a:tab pos="810623" algn="l"/>
                <a:tab pos="1215935" algn="l"/>
                <a:tab pos="1621246" algn="l"/>
                <a:tab pos="2026558" algn="l"/>
              </a:tabLst>
            </a:pPr>
            <a:r>
              <a:rPr lang="ru-RU" sz="1500" dirty="0">
                <a:solidFill>
                  <a:srgbClr val="FF0000"/>
                </a:solidFill>
                <a:latin typeface="Calibri" charset="0"/>
              </a:rPr>
              <a:t>Исполнительный (единоличный) орган управления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840538" y="1701538"/>
            <a:ext cx="1979613" cy="51254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50391" tIns="25196" rIns="50391" bIns="25196">
            <a:spAutoFit/>
          </a:bodyPr>
          <a:lstStyle/>
          <a:p>
            <a:pPr>
              <a:tabLst>
                <a:tab pos="405312" algn="l"/>
                <a:tab pos="810623" algn="l"/>
                <a:tab pos="1215935" algn="l"/>
                <a:tab pos="1621246" algn="l"/>
                <a:tab pos="2026558" algn="l"/>
              </a:tabLst>
            </a:pPr>
            <a:r>
              <a:rPr lang="ru-RU" sz="1500" dirty="0">
                <a:solidFill>
                  <a:srgbClr val="254061"/>
                </a:solidFill>
                <a:latin typeface="Calibri" charset="0"/>
              </a:rPr>
              <a:t>Коллегиальный орган управления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079500" y="5301431"/>
            <a:ext cx="1979613" cy="28171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50391" tIns="25196" rIns="50391" bIns="25196">
            <a:spAutoFit/>
          </a:bodyPr>
          <a:lstStyle/>
          <a:p>
            <a:pPr>
              <a:tabLst>
                <a:tab pos="405312" algn="l"/>
                <a:tab pos="810623" algn="l"/>
                <a:tab pos="1215935" algn="l"/>
                <a:tab pos="1621246" algn="l"/>
                <a:tab pos="2026558" algn="l"/>
              </a:tabLst>
            </a:pPr>
            <a:r>
              <a:rPr lang="ru-RU" sz="1500" dirty="0">
                <a:solidFill>
                  <a:srgbClr val="000000"/>
                </a:solidFill>
                <a:latin typeface="Calibri" charset="0"/>
              </a:rPr>
              <a:t>Приказ, распоряжение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192044" y="5349049"/>
            <a:ext cx="1151731" cy="28171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50391" tIns="25196" rIns="50391" bIns="25196">
            <a:spAutoFit/>
          </a:bodyPr>
          <a:lstStyle/>
          <a:p>
            <a:pPr>
              <a:tabLst>
                <a:tab pos="405312" algn="l"/>
                <a:tab pos="810623" algn="l"/>
                <a:tab pos="1215935" algn="l"/>
              </a:tabLst>
            </a:pPr>
            <a:r>
              <a:rPr lang="ru-RU" sz="1500" dirty="0">
                <a:solidFill>
                  <a:srgbClr val="000000"/>
                </a:solidFill>
                <a:latin typeface="Calibri" charset="0"/>
              </a:rPr>
              <a:t>Решение</a:t>
            </a: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4248150" y="4245378"/>
            <a:ext cx="1512094" cy="28171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50391" tIns="25196" rIns="50391" bIns="25196">
            <a:spAutoFit/>
          </a:bodyPr>
          <a:lstStyle/>
          <a:p>
            <a:pPr>
              <a:tabLst>
                <a:tab pos="405312" algn="l"/>
                <a:tab pos="810623" algn="l"/>
                <a:tab pos="1215935" algn="l"/>
                <a:tab pos="1621246" algn="l"/>
              </a:tabLst>
            </a:pPr>
            <a:r>
              <a:rPr lang="ru-RU" sz="1500" dirty="0">
                <a:solidFill>
                  <a:srgbClr val="000000"/>
                </a:solidFill>
                <a:latin typeface="Calibri" charset="0"/>
              </a:rPr>
              <a:t>Согласование</a:t>
            </a:r>
          </a:p>
        </p:txBody>
      </p:sp>
      <p:sp>
        <p:nvSpPr>
          <p:cNvPr id="23561" name="AutoShape 9"/>
          <p:cNvSpPr>
            <a:spLocks noChangeArrowheads="1"/>
          </p:cNvSpPr>
          <p:nvPr/>
        </p:nvSpPr>
        <p:spPr bwMode="auto">
          <a:xfrm rot="10800000">
            <a:off x="3419872" y="3789040"/>
            <a:ext cx="1296194" cy="767174"/>
          </a:xfrm>
          <a:custGeom>
            <a:avLst/>
            <a:gdLst>
              <a:gd name="G0" fmla="+- 9340 0 0"/>
              <a:gd name="G1" fmla="+- 18500 0 0"/>
              <a:gd name="G2" fmla="+- 7200 0 0"/>
              <a:gd name="G3" fmla="*/ 9340 1 2"/>
              <a:gd name="G4" fmla="+- G3 10800 0"/>
              <a:gd name="G5" fmla="+- 21600 9340 18500"/>
              <a:gd name="G6" fmla="+- 18500 7200 0"/>
              <a:gd name="G7" fmla="*/ G6 1 2"/>
              <a:gd name="G8" fmla="*/ 18500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00 1 2"/>
              <a:gd name="G15" fmla="+- G5 0 G4"/>
              <a:gd name="G16" fmla="+- G0 0 G4"/>
              <a:gd name="G17" fmla="*/ G2 G15 G16"/>
              <a:gd name="T0" fmla="*/ 15470 w 21600"/>
              <a:gd name="T1" fmla="*/ 0 h 21600"/>
              <a:gd name="T2" fmla="*/ 9340 w 21600"/>
              <a:gd name="T3" fmla="*/ 7200 h 21600"/>
              <a:gd name="T4" fmla="*/ 0 w 21600"/>
              <a:gd name="T5" fmla="*/ 18062 h 21600"/>
              <a:gd name="T6" fmla="*/ 9250 w 21600"/>
              <a:gd name="T7" fmla="*/ 21600 h 21600"/>
              <a:gd name="T8" fmla="*/ 18500 w 21600"/>
              <a:gd name="T9" fmla="*/ 15003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70" y="0"/>
                </a:moveTo>
                <a:lnTo>
                  <a:pt x="9340" y="7200"/>
                </a:lnTo>
                <a:lnTo>
                  <a:pt x="12440" y="7200"/>
                </a:lnTo>
                <a:lnTo>
                  <a:pt x="12440" y="14525"/>
                </a:lnTo>
                <a:lnTo>
                  <a:pt x="0" y="14525"/>
                </a:lnTo>
                <a:lnTo>
                  <a:pt x="0" y="21600"/>
                </a:lnTo>
                <a:lnTo>
                  <a:pt x="18500" y="21600"/>
                </a:lnTo>
                <a:lnTo>
                  <a:pt x="18500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4F81BD"/>
          </a:solidFill>
          <a:ln w="25560" cap="flat">
            <a:solidFill>
              <a:srgbClr val="3A5F8B"/>
            </a:solidFill>
            <a:round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2987675" y="4917316"/>
            <a:ext cx="1516063" cy="51254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50391" tIns="25196" rIns="50391" bIns="25196">
            <a:spAutoFit/>
          </a:bodyPr>
          <a:lstStyle/>
          <a:p>
            <a:pPr>
              <a:tabLst>
                <a:tab pos="405312" algn="l"/>
                <a:tab pos="810623" algn="l"/>
                <a:tab pos="1215935" algn="l"/>
                <a:tab pos="1621246" algn="l"/>
              </a:tabLst>
            </a:pPr>
            <a:r>
              <a:rPr lang="ru-RU" sz="1500" dirty="0">
                <a:solidFill>
                  <a:srgbClr val="000000"/>
                </a:solidFill>
                <a:latin typeface="Calibri" charset="0"/>
              </a:rPr>
              <a:t>Утверждение</a:t>
            </a:r>
          </a:p>
          <a:p>
            <a:pPr>
              <a:tabLst>
                <a:tab pos="405312" algn="l"/>
                <a:tab pos="810623" algn="l"/>
                <a:tab pos="1215935" algn="l"/>
                <a:tab pos="1621246" algn="l"/>
              </a:tabLst>
            </a:pPr>
            <a:r>
              <a:rPr lang="ru-RU" sz="1500" dirty="0">
                <a:solidFill>
                  <a:srgbClr val="000000"/>
                </a:solidFill>
                <a:latin typeface="Calibri" charset="0"/>
              </a:rPr>
              <a:t>(приказ)</a:t>
            </a:r>
          </a:p>
        </p:txBody>
      </p:sp>
      <p:sp>
        <p:nvSpPr>
          <p:cNvPr id="23563" name="AutoShape 11"/>
          <p:cNvSpPr>
            <a:spLocks noChangeArrowheads="1"/>
          </p:cNvSpPr>
          <p:nvPr/>
        </p:nvSpPr>
        <p:spPr bwMode="auto">
          <a:xfrm>
            <a:off x="2411760" y="4365104"/>
            <a:ext cx="288131" cy="1007378"/>
          </a:xfrm>
          <a:prstGeom prst="downArrow">
            <a:avLst>
              <a:gd name="adj1" fmla="val 50000"/>
              <a:gd name="adj2" fmla="val 65565"/>
            </a:avLst>
          </a:prstGeom>
          <a:solidFill>
            <a:srgbClr val="FF0000"/>
          </a:solidFill>
          <a:ln w="25560" cap="flat">
            <a:solidFill>
              <a:srgbClr val="3A5F8B"/>
            </a:solidFill>
            <a:round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23564" name="AutoShape 12"/>
          <p:cNvSpPr>
            <a:spLocks noChangeArrowheads="1"/>
          </p:cNvSpPr>
          <p:nvPr/>
        </p:nvSpPr>
        <p:spPr bwMode="auto">
          <a:xfrm rot="10800000">
            <a:off x="2483768" y="2060848"/>
            <a:ext cx="2339975" cy="767173"/>
          </a:xfrm>
          <a:custGeom>
            <a:avLst/>
            <a:gdLst>
              <a:gd name="G0" fmla="+- 9340 0 0"/>
              <a:gd name="G1" fmla="+- 18500 0 0"/>
              <a:gd name="G2" fmla="+- 7200 0 0"/>
              <a:gd name="G3" fmla="*/ 9340 1 2"/>
              <a:gd name="G4" fmla="+- G3 10800 0"/>
              <a:gd name="G5" fmla="+- 21600 9340 18500"/>
              <a:gd name="G6" fmla="+- 18500 7200 0"/>
              <a:gd name="G7" fmla="*/ G6 1 2"/>
              <a:gd name="G8" fmla="*/ 18500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00 1 2"/>
              <a:gd name="G15" fmla="+- G5 0 G4"/>
              <a:gd name="G16" fmla="+- G0 0 G4"/>
              <a:gd name="G17" fmla="*/ G2 G15 G16"/>
              <a:gd name="T0" fmla="*/ 15470 w 21600"/>
              <a:gd name="T1" fmla="*/ 0 h 21600"/>
              <a:gd name="T2" fmla="*/ 9340 w 21600"/>
              <a:gd name="T3" fmla="*/ 7200 h 21600"/>
              <a:gd name="T4" fmla="*/ 0 w 21600"/>
              <a:gd name="T5" fmla="*/ 18062 h 21600"/>
              <a:gd name="T6" fmla="*/ 9250 w 21600"/>
              <a:gd name="T7" fmla="*/ 21600 h 21600"/>
              <a:gd name="T8" fmla="*/ 18500 w 21600"/>
              <a:gd name="T9" fmla="*/ 15003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70" y="0"/>
                </a:moveTo>
                <a:lnTo>
                  <a:pt x="9340" y="7200"/>
                </a:lnTo>
                <a:lnTo>
                  <a:pt x="12440" y="7200"/>
                </a:lnTo>
                <a:lnTo>
                  <a:pt x="12440" y="14525"/>
                </a:lnTo>
                <a:lnTo>
                  <a:pt x="0" y="14525"/>
                </a:lnTo>
                <a:lnTo>
                  <a:pt x="0" y="21600"/>
                </a:lnTo>
                <a:lnTo>
                  <a:pt x="18500" y="21600"/>
                </a:lnTo>
                <a:lnTo>
                  <a:pt x="18500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4F81BD"/>
          </a:solidFill>
          <a:ln w="25560" cap="flat">
            <a:solidFill>
              <a:srgbClr val="3A5F8B"/>
            </a:solidFill>
            <a:round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203575" y="2805209"/>
            <a:ext cx="1655763" cy="74338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50391" tIns="25196" rIns="50391" bIns="25196">
            <a:spAutoFit/>
          </a:bodyPr>
          <a:lstStyle/>
          <a:p>
            <a:pPr>
              <a:tabLst>
                <a:tab pos="405312" algn="l"/>
                <a:tab pos="810623" algn="l"/>
                <a:tab pos="1215935" algn="l"/>
                <a:tab pos="1621246" algn="l"/>
              </a:tabLst>
            </a:pPr>
            <a:r>
              <a:rPr lang="ru-RU" sz="1500" dirty="0">
                <a:solidFill>
                  <a:srgbClr val="000000"/>
                </a:solidFill>
                <a:latin typeface="Calibri" charset="0"/>
              </a:rPr>
              <a:t>рекомендация,</a:t>
            </a:r>
          </a:p>
          <a:p>
            <a:pPr>
              <a:tabLst>
                <a:tab pos="405312" algn="l"/>
                <a:tab pos="810623" algn="l"/>
                <a:tab pos="1215935" algn="l"/>
                <a:tab pos="1621246" algn="l"/>
              </a:tabLst>
            </a:pPr>
            <a:r>
              <a:rPr lang="ru-RU" sz="1500" dirty="0">
                <a:solidFill>
                  <a:srgbClr val="000000"/>
                </a:solidFill>
                <a:latin typeface="Calibri" charset="0"/>
              </a:rPr>
              <a:t>заключение,</a:t>
            </a:r>
          </a:p>
          <a:p>
            <a:pPr>
              <a:tabLst>
                <a:tab pos="405312" algn="l"/>
                <a:tab pos="810623" algn="l"/>
                <a:tab pos="1215935" algn="l"/>
                <a:tab pos="1621246" algn="l"/>
              </a:tabLst>
            </a:pPr>
            <a:r>
              <a:rPr lang="ru-RU" sz="1500" dirty="0">
                <a:solidFill>
                  <a:srgbClr val="000000"/>
                </a:solidFill>
                <a:latin typeface="Calibri" charset="0"/>
              </a:rPr>
              <a:t>ходатайство</a:t>
            </a:r>
          </a:p>
        </p:txBody>
      </p:sp>
      <p:sp>
        <p:nvSpPr>
          <p:cNvPr id="23566" name="AutoShape 14"/>
          <p:cNvSpPr>
            <a:spLocks noChangeArrowheads="1"/>
          </p:cNvSpPr>
          <p:nvPr/>
        </p:nvSpPr>
        <p:spPr bwMode="auto">
          <a:xfrm>
            <a:off x="6948488" y="4484524"/>
            <a:ext cx="539750" cy="959761"/>
          </a:xfrm>
          <a:prstGeom prst="curvedLeftArrow">
            <a:avLst>
              <a:gd name="adj1" fmla="val 26676"/>
              <a:gd name="adj2" fmla="val 53353"/>
              <a:gd name="adj3" fmla="val 33333"/>
            </a:avLst>
          </a:prstGeom>
          <a:solidFill>
            <a:srgbClr val="4F81BD"/>
          </a:solidFill>
          <a:ln w="25560" cap="flat">
            <a:solidFill>
              <a:srgbClr val="3A5F8B"/>
            </a:solidFill>
            <a:round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23567" name="AutoShape 15"/>
          <p:cNvSpPr>
            <a:spLocks noChangeArrowheads="1"/>
          </p:cNvSpPr>
          <p:nvPr/>
        </p:nvSpPr>
        <p:spPr bwMode="auto">
          <a:xfrm>
            <a:off x="1619672" y="4365104"/>
            <a:ext cx="288131" cy="1007378"/>
          </a:xfrm>
          <a:prstGeom prst="downArrow">
            <a:avLst>
              <a:gd name="adj1" fmla="val 50000"/>
              <a:gd name="adj2" fmla="val 65565"/>
            </a:avLst>
          </a:prstGeom>
          <a:solidFill>
            <a:srgbClr val="FF0000"/>
          </a:solidFill>
          <a:ln w="25560" cap="flat">
            <a:solidFill>
              <a:srgbClr val="3A5F8B"/>
            </a:solidFill>
            <a:round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1799432" y="6117281"/>
            <a:ext cx="5904706" cy="28171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50391" tIns="25196" rIns="50391" bIns="25196">
            <a:spAutoFit/>
          </a:bodyPr>
          <a:lstStyle/>
          <a:p>
            <a:pPr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  <a:tab pos="4863739" algn="l"/>
                <a:tab pos="5269051" algn="l"/>
                <a:tab pos="5674363" algn="l"/>
                <a:tab pos="6079674" algn="l"/>
                <a:tab pos="6484986" algn="l"/>
              </a:tabLst>
            </a:pPr>
            <a:r>
              <a:rPr lang="ru-RU" sz="1500" b="1" dirty="0">
                <a:solidFill>
                  <a:srgbClr val="7030A0"/>
                </a:solidFill>
                <a:latin typeface="Calibri" charset="0"/>
              </a:rPr>
              <a:t>Локальные нормативные и иные правовые акты ОО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87338" y="308986"/>
            <a:ext cx="8569325" cy="1015733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 lIns="91510" tIns="45755" rIns="91510" bIns="45755">
            <a:spAutoFit/>
          </a:bodyPr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  <a:tab pos="4863739" algn="l"/>
                <a:tab pos="5269051" algn="l"/>
                <a:tab pos="5674363" algn="l"/>
                <a:tab pos="6079674" algn="l"/>
                <a:tab pos="6484986" algn="l"/>
                <a:tab pos="6890297" algn="l"/>
                <a:tab pos="7295609" algn="l"/>
                <a:tab pos="7700921" algn="l"/>
                <a:tab pos="8106232" algn="l"/>
                <a:tab pos="8511544" algn="l"/>
                <a:tab pos="8916855" algn="l"/>
                <a:tab pos="9322167" algn="l"/>
              </a:tabLst>
            </a:pPr>
            <a:r>
              <a:rPr lang="ru-RU" sz="3000" b="1" i="1" dirty="0">
                <a:solidFill>
                  <a:srgbClr val="000000"/>
                </a:solidFill>
                <a:latin typeface="Calibri" charset="0"/>
              </a:rPr>
              <a:t>Государственно-общественное </a:t>
            </a:r>
            <a:br>
              <a:rPr lang="ru-RU" sz="3000" b="1" i="1" dirty="0">
                <a:solidFill>
                  <a:srgbClr val="000000"/>
                </a:solidFill>
                <a:latin typeface="Calibri" charset="0"/>
              </a:rPr>
            </a:br>
            <a:r>
              <a:rPr lang="ru-RU" sz="3000" b="1" i="1" dirty="0">
                <a:solidFill>
                  <a:srgbClr val="000000"/>
                </a:solidFill>
                <a:latin typeface="Calibri" charset="0"/>
              </a:rPr>
              <a:t>управление образовательной организацией</a:t>
            </a:r>
          </a:p>
        </p:txBody>
      </p:sp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719932" y="1605244"/>
            <a:ext cx="7642225" cy="647600"/>
          </a:xfrm>
          <a:prstGeom prst="flowChartProcess">
            <a:avLst/>
          </a:prstGeom>
          <a:noFill/>
          <a:ln w="93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510" tIns="45755" rIns="91510" bIns="45755" anchor="ctr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  <a:tab pos="4863739" algn="l"/>
                <a:tab pos="5269051" algn="l"/>
                <a:tab pos="5674363" algn="l"/>
                <a:tab pos="6079674" algn="l"/>
                <a:tab pos="6484986" algn="l"/>
                <a:tab pos="6890297" algn="l"/>
                <a:tab pos="7295609" algn="l"/>
                <a:tab pos="7700921" algn="l"/>
                <a:tab pos="8106232" algn="l"/>
                <a:tab pos="8511544" algn="l"/>
              </a:tabLst>
            </a:pPr>
            <a:r>
              <a:rPr lang="ru-RU" sz="2000" b="1" u="sng" dirty="0">
                <a:solidFill>
                  <a:srgbClr val="000000"/>
                </a:solidFill>
                <a:latin typeface="Calibri" charset="0"/>
              </a:rPr>
              <a:t>Учредитель</a:t>
            </a:r>
          </a:p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  <a:tab pos="4863739" algn="l"/>
                <a:tab pos="5269051" algn="l"/>
                <a:tab pos="5674363" algn="l"/>
                <a:tab pos="6079674" algn="l"/>
                <a:tab pos="6484986" algn="l"/>
                <a:tab pos="6890297" algn="l"/>
                <a:tab pos="7295609" algn="l"/>
                <a:tab pos="7700921" algn="l"/>
                <a:tab pos="8106232" algn="l"/>
                <a:tab pos="8511544" algn="l"/>
              </a:tabLst>
            </a:pPr>
            <a:r>
              <a:rPr lang="ru-RU" sz="2000" dirty="0">
                <a:solidFill>
                  <a:srgbClr val="000000"/>
                </a:solidFill>
                <a:latin typeface="Calibri" charset="0"/>
              </a:rPr>
              <a:t>(орган государственной власти или местного самоуправления)</a:t>
            </a:r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143669" y="2805209"/>
            <a:ext cx="3071813" cy="1054995"/>
          </a:xfrm>
          <a:prstGeom prst="flowChartProcess">
            <a:avLst/>
          </a:prstGeom>
          <a:noFill/>
          <a:ln w="93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510" tIns="45755" rIns="91510" bIns="45755" anchor="ctr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</a:tabLst>
            </a:pPr>
            <a:r>
              <a:rPr lang="ru-RU" sz="1500" b="1" dirty="0">
                <a:solidFill>
                  <a:srgbClr val="000000"/>
                </a:solidFill>
                <a:latin typeface="Calibri" charset="0"/>
              </a:rPr>
              <a:t>Руководитель</a:t>
            </a:r>
          </a:p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</a:tabLst>
            </a:pPr>
            <a:r>
              <a:rPr lang="ru-RU" sz="1500" dirty="0">
                <a:solidFill>
                  <a:srgbClr val="000000"/>
                </a:solidFill>
                <a:latin typeface="Calibri" charset="0"/>
              </a:rPr>
              <a:t>(как правило, назначается </a:t>
            </a:r>
          </a:p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</a:tabLst>
            </a:pPr>
            <a:r>
              <a:rPr lang="ru-RU" sz="1500" dirty="0">
                <a:solidFill>
                  <a:srgbClr val="000000"/>
                </a:solidFill>
                <a:latin typeface="Calibri" charset="0"/>
              </a:rPr>
              <a:t>учредителем)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6876257" y="2661298"/>
            <a:ext cx="1998663" cy="462420"/>
          </a:xfrm>
          <a:prstGeom prst="roundRect">
            <a:avLst>
              <a:gd name="adj" fmla="val 16667"/>
            </a:avLst>
          </a:prstGeom>
          <a:noFill/>
          <a:ln w="9360" cap="rnd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 wrap="none" lIns="91510" tIns="45755" rIns="91510" bIns="45755" anchor="ctr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</a:tabLst>
            </a:pPr>
            <a:r>
              <a:rPr lang="ru-RU" sz="1600" i="1" dirty="0">
                <a:solidFill>
                  <a:srgbClr val="000000"/>
                </a:solidFill>
                <a:latin typeface="Calibri" charset="0"/>
              </a:rPr>
              <a:t>Общее собрание </a:t>
            </a:r>
          </a:p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</a:tabLst>
            </a:pPr>
            <a:r>
              <a:rPr lang="ru-RU" sz="1600" i="1" dirty="0">
                <a:solidFill>
                  <a:srgbClr val="000000"/>
                </a:solidFill>
                <a:latin typeface="Calibri" charset="0"/>
              </a:rPr>
              <a:t>(конференция)</a:t>
            </a: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143669" y="4005174"/>
            <a:ext cx="3076575" cy="576702"/>
          </a:xfrm>
          <a:prstGeom prst="flowChartProcess">
            <a:avLst/>
          </a:prstGeom>
          <a:noFill/>
          <a:ln w="93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510" tIns="45755" rIns="91510" bIns="45755" anchor="ctr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</a:tabLst>
            </a:pPr>
            <a:r>
              <a:rPr lang="ru-RU" sz="1500" b="1" dirty="0">
                <a:solidFill>
                  <a:srgbClr val="000000"/>
                </a:solidFill>
                <a:latin typeface="Calibri" charset="0"/>
              </a:rPr>
              <a:t>Администрация</a:t>
            </a:r>
          </a:p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</a:tabLst>
            </a:pPr>
            <a:r>
              <a:rPr lang="ru-RU" sz="1500" dirty="0">
                <a:solidFill>
                  <a:srgbClr val="000000"/>
                </a:solidFill>
                <a:latin typeface="Calibri" charset="0"/>
              </a:rPr>
              <a:t>(назначается руководителем)</a:t>
            </a:r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3348038" y="2612622"/>
            <a:ext cx="2928938" cy="1295200"/>
          </a:xfrm>
          <a:prstGeom prst="roundRect">
            <a:avLst>
              <a:gd name="adj" fmla="val 16667"/>
            </a:avLst>
          </a:pr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1510" tIns="45755" rIns="91510" bIns="45755" anchor="ctr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</a:tabLst>
            </a:pPr>
            <a:r>
              <a:rPr lang="ru-RU" sz="1500" b="1" u="sng" dirty="0">
                <a:solidFill>
                  <a:srgbClr val="000000"/>
                </a:solidFill>
                <a:latin typeface="Calibri" charset="0"/>
              </a:rPr>
              <a:t>Управляющий совет</a:t>
            </a:r>
          </a:p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</a:tabLst>
            </a:pPr>
            <a:r>
              <a:rPr lang="ru-RU" sz="1500" b="1" u="sng" dirty="0">
                <a:solidFill>
                  <a:srgbClr val="000000"/>
                </a:solidFill>
                <a:latin typeface="Calibri" charset="0"/>
              </a:rPr>
              <a:t>(УС)</a:t>
            </a:r>
            <a:br>
              <a:rPr lang="ru-RU" sz="1500" b="1" u="sng" dirty="0">
                <a:solidFill>
                  <a:srgbClr val="000000"/>
                </a:solidFill>
                <a:latin typeface="Calibri" charset="0"/>
              </a:rPr>
            </a:br>
            <a:r>
              <a:rPr lang="ru-RU" sz="1500" b="1" dirty="0">
                <a:solidFill>
                  <a:srgbClr val="000000"/>
                </a:solidFill>
                <a:latin typeface="Calibri" charset="0"/>
              </a:rPr>
              <a:t>(выборы, назначение,</a:t>
            </a:r>
          </a:p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</a:tabLst>
            </a:pPr>
            <a:r>
              <a:rPr lang="ru-RU" sz="1500" b="1" dirty="0">
                <a:solidFill>
                  <a:srgbClr val="000000"/>
                </a:solidFill>
                <a:latin typeface="Calibri" charset="0"/>
              </a:rPr>
              <a:t>кооптация)</a:t>
            </a:r>
          </a:p>
        </p:txBody>
      </p:sp>
      <p:sp>
        <p:nvSpPr>
          <p:cNvPr id="16391" name="AutoShape 7"/>
          <p:cNvSpPr>
            <a:spLocks noChangeArrowheads="1"/>
          </p:cNvSpPr>
          <p:nvPr/>
        </p:nvSpPr>
        <p:spPr bwMode="auto">
          <a:xfrm>
            <a:off x="6911975" y="3284560"/>
            <a:ext cx="2000250" cy="417977"/>
          </a:xfrm>
          <a:prstGeom prst="roundRect">
            <a:avLst>
              <a:gd name="adj" fmla="val 16667"/>
            </a:avLst>
          </a:prstGeom>
          <a:noFill/>
          <a:ln w="9360" cap="rnd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 wrap="none" lIns="91510" tIns="45755" rIns="91510" bIns="45755" anchor="ctr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</a:tabLst>
            </a:pPr>
            <a:r>
              <a:rPr lang="ru-RU" sz="1600" i="1" dirty="0">
                <a:solidFill>
                  <a:srgbClr val="000000"/>
                </a:solidFill>
                <a:latin typeface="Calibri" charset="0"/>
              </a:rPr>
              <a:t>Совет ТК</a:t>
            </a:r>
          </a:p>
        </p:txBody>
      </p:sp>
      <p:sp>
        <p:nvSpPr>
          <p:cNvPr id="16392" name="AutoShape 8"/>
          <p:cNvSpPr>
            <a:spLocks noChangeArrowheads="1"/>
          </p:cNvSpPr>
          <p:nvPr/>
        </p:nvSpPr>
        <p:spPr bwMode="auto">
          <a:xfrm>
            <a:off x="6911975" y="3908880"/>
            <a:ext cx="2000250" cy="433850"/>
          </a:xfrm>
          <a:prstGeom prst="roundRect">
            <a:avLst>
              <a:gd name="adj" fmla="val 16667"/>
            </a:avLst>
          </a:prstGeom>
          <a:noFill/>
          <a:ln w="9360" cap="rnd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 wrap="none" lIns="91510" tIns="45755" rIns="91510" bIns="45755" anchor="ctr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</a:tabLst>
            </a:pPr>
            <a:r>
              <a:rPr lang="ru-RU" sz="1600" i="1" dirty="0">
                <a:solidFill>
                  <a:srgbClr val="000000"/>
                </a:solidFill>
                <a:latin typeface="Calibri" charset="0"/>
              </a:rPr>
              <a:t>Родительские</a:t>
            </a:r>
          </a:p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</a:tabLst>
            </a:pPr>
            <a:r>
              <a:rPr lang="ru-RU" sz="1600" i="1" dirty="0">
                <a:solidFill>
                  <a:srgbClr val="000000"/>
                </a:solidFill>
                <a:latin typeface="Calibri" charset="0"/>
              </a:rPr>
              <a:t>комитеты</a:t>
            </a:r>
          </a:p>
        </p:txBody>
      </p:sp>
      <p:sp>
        <p:nvSpPr>
          <p:cNvPr id="16393" name="AutoShape 9"/>
          <p:cNvSpPr>
            <a:spLocks noChangeArrowheads="1"/>
          </p:cNvSpPr>
          <p:nvPr/>
        </p:nvSpPr>
        <p:spPr bwMode="auto">
          <a:xfrm>
            <a:off x="6948488" y="4533201"/>
            <a:ext cx="1995488" cy="447606"/>
          </a:xfrm>
          <a:prstGeom prst="roundRect">
            <a:avLst>
              <a:gd name="adj" fmla="val 16667"/>
            </a:avLst>
          </a:prstGeom>
          <a:noFill/>
          <a:ln w="9360" cap="rnd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 wrap="none" lIns="91510" tIns="45755" rIns="91510" bIns="45755" anchor="ctr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</a:tabLst>
            </a:pP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Ученический </a:t>
            </a:r>
          </a:p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</a:tabLst>
            </a:pP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совет</a:t>
            </a:r>
          </a:p>
        </p:txBody>
      </p:sp>
      <p:sp>
        <p:nvSpPr>
          <p:cNvPr id="16394" name="AutoShape 10"/>
          <p:cNvSpPr>
            <a:spLocks noChangeArrowheads="1"/>
          </p:cNvSpPr>
          <p:nvPr/>
        </p:nvSpPr>
        <p:spPr bwMode="auto">
          <a:xfrm>
            <a:off x="7344569" y="5156463"/>
            <a:ext cx="1423988" cy="379883"/>
          </a:xfrm>
          <a:prstGeom prst="roundRect">
            <a:avLst>
              <a:gd name="adj" fmla="val 16667"/>
            </a:avLst>
          </a:prstGeom>
          <a:noFill/>
          <a:ln w="9360" cap="rnd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 wrap="none" lIns="91510" tIns="45755" rIns="91510" bIns="45755" anchor="ctr"/>
          <a:lstStyle/>
          <a:p>
            <a:pPr algn="ctr">
              <a:tabLst>
                <a:tab pos="405312" algn="l"/>
                <a:tab pos="810623" algn="l"/>
                <a:tab pos="1215935" algn="l"/>
              </a:tabLst>
            </a:pPr>
            <a:r>
              <a:rPr lang="ru-RU" sz="1600" i="1" dirty="0">
                <a:solidFill>
                  <a:srgbClr val="000000"/>
                </a:solidFill>
                <a:latin typeface="Calibri" charset="0"/>
              </a:rPr>
              <a:t>Иные формы</a:t>
            </a:r>
          </a:p>
        </p:txBody>
      </p:sp>
      <p:sp>
        <p:nvSpPr>
          <p:cNvPr id="16395" name="AutoShape 11"/>
          <p:cNvSpPr>
            <a:spLocks noChangeArrowheads="1"/>
          </p:cNvSpPr>
          <p:nvPr/>
        </p:nvSpPr>
        <p:spPr bwMode="auto">
          <a:xfrm>
            <a:off x="1151732" y="4964934"/>
            <a:ext cx="5715000" cy="718498"/>
          </a:xfrm>
          <a:prstGeom prst="bracketPair">
            <a:avLst>
              <a:gd name="adj" fmla="val 17130"/>
            </a:avLst>
          </a:prstGeom>
          <a:solidFill>
            <a:srgbClr val="DDDDDD"/>
          </a:solidFill>
          <a:ln w="936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1510" tIns="45755" rIns="91510" bIns="45755" anchor="ctr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  <a:tab pos="4863739" algn="l"/>
                <a:tab pos="5269051" algn="l"/>
                <a:tab pos="5674363" algn="l"/>
                <a:tab pos="6079674" algn="l"/>
              </a:tabLst>
            </a:pPr>
            <a:r>
              <a:rPr lang="ru-RU" sz="1500" u="sng" dirty="0">
                <a:solidFill>
                  <a:srgbClr val="000000"/>
                </a:solidFill>
                <a:latin typeface="Calibri" charset="0"/>
              </a:rPr>
              <a:t>Участники образовательных отношений</a:t>
            </a:r>
          </a:p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  <a:tab pos="4458428" algn="l"/>
                <a:tab pos="4863739" algn="l"/>
                <a:tab pos="5269051" algn="l"/>
                <a:tab pos="5674363" algn="l"/>
                <a:tab pos="6079674" algn="l"/>
              </a:tabLst>
            </a:pPr>
            <a:r>
              <a:rPr lang="ru-RU" sz="1500" dirty="0">
                <a:solidFill>
                  <a:srgbClr val="000000"/>
                </a:solidFill>
                <a:latin typeface="Calibri" charset="0"/>
              </a:rPr>
              <a:t>(обучающиеся, родители, педагогические работники)</a:t>
            </a:r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>
            <a:off x="3383757" y="4196702"/>
            <a:ext cx="2786063" cy="576703"/>
          </a:xfrm>
          <a:prstGeom prst="roundRect">
            <a:avLst>
              <a:gd name="adj" fmla="val 16667"/>
            </a:avLst>
          </a:pr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1510" tIns="45755" rIns="91510" bIns="45755" anchor="ctr"/>
          <a:lstStyle/>
          <a:p>
            <a:pPr algn="ctr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</a:tabLst>
            </a:pPr>
            <a:r>
              <a:rPr lang="ru-RU" sz="1500" b="1" u="sng" dirty="0">
                <a:solidFill>
                  <a:srgbClr val="000000"/>
                </a:solidFill>
                <a:latin typeface="Calibri" charset="0"/>
              </a:rPr>
              <a:t>Комитеты, комиссии </a:t>
            </a:r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>
            <a:off x="215900" y="5924694"/>
            <a:ext cx="357188" cy="210575"/>
          </a:xfrm>
          <a:prstGeom prst="flowChartProcess">
            <a:avLst/>
          </a:prstGeom>
          <a:noFill/>
          <a:ln w="9360" cap="flat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771525" y="5828400"/>
            <a:ext cx="1864178" cy="584846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 wrap="none" lIns="91510" tIns="45755" rIns="91510" bIns="45755">
            <a:spAutoFit/>
          </a:bodyPr>
          <a:lstStyle/>
          <a:p>
            <a:pPr marL="120882" indent="-120882">
              <a:buSzPct val="45000"/>
              <a:buFont typeface="StarSymbol" charset="0"/>
              <a:buChar char="-"/>
              <a:tabLst>
                <a:tab pos="405312" algn="l"/>
                <a:tab pos="810623" algn="l"/>
                <a:tab pos="1215935" algn="l"/>
                <a:tab pos="1621246" algn="l"/>
              </a:tabLst>
            </a:pP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 государственное </a:t>
            </a:r>
          </a:p>
          <a:p>
            <a:pPr marL="120882" indent="-120882">
              <a:tabLst>
                <a:tab pos="405312" algn="l"/>
                <a:tab pos="810623" algn="l"/>
                <a:tab pos="1215935" algn="l"/>
                <a:tab pos="1621246" algn="l"/>
              </a:tabLst>
            </a:pPr>
            <a:r>
              <a:rPr lang="ru-RU" sz="1600" dirty="0">
                <a:solidFill>
                  <a:srgbClr val="000000"/>
                </a:solidFill>
                <a:latin typeface="Calibri" charset="0"/>
              </a:rPr>
              <a:t> управление</a:t>
            </a:r>
          </a:p>
        </p:txBody>
      </p:sp>
      <p:sp>
        <p:nvSpPr>
          <p:cNvPr id="16399" name="AutoShape 15"/>
          <p:cNvSpPr>
            <a:spLocks noChangeArrowheads="1"/>
          </p:cNvSpPr>
          <p:nvPr/>
        </p:nvSpPr>
        <p:spPr bwMode="auto">
          <a:xfrm>
            <a:off x="2699544" y="6020988"/>
            <a:ext cx="357188" cy="217983"/>
          </a:xfrm>
          <a:prstGeom prst="roundRect">
            <a:avLst>
              <a:gd name="adj" fmla="val 16667"/>
            </a:avLst>
          </a:pr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3059907" y="5877076"/>
            <a:ext cx="3630613" cy="584846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 lIns="91510" tIns="45755" rIns="91510" bIns="45755">
            <a:spAutoFit/>
          </a:bodyPr>
          <a:lstStyle/>
          <a:p>
            <a:pPr marL="120882" indent="-120882">
              <a:buSzPct val="45000"/>
              <a:buFont typeface="StarSymbol" charset="0"/>
              <a:buChar char="-"/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</a:tabLst>
            </a:pPr>
            <a:r>
              <a:rPr lang="ru-RU" sz="1600" b="1" u="sng" dirty="0">
                <a:solidFill>
                  <a:srgbClr val="000000"/>
                </a:solidFill>
                <a:latin typeface="Calibri" charset="0"/>
              </a:rPr>
              <a:t> государственно - общественный </a:t>
            </a:r>
          </a:p>
          <a:p>
            <a:pPr marL="120882" indent="-120882">
              <a:tabLst>
                <a:tab pos="405312" algn="l"/>
                <a:tab pos="810623" algn="l"/>
                <a:tab pos="1215935" algn="l"/>
                <a:tab pos="1621246" algn="l"/>
                <a:tab pos="2026558" algn="l"/>
                <a:tab pos="2431870" algn="l"/>
                <a:tab pos="2837181" algn="l"/>
                <a:tab pos="3242493" algn="l"/>
                <a:tab pos="3647804" algn="l"/>
                <a:tab pos="4053116" algn="l"/>
              </a:tabLst>
            </a:pPr>
            <a:r>
              <a:rPr lang="ru-RU" sz="1600" b="1" u="sng" dirty="0">
                <a:solidFill>
                  <a:srgbClr val="000000"/>
                </a:solidFill>
                <a:latin typeface="Calibri" charset="0"/>
              </a:rPr>
              <a:t> характер управления</a:t>
            </a:r>
          </a:p>
        </p:txBody>
      </p:sp>
      <p:sp>
        <p:nvSpPr>
          <p:cNvPr id="16401" name="AutoShape 17"/>
          <p:cNvSpPr>
            <a:spLocks noChangeArrowheads="1"/>
          </p:cNvSpPr>
          <p:nvPr/>
        </p:nvSpPr>
        <p:spPr bwMode="auto">
          <a:xfrm>
            <a:off x="6768307" y="5973370"/>
            <a:ext cx="357188" cy="217983"/>
          </a:xfrm>
          <a:prstGeom prst="roundRect">
            <a:avLst>
              <a:gd name="adj" fmla="val 16667"/>
            </a:avLst>
          </a:prstGeom>
          <a:noFill/>
          <a:ln w="9360" cap="rnd">
            <a:solidFill>
              <a:srgbClr val="000000"/>
            </a:solidFill>
            <a:prstDash val="lgDash"/>
            <a:round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7128669" y="5877076"/>
            <a:ext cx="1785938" cy="584846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  <a:effectLst/>
        </p:spPr>
        <p:txBody>
          <a:bodyPr lIns="91510" tIns="45755" rIns="91510" bIns="45755">
            <a:spAutoFit/>
          </a:bodyPr>
          <a:lstStyle/>
          <a:p>
            <a:pPr marL="120882" indent="-120882">
              <a:buSzPct val="45000"/>
              <a:buFont typeface="StarSymbol" charset="0"/>
              <a:buChar char="-"/>
              <a:tabLst>
                <a:tab pos="405312" algn="l"/>
                <a:tab pos="810623" algn="l"/>
                <a:tab pos="1215935" algn="l"/>
                <a:tab pos="1621246" algn="l"/>
              </a:tabLst>
            </a:pPr>
            <a:r>
              <a:rPr lang="ru-RU" sz="1600" i="1" dirty="0">
                <a:solidFill>
                  <a:srgbClr val="000000"/>
                </a:solidFill>
                <a:latin typeface="Calibri" charset="0"/>
              </a:rPr>
              <a:t> Общественные субъекты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 sz="quarter" idx="4294967295"/>
          </p:nvPr>
        </p:nvSpPr>
        <p:spPr bwMode="auto">
          <a:xfrm>
            <a:off x="575469" y="405279"/>
            <a:ext cx="8229600" cy="1142824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2700" dirty="0"/>
              <a:t>Вариативность структурного состава коллегиальных и представительных органов образовательной организации</a:t>
            </a:r>
          </a:p>
        </p:txBody>
      </p:sp>
      <p:graphicFrame>
        <p:nvGraphicFramePr>
          <p:cNvPr id="43045" name="Group 37"/>
          <p:cNvGraphicFramePr>
            <a:graphicFrameLocks noGrp="1"/>
          </p:cNvGraphicFramePr>
          <p:nvPr>
            <p:ph sz="quarter" idx="4294967295"/>
          </p:nvPr>
        </p:nvGraphicFramePr>
        <p:xfrm>
          <a:off x="395536" y="1412776"/>
          <a:ext cx="4076700" cy="2905360"/>
        </p:xfrm>
        <a:graphic>
          <a:graphicData uri="http://schemas.openxmlformats.org/drawingml/2006/table">
            <a:tbl>
              <a:tblPr/>
              <a:tblGrid>
                <a:gridCol w="4076700"/>
              </a:tblGrid>
              <a:tr h="507922">
                <a:tc>
                  <a:txBody>
                    <a:bodyPr/>
                    <a:lstStyle/>
                    <a:p>
                      <a:pPr marL="0" marR="0" lvl="0" indent="0" algn="ctr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Управляющий совет</a:t>
                      </a:r>
                    </a:p>
                  </a:txBody>
                  <a:tcPr marL="45720" marR="45720" marT="30475" marB="304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922">
                <a:tc>
                  <a:txBody>
                    <a:bodyPr/>
                    <a:lstStyle/>
                    <a:p>
                      <a:pPr marL="0" marR="0" lvl="0" indent="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Учредитель, руководитель ОО</a:t>
                      </a:r>
                    </a:p>
                  </a:txBody>
                  <a:tcPr marL="45720" marR="45720" marT="30475" marB="304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922">
                <a:tc>
                  <a:txBody>
                    <a:bodyPr/>
                    <a:lstStyle/>
                    <a:p>
                      <a:pPr marL="0" marR="0" lvl="0" indent="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Родители (законные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предст-ли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)</a:t>
                      </a:r>
                    </a:p>
                  </a:txBody>
                  <a:tcPr marL="45720" marR="45720" marT="30475" marB="304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922">
                <a:tc>
                  <a:txBody>
                    <a:bodyPr/>
                    <a:lstStyle/>
                    <a:p>
                      <a:pPr marL="0" marR="0" lvl="0" indent="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Работники ОО</a:t>
                      </a:r>
                    </a:p>
                  </a:txBody>
                  <a:tcPr marL="45720" marR="45720" marT="30475" marB="304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922">
                <a:tc>
                  <a:txBody>
                    <a:bodyPr/>
                    <a:lstStyle/>
                    <a:p>
                      <a:pPr marL="0" marR="0" lvl="0" indent="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Старшие обучающиеся (с 14 лет)</a:t>
                      </a:r>
                    </a:p>
                  </a:txBody>
                  <a:tcPr marL="45720" marR="45720" marT="30475" marB="304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Кооптированные (граждане)</a:t>
                      </a:r>
                    </a:p>
                  </a:txBody>
                  <a:tcPr marL="45720" marR="45720" marT="30475" marB="304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070" name="Group 62"/>
          <p:cNvGraphicFramePr>
            <a:graphicFrameLocks noGrp="1"/>
          </p:cNvGraphicFramePr>
          <p:nvPr>
            <p:ph sz="quarter" idx="4294967295"/>
          </p:nvPr>
        </p:nvGraphicFramePr>
        <p:xfrm>
          <a:off x="4644008" y="1484784"/>
          <a:ext cx="4076700" cy="1452792"/>
        </p:xfrm>
        <a:graphic>
          <a:graphicData uri="http://schemas.openxmlformats.org/drawingml/2006/table">
            <a:tbl>
              <a:tblPr/>
              <a:tblGrid>
                <a:gridCol w="4076700"/>
              </a:tblGrid>
              <a:tr h="507922">
                <a:tc>
                  <a:txBody>
                    <a:bodyPr/>
                    <a:lstStyle/>
                    <a:p>
                      <a:pPr marL="0" marR="0" lvl="0" indent="0" algn="ctr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Педагогический совет</a:t>
                      </a:r>
                    </a:p>
                  </a:txBody>
                  <a:tcPr marL="45720" marR="45720" marT="30475" marB="304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922">
                <a:tc>
                  <a:txBody>
                    <a:bodyPr/>
                    <a:lstStyle/>
                    <a:p>
                      <a:pPr marL="0" marR="0" lvl="0" indent="0" algn="ctr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Педагогические работники ОО</a:t>
                      </a:r>
                    </a:p>
                  </a:txBody>
                  <a:tcPr marL="45720" marR="45720" marT="30475" marB="304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3060" name="Group 52"/>
          <p:cNvGraphicFramePr>
            <a:graphicFrameLocks noGrp="1"/>
          </p:cNvGraphicFramePr>
          <p:nvPr>
            <p:ph sz="quarter" idx="4294967295"/>
          </p:nvPr>
        </p:nvGraphicFramePr>
        <p:xfrm>
          <a:off x="323528" y="4725143"/>
          <a:ext cx="3600400" cy="1944217"/>
        </p:xfrm>
        <a:graphic>
          <a:graphicData uri="http://schemas.openxmlformats.org/drawingml/2006/table">
            <a:tbl>
              <a:tblPr/>
              <a:tblGrid>
                <a:gridCol w="3600400"/>
              </a:tblGrid>
              <a:tr h="710367">
                <a:tc>
                  <a:txBody>
                    <a:bodyPr/>
                    <a:lstStyle/>
                    <a:p>
                      <a:pPr marL="0" marR="0" lvl="0" indent="0" algn="ctr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Попечительский совет</a:t>
                      </a:r>
                    </a:p>
                  </a:txBody>
                  <a:tcPr marL="45720" marR="45720" marT="30475" marB="304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6925">
                <a:tc>
                  <a:txBody>
                    <a:bodyPr/>
                    <a:lstStyle/>
                    <a:p>
                      <a:pPr marL="0" marR="0" lvl="0" indent="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Благотворители (из родителей)</a:t>
                      </a:r>
                    </a:p>
                  </a:txBody>
                  <a:tcPr marL="45720" marR="45720" marT="30475" marB="304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6925">
                <a:tc>
                  <a:txBody>
                    <a:bodyPr/>
                    <a:lstStyle/>
                    <a:p>
                      <a:pPr marL="0" marR="0" lvl="0" indent="0" algn="l" defTabSz="13716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Благотворители (не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участн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. ОО)</a:t>
                      </a:r>
                    </a:p>
                  </a:txBody>
                  <a:tcPr marL="45720" marR="45720" marT="30475" marB="304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4788024" y="3140968"/>
          <a:ext cx="4068763" cy="3359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539750" y="501572"/>
            <a:ext cx="8229600" cy="1142824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2200" b="1" dirty="0"/>
              <a:t>Управляющий совет – «дискуссионная площадка», где представлены интересы всех заинтересованных в качестве образования сторон</a:t>
            </a:r>
          </a:p>
        </p:txBody>
      </p:sp>
      <p:sp>
        <p:nvSpPr>
          <p:cNvPr id="48131" name="AutoShape 3"/>
          <p:cNvSpPr>
            <a:spLocks noChangeArrowheads="1"/>
          </p:cNvSpPr>
          <p:nvPr/>
        </p:nvSpPr>
        <p:spPr bwMode="auto">
          <a:xfrm>
            <a:off x="1835944" y="2517387"/>
            <a:ext cx="3095625" cy="3097263"/>
          </a:xfrm>
          <a:prstGeom prst="triangle">
            <a:avLst>
              <a:gd name="adj" fmla="val 500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sz="4000" dirty="0"/>
              <a:t>УС</a:t>
            </a:r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539750" y="3189324"/>
            <a:ext cx="2016125" cy="719556"/>
          </a:xfrm>
          <a:prstGeom prst="rightArrow">
            <a:avLst>
              <a:gd name="adj1" fmla="val 50000"/>
              <a:gd name="adj2" fmla="val 933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48133" name="AutoShape 5"/>
          <p:cNvSpPr>
            <a:spLocks noChangeArrowheads="1"/>
          </p:cNvSpPr>
          <p:nvPr/>
        </p:nvSpPr>
        <p:spPr bwMode="auto">
          <a:xfrm rot="520606">
            <a:off x="3852863" y="2317392"/>
            <a:ext cx="1801813" cy="141795"/>
          </a:xfrm>
          <a:prstGeom prst="rightArrow">
            <a:avLst>
              <a:gd name="adj1" fmla="val 50000"/>
              <a:gd name="adj2" fmla="val 42350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48134" name="AutoShape 6"/>
          <p:cNvSpPr>
            <a:spLocks noChangeArrowheads="1"/>
          </p:cNvSpPr>
          <p:nvPr/>
        </p:nvSpPr>
        <p:spPr bwMode="auto">
          <a:xfrm>
            <a:off x="5724525" y="1605244"/>
            <a:ext cx="3240088" cy="4655948"/>
          </a:xfrm>
          <a:prstGeom prst="foldedCorner">
            <a:avLst>
              <a:gd name="adj" fmla="val 12500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b="1" u="sng" dirty="0"/>
              <a:t>Оценки, мнения:</a:t>
            </a:r>
          </a:p>
          <a:p>
            <a:pPr algn="ctr" defTabSz="1631913"/>
            <a:r>
              <a:rPr lang="ru-RU" dirty="0"/>
              <a:t>- Учредителя,</a:t>
            </a:r>
          </a:p>
          <a:p>
            <a:pPr algn="ctr" defTabSz="1631913"/>
            <a:r>
              <a:rPr lang="ru-RU" dirty="0"/>
              <a:t>- Руководителя,</a:t>
            </a:r>
          </a:p>
          <a:p>
            <a:pPr algn="ctr" defTabSz="1631913"/>
            <a:r>
              <a:rPr lang="ru-RU" dirty="0"/>
              <a:t>- Родителей,</a:t>
            </a:r>
          </a:p>
          <a:p>
            <a:pPr algn="ctr" defTabSz="1631913"/>
            <a:r>
              <a:rPr lang="ru-RU" dirty="0"/>
              <a:t>- Учеников,</a:t>
            </a:r>
          </a:p>
          <a:p>
            <a:pPr algn="ctr" defTabSz="1631913"/>
            <a:r>
              <a:rPr lang="ru-RU" dirty="0"/>
              <a:t>- Педагогов,</a:t>
            </a:r>
          </a:p>
          <a:p>
            <a:pPr algn="ctr" defTabSz="1631913"/>
            <a:r>
              <a:rPr lang="ru-RU" dirty="0"/>
              <a:t>- Местного сообщества,</a:t>
            </a:r>
          </a:p>
          <a:p>
            <a:pPr algn="ctr" defTabSz="1631913">
              <a:buFontTx/>
              <a:buChar char="-"/>
            </a:pPr>
            <a:r>
              <a:rPr lang="ru-RU" dirty="0"/>
              <a:t>Заинтересованных граждан</a:t>
            </a:r>
          </a:p>
          <a:p>
            <a:pPr algn="ctr" defTabSz="1631913">
              <a:buFontTx/>
              <a:buChar char="-"/>
            </a:pPr>
            <a:r>
              <a:rPr lang="ru-RU" dirty="0"/>
              <a:t>…</a:t>
            </a:r>
          </a:p>
          <a:p>
            <a:pPr algn="ctr" defTabSz="1631913"/>
            <a:endParaRPr lang="ru-RU" dirty="0"/>
          </a:p>
        </p:txBody>
      </p:sp>
      <p:sp>
        <p:nvSpPr>
          <p:cNvPr id="48135" name="AutoShape 7"/>
          <p:cNvSpPr>
            <a:spLocks noChangeArrowheads="1"/>
          </p:cNvSpPr>
          <p:nvPr/>
        </p:nvSpPr>
        <p:spPr bwMode="auto">
          <a:xfrm rot="520606">
            <a:off x="3924300" y="2641192"/>
            <a:ext cx="1727200" cy="144970"/>
          </a:xfrm>
          <a:prstGeom prst="rightArrow">
            <a:avLst>
              <a:gd name="adj1" fmla="val 50000"/>
              <a:gd name="adj2" fmla="val 39707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48136" name="AutoShape 8"/>
          <p:cNvSpPr>
            <a:spLocks noChangeArrowheads="1"/>
          </p:cNvSpPr>
          <p:nvPr/>
        </p:nvSpPr>
        <p:spPr bwMode="auto">
          <a:xfrm rot="520606">
            <a:off x="3994150" y="2911026"/>
            <a:ext cx="1655763" cy="151318"/>
          </a:xfrm>
          <a:prstGeom prst="rightArrow">
            <a:avLst>
              <a:gd name="adj1" fmla="val 50000"/>
              <a:gd name="adj2" fmla="val 36468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48137" name="AutoShape 9"/>
          <p:cNvSpPr>
            <a:spLocks noChangeArrowheads="1"/>
          </p:cNvSpPr>
          <p:nvPr/>
        </p:nvSpPr>
        <p:spPr bwMode="auto">
          <a:xfrm rot="520606">
            <a:off x="4140200" y="3190383"/>
            <a:ext cx="1511300" cy="144969"/>
          </a:xfrm>
          <a:prstGeom prst="rightArrow">
            <a:avLst>
              <a:gd name="adj1" fmla="val 50000"/>
              <a:gd name="adj2" fmla="val 3474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48138" name="AutoShape 10"/>
          <p:cNvSpPr>
            <a:spLocks noChangeArrowheads="1"/>
          </p:cNvSpPr>
          <p:nvPr/>
        </p:nvSpPr>
        <p:spPr bwMode="auto">
          <a:xfrm rot="520606">
            <a:off x="4354513" y="3534288"/>
            <a:ext cx="1293813" cy="175656"/>
          </a:xfrm>
          <a:prstGeom prst="rightArrow">
            <a:avLst>
              <a:gd name="adj1" fmla="val 50000"/>
              <a:gd name="adj2" fmla="val 2454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48139" name="AutoShape 11"/>
          <p:cNvSpPr>
            <a:spLocks noChangeArrowheads="1"/>
          </p:cNvSpPr>
          <p:nvPr/>
        </p:nvSpPr>
        <p:spPr bwMode="auto">
          <a:xfrm rot="520606">
            <a:off x="4502150" y="3883484"/>
            <a:ext cx="1152525" cy="126980"/>
          </a:xfrm>
          <a:prstGeom prst="rightArrow">
            <a:avLst>
              <a:gd name="adj1" fmla="val 50000"/>
              <a:gd name="adj2" fmla="val 30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48140" name="AutoShape 12"/>
          <p:cNvSpPr>
            <a:spLocks noChangeArrowheads="1"/>
          </p:cNvSpPr>
          <p:nvPr/>
        </p:nvSpPr>
        <p:spPr bwMode="auto">
          <a:xfrm rot="520606">
            <a:off x="4640263" y="4208343"/>
            <a:ext cx="1011238" cy="157667"/>
          </a:xfrm>
          <a:prstGeom prst="rightArrow">
            <a:avLst>
              <a:gd name="adj1" fmla="val 50000"/>
              <a:gd name="adj2" fmla="val 21375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48141" name="AutoShape 13"/>
          <p:cNvSpPr>
            <a:spLocks noChangeArrowheads="1"/>
          </p:cNvSpPr>
          <p:nvPr/>
        </p:nvSpPr>
        <p:spPr bwMode="auto">
          <a:xfrm rot="520606">
            <a:off x="4789488" y="4506746"/>
            <a:ext cx="860425" cy="151318"/>
          </a:xfrm>
          <a:prstGeom prst="rightArrow">
            <a:avLst>
              <a:gd name="adj1" fmla="val 50000"/>
              <a:gd name="adj2" fmla="val 1895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611188" y="1557627"/>
            <a:ext cx="2016125" cy="1200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defTabSz="1631913"/>
            <a:r>
              <a:rPr lang="ru-RU" b="1" dirty="0"/>
              <a:t>Проект оценки качества результатов, условий</a:t>
            </a: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468313" y="3861262"/>
            <a:ext cx="2016125" cy="92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defTabSz="1631913">
              <a:spcBef>
                <a:spcPct val="50000"/>
              </a:spcBef>
            </a:pPr>
            <a:r>
              <a:rPr lang="ru-RU" b="1" dirty="0"/>
              <a:t>Проект управленческого решения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683419" y="645483"/>
            <a:ext cx="8229600" cy="1142824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2200" b="1" dirty="0"/>
              <a:t>Управляющий совет – «фокус-группа» и «переговорная площадка», где представлены интересы всех заинтересованных в качестве образования сторон участников отношений в сфере образования</a:t>
            </a:r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395287" y="1989360"/>
            <a:ext cx="3240882" cy="3311559"/>
          </a:xfrm>
          <a:prstGeom prst="foldedCorner">
            <a:avLst>
              <a:gd name="adj" fmla="val 12500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b="1" u="sng" dirty="0"/>
              <a:t>Оценки, мнения:</a:t>
            </a:r>
          </a:p>
          <a:p>
            <a:pPr algn="ctr" defTabSz="1631913"/>
            <a:r>
              <a:rPr lang="ru-RU" dirty="0"/>
              <a:t>- Учредителя,</a:t>
            </a:r>
          </a:p>
          <a:p>
            <a:pPr algn="ctr" defTabSz="1631913"/>
            <a:r>
              <a:rPr lang="ru-RU" dirty="0"/>
              <a:t>- Руководителя,</a:t>
            </a:r>
          </a:p>
          <a:p>
            <a:pPr algn="ctr" defTabSz="1631913"/>
            <a:r>
              <a:rPr lang="ru-RU" dirty="0"/>
              <a:t>- Родителей,</a:t>
            </a:r>
          </a:p>
          <a:p>
            <a:pPr algn="ctr" defTabSz="1631913"/>
            <a:r>
              <a:rPr lang="ru-RU" dirty="0"/>
              <a:t>- Учеников,</a:t>
            </a:r>
          </a:p>
          <a:p>
            <a:pPr algn="ctr" defTabSz="1631913"/>
            <a:r>
              <a:rPr lang="ru-RU" dirty="0"/>
              <a:t>- Педагогов,</a:t>
            </a:r>
          </a:p>
          <a:p>
            <a:pPr algn="ctr" defTabSz="1631913"/>
            <a:r>
              <a:rPr lang="ru-RU" dirty="0"/>
              <a:t>- Местного сообщества,</a:t>
            </a:r>
          </a:p>
          <a:p>
            <a:pPr algn="ctr" defTabSz="1631913">
              <a:buFontTx/>
              <a:buChar char="-"/>
            </a:pPr>
            <a:r>
              <a:rPr lang="ru-RU" dirty="0"/>
              <a:t> Заинтересованных граждан,</a:t>
            </a:r>
          </a:p>
          <a:p>
            <a:pPr algn="ctr" defTabSz="1631913">
              <a:buFontTx/>
              <a:buChar char="-"/>
            </a:pP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49156" name="Oval 4"/>
          <p:cNvSpPr>
            <a:spLocks noChangeArrowheads="1"/>
          </p:cNvSpPr>
          <p:nvPr/>
        </p:nvSpPr>
        <p:spPr bwMode="auto">
          <a:xfrm>
            <a:off x="4572000" y="1989360"/>
            <a:ext cx="936625" cy="36718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sz="4000" b="1" dirty="0"/>
              <a:t>УС</a:t>
            </a:r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3708400" y="2636960"/>
            <a:ext cx="720725" cy="143911"/>
          </a:xfrm>
          <a:prstGeom prst="rightArrow">
            <a:avLst>
              <a:gd name="adj1" fmla="val 50000"/>
              <a:gd name="adj2" fmla="val 166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3708400" y="2923724"/>
            <a:ext cx="720725" cy="144969"/>
          </a:xfrm>
          <a:prstGeom prst="rightArrow">
            <a:avLst>
              <a:gd name="adj1" fmla="val 50000"/>
              <a:gd name="adj2" fmla="val 1656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49159" name="AutoShape 7"/>
          <p:cNvSpPr>
            <a:spLocks noChangeArrowheads="1"/>
          </p:cNvSpPr>
          <p:nvPr/>
        </p:nvSpPr>
        <p:spPr bwMode="auto">
          <a:xfrm>
            <a:off x="3708400" y="3212604"/>
            <a:ext cx="720725" cy="144970"/>
          </a:xfrm>
          <a:prstGeom prst="rightArrow">
            <a:avLst>
              <a:gd name="adj1" fmla="val 50000"/>
              <a:gd name="adj2" fmla="val 16569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49160" name="AutoShape 8"/>
          <p:cNvSpPr>
            <a:spLocks noChangeArrowheads="1"/>
          </p:cNvSpPr>
          <p:nvPr/>
        </p:nvSpPr>
        <p:spPr bwMode="auto">
          <a:xfrm>
            <a:off x="3708400" y="3500426"/>
            <a:ext cx="720725" cy="144970"/>
          </a:xfrm>
          <a:prstGeom prst="rightArrow">
            <a:avLst>
              <a:gd name="adj1" fmla="val 50000"/>
              <a:gd name="adj2" fmla="val 16569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49161" name="AutoShape 9"/>
          <p:cNvSpPr>
            <a:spLocks noChangeArrowheads="1"/>
          </p:cNvSpPr>
          <p:nvPr/>
        </p:nvSpPr>
        <p:spPr bwMode="auto">
          <a:xfrm>
            <a:off x="3708400" y="3789307"/>
            <a:ext cx="720725" cy="144969"/>
          </a:xfrm>
          <a:prstGeom prst="rightArrow">
            <a:avLst>
              <a:gd name="adj1" fmla="val 50000"/>
              <a:gd name="adj2" fmla="val 1656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49162" name="AutoShape 10"/>
          <p:cNvSpPr>
            <a:spLocks noChangeArrowheads="1"/>
          </p:cNvSpPr>
          <p:nvPr/>
        </p:nvSpPr>
        <p:spPr bwMode="auto">
          <a:xfrm>
            <a:off x="3708400" y="4077129"/>
            <a:ext cx="720725" cy="143911"/>
          </a:xfrm>
          <a:prstGeom prst="rightArrow">
            <a:avLst>
              <a:gd name="adj1" fmla="val 50000"/>
              <a:gd name="adj2" fmla="val 166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49163" name="AutoShape 11"/>
          <p:cNvSpPr>
            <a:spLocks noChangeArrowheads="1"/>
          </p:cNvSpPr>
          <p:nvPr/>
        </p:nvSpPr>
        <p:spPr bwMode="auto">
          <a:xfrm>
            <a:off x="3708400" y="4652774"/>
            <a:ext cx="720725" cy="144969"/>
          </a:xfrm>
          <a:prstGeom prst="rightArrow">
            <a:avLst>
              <a:gd name="adj1" fmla="val 50000"/>
              <a:gd name="adj2" fmla="val 1656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49164" name="AutoShape 12"/>
          <p:cNvSpPr>
            <a:spLocks noChangeArrowheads="1"/>
          </p:cNvSpPr>
          <p:nvPr/>
        </p:nvSpPr>
        <p:spPr bwMode="auto">
          <a:xfrm>
            <a:off x="3708400" y="4366009"/>
            <a:ext cx="720725" cy="143911"/>
          </a:xfrm>
          <a:prstGeom prst="rightArrow">
            <a:avLst>
              <a:gd name="adj1" fmla="val 50000"/>
              <a:gd name="adj2" fmla="val 166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49165" name="AutoShape 13"/>
          <p:cNvSpPr>
            <a:spLocks noChangeArrowheads="1"/>
          </p:cNvSpPr>
          <p:nvPr/>
        </p:nvSpPr>
        <p:spPr bwMode="auto">
          <a:xfrm>
            <a:off x="5580063" y="3500426"/>
            <a:ext cx="647700" cy="576703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1197" tIns="25599" rIns="51197" bIns="25599" anchor="ctr"/>
          <a:lstStyle/>
          <a:p>
            <a:endParaRPr lang="ru-RU"/>
          </a:p>
        </p:txBody>
      </p:sp>
      <p:sp>
        <p:nvSpPr>
          <p:cNvPr id="49166" name="AutoShape 14"/>
          <p:cNvSpPr>
            <a:spLocks noChangeArrowheads="1"/>
          </p:cNvSpPr>
          <p:nvPr/>
        </p:nvSpPr>
        <p:spPr bwMode="auto">
          <a:xfrm>
            <a:off x="6300788" y="2349138"/>
            <a:ext cx="2447925" cy="2951236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28" tIns="45714" rIns="91428" bIns="45714" anchor="ctr"/>
          <a:lstStyle/>
          <a:p>
            <a:pPr algn="ctr" defTabSz="1631913"/>
            <a:r>
              <a:rPr lang="ru-RU" b="1" dirty="0"/>
              <a:t>Согласованная,</a:t>
            </a:r>
          </a:p>
          <a:p>
            <a:pPr algn="ctr" defTabSz="1631913"/>
            <a:r>
              <a:rPr lang="ru-RU" b="1" dirty="0"/>
              <a:t>коллективная</a:t>
            </a:r>
            <a:r>
              <a:rPr lang="ru-RU" dirty="0"/>
              <a:t> </a:t>
            </a:r>
          </a:p>
          <a:p>
            <a:pPr algn="ctr" defTabSz="1631913"/>
            <a:r>
              <a:rPr lang="ru-RU" dirty="0"/>
              <a:t>оценка,</a:t>
            </a:r>
          </a:p>
          <a:p>
            <a:pPr algn="ctr" defTabSz="1631913"/>
            <a:r>
              <a:rPr lang="ru-RU" dirty="0"/>
              <a:t>заключение,</a:t>
            </a:r>
          </a:p>
          <a:p>
            <a:pPr algn="ctr" defTabSz="1631913"/>
            <a:r>
              <a:rPr lang="ru-RU" dirty="0"/>
              <a:t>проект</a:t>
            </a:r>
          </a:p>
          <a:p>
            <a:pPr algn="ctr" defTabSz="1631913"/>
            <a:r>
              <a:rPr lang="ru-RU" dirty="0"/>
              <a:t>решения = </a:t>
            </a:r>
          </a:p>
          <a:p>
            <a:pPr algn="ctr" defTabSz="1631913"/>
            <a:r>
              <a:rPr lang="ru-RU" dirty="0"/>
              <a:t>= «общественный</a:t>
            </a:r>
          </a:p>
          <a:p>
            <a:pPr algn="ctr" defTabSz="1631913"/>
            <a:r>
              <a:rPr lang="ru-RU" dirty="0"/>
              <a:t>договор»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3548" y="5780899"/>
            <a:ext cx="1778533" cy="728806"/>
          </a:xfrm>
          <a:prstGeom prst="rect">
            <a:avLst/>
          </a:prstGeom>
          <a:noFill/>
        </p:spPr>
        <p:txBody>
          <a:bodyPr wrap="none" lIns="51197" tIns="25599" rIns="51197" bIns="25599" rtlCol="0">
            <a:spAutoFit/>
          </a:bodyPr>
          <a:lstStyle/>
          <a:p>
            <a:r>
              <a:rPr lang="ru-RU" sz="2200" b="1" dirty="0">
                <a:solidFill>
                  <a:srgbClr val="FF0000"/>
                </a:solidFill>
              </a:rPr>
              <a:t>Зачем УС </a:t>
            </a:r>
          </a:p>
          <a:p>
            <a:r>
              <a:rPr lang="ru-RU" sz="2200" b="1" dirty="0">
                <a:solidFill>
                  <a:srgbClr val="FF0000"/>
                </a:solidFill>
              </a:rPr>
              <a:t>полномочия?</a:t>
            </a:r>
          </a:p>
        </p:txBody>
      </p:sp>
      <p:sp>
        <p:nvSpPr>
          <p:cNvPr id="16" name="Минус 15"/>
          <p:cNvSpPr/>
          <p:nvPr/>
        </p:nvSpPr>
        <p:spPr>
          <a:xfrm>
            <a:off x="2267744" y="6068886"/>
            <a:ext cx="504056" cy="431981"/>
          </a:xfrm>
          <a:prstGeom prst="mathMin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197" tIns="25599" rIns="51197" bIns="25599"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735796" y="5876894"/>
            <a:ext cx="1836204" cy="605696"/>
          </a:xfrm>
          <a:prstGeom prst="rect">
            <a:avLst/>
          </a:prstGeom>
          <a:noFill/>
        </p:spPr>
        <p:txBody>
          <a:bodyPr wrap="square" lIns="51197" tIns="25599" rIns="51197" bIns="25599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«Общественный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 договор»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8" name="Равно 17"/>
          <p:cNvSpPr/>
          <p:nvPr/>
        </p:nvSpPr>
        <p:spPr>
          <a:xfrm>
            <a:off x="4608004" y="5972890"/>
            <a:ext cx="457200" cy="609506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197" tIns="25599" rIns="51197" bIns="2559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76056" y="6068886"/>
            <a:ext cx="1008112" cy="328697"/>
          </a:xfrm>
          <a:prstGeom prst="rect">
            <a:avLst/>
          </a:prstGeom>
          <a:noFill/>
        </p:spPr>
        <p:txBody>
          <a:bodyPr wrap="square" lIns="51197" tIns="25599" rIns="51197" bIns="25599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Решение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0" name="Равно 19"/>
          <p:cNvSpPr/>
          <p:nvPr/>
        </p:nvSpPr>
        <p:spPr>
          <a:xfrm>
            <a:off x="6120172" y="5972890"/>
            <a:ext cx="457200" cy="609506"/>
          </a:xfrm>
          <a:prstGeom prst="mathEqua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197" tIns="25599" rIns="51197" bIns="2559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52220" y="5924892"/>
            <a:ext cx="2376264" cy="605696"/>
          </a:xfrm>
          <a:prstGeom prst="rect">
            <a:avLst/>
          </a:prstGeom>
          <a:noFill/>
        </p:spPr>
        <p:txBody>
          <a:bodyPr wrap="square" lIns="51197" tIns="25599" rIns="51197" bIns="25599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Локальный правовой акт ОО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2081</Words>
  <Application>Microsoft Office PowerPoint</Application>
  <PresentationFormat>Экран (4:3)</PresentationFormat>
  <Paragraphs>360</Paragraphs>
  <Slides>39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1" baseType="lpstr">
      <vt:lpstr>Тема Office</vt:lpstr>
      <vt:lpstr>Document</vt:lpstr>
      <vt:lpstr>Участие органов государственно-общественного управления в регулировании предоставления услуг дополнительного образования в общеобразовательных организациях. </vt:lpstr>
      <vt:lpstr>Определение понятия государственно-общественного управления образованием</vt:lpstr>
      <vt:lpstr>Презентация PowerPoint</vt:lpstr>
      <vt:lpstr>Презентация PowerPoint</vt:lpstr>
      <vt:lpstr>Презентация PowerPoint</vt:lpstr>
      <vt:lpstr>Презентация PowerPoint</vt:lpstr>
      <vt:lpstr>Вариативность структурного состава коллегиальных и представительных органов образовательной организации</vt:lpstr>
      <vt:lpstr>Управляющий совет – «дискуссионная площадка», где представлены интересы всех заинтересованных в качестве образования сторон</vt:lpstr>
      <vt:lpstr>Управляющий совет – «фокус-группа» и «переговорная площадка», где представлены интересы всех заинтересованных в качестве образования сторон участников отношений в сфере образования</vt:lpstr>
      <vt:lpstr>Презентация PowerPoint</vt:lpstr>
      <vt:lpstr>УС направляет рекомендации учредителю ОО</vt:lpstr>
      <vt:lpstr>ОПЫТ РКПМО 2006-09гг.</vt:lpstr>
      <vt:lpstr>Презентация PowerPoint</vt:lpstr>
      <vt:lpstr>Платные услуги</vt:lpstr>
      <vt:lpstr>Коллегиальный орган ОО в организации платных услуг</vt:lpstr>
      <vt:lpstr>Презентация PowerPoint</vt:lpstr>
      <vt:lpstr>Федеральный закон «О благотворительной деятельности и благотворительных организациях» N 135-ФЗ от 11.08.1995 г.</vt:lpstr>
      <vt:lpstr>Федеральный закон «О благотворительной деятельности и благотворительных организациях» N 135-ФЗ от 11.08.1995 г.</vt:lpstr>
      <vt:lpstr>Федеральный закон «О благотворительной деятельности и благотворительных организациях» N 135-ФЗ от 11.08.1995 г.</vt:lpstr>
      <vt:lpstr>Открытые системы государственно-общественного взаимодействия в образовании</vt:lpstr>
      <vt:lpstr>Открытые системы государственно-общественного взаимодействия в образовании</vt:lpstr>
      <vt:lpstr>Открытые системы государственно-общественного взаимодействия в образовании</vt:lpstr>
      <vt:lpstr>Открытые системы государственно-общественного взаимодействия в образовании</vt:lpstr>
      <vt:lpstr>Система государственно-общественного взаимодействия и управления в образовании </vt:lpstr>
      <vt:lpstr>Обобщенная структура системы государственно-общественного взаимодействия и управления в образовании</vt:lpstr>
      <vt:lpstr>I. Открытые системы государственно-общественного взаимодействия в образовании –  локальны й уровень</vt:lpstr>
      <vt:lpstr>4. Модель сетевого взаимодействия образовательной организации с благотворительной негосударственной организацией</vt:lpstr>
      <vt:lpstr>Государственно-общественное взаимодействие на локальном уровне (образовательная организация): субъекты взаимодействия и управления</vt:lpstr>
      <vt:lpstr>5. Модель сетевого взаимодействия образовательной организации с некоммерческой организацией или общественным объединением</vt:lpstr>
      <vt:lpstr>Государственно-общественное взаимодействие на локальном уровне (образовательная организация): субъекты взаимодействия и управления</vt:lpstr>
      <vt:lpstr>6. Модель сетевого взаимодействия образовательной организации с негосударственной (частной) образовательной организацией</vt:lpstr>
      <vt:lpstr>Государственно-общественное взаимодействие на локальном уровне (образовательная организация): субъекты взаимодействия и управления </vt:lpstr>
      <vt:lpstr>Государственно-общественное взаимодействие на локальном уровне (образовательная организация): субъекты взаимодействия и управления</vt:lpstr>
      <vt:lpstr>II. Открытые системы государственно-общественного взаимодействия в образовании – муниципальная сеть ОО</vt:lpstr>
      <vt:lpstr>7. Модель взаимодействия муниципальной сети образовательных организаций общего и дошкольного образования с благотворительной организацией</vt:lpstr>
      <vt:lpstr>Государственно-общественное сетевое взаимодействие образовательных организаций в муниципальной сети: субъекты и управление</vt:lpstr>
      <vt:lpstr>8. Модель взаимодействия муниципальной сети образовательных организаций общего и дошкольного образования с некоммерческой организацией или общественным объединением</vt:lpstr>
      <vt:lpstr>Государственно-общественное сетевое взаимодействие образовательных организаций в муниципальной сети: субъекты и управление</vt:lpstr>
      <vt:lpstr>Благодарим за внимание!!!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модели государственно-общественного управления образованием, способствующей повышению охвата детей программами дополнительного образования в образовательных организациях, в т.ч. дошкольного образования, и разработка рекомендаций по ее распространению</dc:title>
  <dc:creator>1</dc:creator>
  <cp:lastModifiedBy>Пользователь</cp:lastModifiedBy>
  <cp:revision>11</cp:revision>
  <dcterms:created xsi:type="dcterms:W3CDTF">2014-12-04T03:32:23Z</dcterms:created>
  <dcterms:modified xsi:type="dcterms:W3CDTF">2015-04-04T06:42:33Z</dcterms:modified>
</cp:coreProperties>
</file>