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1" r:id="rId4"/>
    <p:sldId id="273" r:id="rId5"/>
    <p:sldId id="257" r:id="rId6"/>
    <p:sldId id="274" r:id="rId7"/>
    <p:sldId id="258" r:id="rId8"/>
    <p:sldId id="260" r:id="rId9"/>
    <p:sldId id="261" r:id="rId10"/>
    <p:sldId id="265" r:id="rId11"/>
    <p:sldId id="259" r:id="rId12"/>
    <p:sldId id="26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90523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16A5-21F1-458B-B6F2-7D01BD78A7F6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28A62-B8EA-4553-9655-8BFC318BDB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94D4-BA80-4740-BB12-92DF5AFA6863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15F99-6EB7-48CE-963F-FAA5C0BD4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694D4-BA80-4740-BB12-92DF5AFA6863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15F99-6EB7-48CE-963F-FAA5C0BD47A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 descr="244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30531" y="0"/>
            <a:ext cx="9113469" cy="6858000"/>
          </a:xfrm>
          <a:prstGeom prst="rect">
            <a:avLst/>
          </a:prstGeom>
        </p:spPr>
      </p:pic>
      <p:pic>
        <p:nvPicPr>
          <p:cNvPr id="8" name="Рисунок 7" descr="molodoe_pokolenie_eyJ3Ijo1NjF9_preview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716016" y="2420888"/>
            <a:ext cx="3679874" cy="3584426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316A5-21F1-458B-B6F2-7D01BD78A7F6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28A62-B8EA-4553-9655-8BFC318BDB96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 descr="2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809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85729"/>
            <a:ext cx="8375824" cy="1199056"/>
          </a:xfrm>
        </p:spPr>
        <p:txBody>
          <a:bodyPr>
            <a:normAutofit fontScale="90000"/>
          </a:bodyPr>
          <a:lstStyle/>
          <a:p>
            <a:pPr algn="r"/>
            <a:r>
              <a:rPr lang="ru-RU" sz="3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+mn-ea"/>
                <a:cs typeface="+mn-cs"/>
              </a:rPr>
              <a:t>"Ассоциация выпускников как площадка для взаимодействия школы и общественности"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42910" y="6286520"/>
            <a:ext cx="2920978" cy="31083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Н. В. </a:t>
            </a:r>
            <a:r>
              <a:rPr kumimoji="0" lang="ru-RU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Савинкина</a:t>
            </a:r>
            <a:endParaRPr kumimoji="0" lang="ru-RU" sz="3200" b="1" i="1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268760"/>
            <a:ext cx="837582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none" strike="noStrike" kern="1200" normalizeH="0" baseline="0" noProof="0" dirty="0" smtClean="0">
                <a:solidFill>
                  <a:schemeClr val="tx2">
                    <a:lumMod val="75000"/>
                  </a:schemeClr>
                </a:solidFill>
                <a:uLnTx/>
                <a:uFillTx/>
                <a:ea typeface="+mj-ea"/>
                <a:cs typeface="+mj-cs"/>
              </a:rPr>
              <a:t>Из опыта работы МБОУ Сосновская СОШ №1</a:t>
            </a:r>
            <a:endParaRPr kumimoji="0" lang="ru-RU" b="1" i="1" u="none" strike="noStrike" kern="1200" normalizeH="0" baseline="0" noProof="0" dirty="0">
              <a:solidFill>
                <a:schemeClr val="tx2">
                  <a:lumMod val="75000"/>
                </a:schemeClr>
              </a:solidFill>
              <a:uLnTx/>
              <a:uFillTx/>
              <a:ea typeface="+mj-ea"/>
              <a:cs typeface="+mj-cs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195736" y="3933056"/>
            <a:ext cx="2304256" cy="2353464"/>
            <a:chOff x="360" y="225"/>
            <a:chExt cx="2160" cy="2115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360" y="225"/>
              <a:ext cx="2160" cy="2115"/>
              <a:chOff x="360" y="225"/>
              <a:chExt cx="2160" cy="2115"/>
            </a:xfrm>
          </p:grpSpPr>
          <p:sp>
            <p:nvSpPr>
              <p:cNvPr id="9" name="Oval 5"/>
              <p:cNvSpPr>
                <a:spLocks noChangeArrowheads="1"/>
              </p:cNvSpPr>
              <p:nvPr/>
            </p:nvSpPr>
            <p:spPr bwMode="auto">
              <a:xfrm>
                <a:off x="567" y="436"/>
                <a:ext cx="1769" cy="167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dirty="0"/>
              </a:p>
            </p:txBody>
          </p:sp>
          <p:grpSp>
            <p:nvGrpSpPr>
              <p:cNvPr id="10" name="Group 6"/>
              <p:cNvGrpSpPr>
                <a:grpSpLocks/>
              </p:cNvGrpSpPr>
              <p:nvPr/>
            </p:nvGrpSpPr>
            <p:grpSpPr bwMode="auto">
              <a:xfrm>
                <a:off x="360" y="225"/>
                <a:ext cx="2160" cy="2115"/>
                <a:chOff x="360" y="225"/>
                <a:chExt cx="2160" cy="2115"/>
              </a:xfrm>
            </p:grpSpPr>
            <p:pic>
              <p:nvPicPr>
                <p:cNvPr id="11" name="Picture 4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7" y="709"/>
                  <a:ext cx="1551" cy="12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" name="AutoShape 5"/>
                <p:cNvSpPr>
                  <a:spLocks noChangeArrowheads="1"/>
                </p:cNvSpPr>
                <p:nvPr/>
              </p:nvSpPr>
              <p:spPr bwMode="auto">
                <a:xfrm>
                  <a:off x="360" y="225"/>
                  <a:ext cx="2160" cy="2115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60 w 21600"/>
                    <a:gd name="T25" fmla="*/ 3166 h 21600"/>
                    <a:gd name="T26" fmla="*/ 18440 w 21600"/>
                    <a:gd name="T27" fmla="*/ 18434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2191" y="10800"/>
                      </a:moveTo>
                      <a:cubicBezTo>
                        <a:pt x="2191" y="15555"/>
                        <a:pt x="6045" y="19409"/>
                        <a:pt x="10800" y="19409"/>
                      </a:cubicBezTo>
                      <a:cubicBezTo>
                        <a:pt x="15555" y="19409"/>
                        <a:pt x="19409" y="15555"/>
                        <a:pt x="19409" y="10800"/>
                      </a:cubicBezTo>
                      <a:cubicBezTo>
                        <a:pt x="19409" y="6045"/>
                        <a:pt x="15555" y="2191"/>
                        <a:pt x="10800" y="2191"/>
                      </a:cubicBezTo>
                      <a:cubicBezTo>
                        <a:pt x="6045" y="2191"/>
                        <a:pt x="2191" y="6045"/>
                        <a:pt x="2191" y="108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rnd">
                  <a:solidFill>
                    <a:srgbClr val="003366"/>
                  </a:solidFill>
                  <a:prstDash val="sysDot"/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 dirty="0"/>
                </a:p>
              </p:txBody>
            </p:sp>
          </p:grpSp>
        </p:grpSp>
        <p:sp>
          <p:nvSpPr>
            <p:cNvPr id="8" name="WordArt 6"/>
            <p:cNvSpPr>
              <a:spLocks noChangeArrowheads="1" noChangeShapeType="1" noTextEdit="1"/>
            </p:cNvSpPr>
            <p:nvPr/>
          </p:nvSpPr>
          <p:spPr bwMode="auto">
            <a:xfrm>
              <a:off x="504" y="373"/>
              <a:ext cx="1872" cy="155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ru-RU" sz="3600" kern="10" dirty="0">
                  <a:solidFill>
                    <a:schemeClr val="bg1"/>
                  </a:solidFill>
                </a:rPr>
                <a:t>МБОУ СОСНОВСКАЯ СОШ №1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"/>
          <a:stretch/>
        </p:blipFill>
        <p:spPr>
          <a:xfrm>
            <a:off x="0" y="908720"/>
            <a:ext cx="9144000" cy="65218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83785" y="2387274"/>
            <a:ext cx="2379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ОЦЕНКА РАБОТЫ УЧИТЕЛЯ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588224" y="5229200"/>
            <a:ext cx="2379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ОЦЕНКА РАБОТЫ УЧЕНИКА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5157192"/>
            <a:ext cx="2379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ОЦЕНКА РАБОТЫ ШКОЛЫ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7504" y="2420888"/>
            <a:ext cx="2379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ОЦЕНКА РАБОТЫ АДМИНИСТРАЦИИ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457383"/>
            <a:ext cx="9144793" cy="8657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0" y="-8708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3" t="13896"/>
          <a:stretch/>
        </p:blipFill>
        <p:spPr>
          <a:xfrm>
            <a:off x="-29833" y="730973"/>
            <a:ext cx="5634328" cy="5905038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2245659" y="6575612"/>
            <a:ext cx="1385048" cy="0"/>
          </a:xfrm>
          <a:prstGeom prst="line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6200000">
            <a:off x="2767756" y="5712661"/>
            <a:ext cx="1725902" cy="0"/>
          </a:xfrm>
          <a:prstGeom prst="line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5400000">
            <a:off x="4480211" y="4000205"/>
            <a:ext cx="1725902" cy="0"/>
          </a:xfrm>
          <a:prstGeom prst="line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617260" y="4863156"/>
            <a:ext cx="1725902" cy="0"/>
          </a:xfrm>
          <a:prstGeom prst="line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343162" y="3137254"/>
            <a:ext cx="1725902" cy="0"/>
          </a:xfrm>
          <a:prstGeom prst="line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8748464" y="332656"/>
            <a:ext cx="0" cy="1296144"/>
          </a:xfrm>
          <a:prstGeom prst="straightConnector1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051332" y="1628800"/>
            <a:ext cx="0" cy="1508454"/>
          </a:xfrm>
          <a:prstGeom prst="line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037885" y="1628800"/>
            <a:ext cx="1725902" cy="0"/>
          </a:xfrm>
          <a:prstGeom prst="line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3384376" y="3933056"/>
            <a:ext cx="19077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Укрепление инфраструктуры школы</a:t>
            </a:r>
            <a:endParaRPr lang="en-US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 rot="5400000">
            <a:off x="1033993" y="4032306"/>
            <a:ext cx="11592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ШАГ</a:t>
            </a:r>
            <a:r>
              <a:rPr lang="en-US" sz="2400" b="1" dirty="0" smtClean="0">
                <a:solidFill>
                  <a:schemeClr val="bg1"/>
                </a:solidFill>
              </a:rPr>
              <a:t> 01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 rot="5400000">
            <a:off x="1461455" y="4026376"/>
            <a:ext cx="1173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ШАГ</a:t>
            </a:r>
            <a:r>
              <a:rPr lang="en-US" sz="2400" b="1" dirty="0" smtClean="0">
                <a:solidFill>
                  <a:schemeClr val="bg1"/>
                </a:solidFill>
              </a:rPr>
              <a:t> 02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1905674" y="4032306"/>
            <a:ext cx="1173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ШАГ</a:t>
            </a:r>
            <a:r>
              <a:rPr lang="en-US" sz="2400" b="1" dirty="0" smtClean="0">
                <a:solidFill>
                  <a:schemeClr val="bg1"/>
                </a:solidFill>
              </a:rPr>
              <a:t> 03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rot="5400000">
            <a:off x="2337109" y="4026376"/>
            <a:ext cx="1173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ШАГ</a:t>
            </a:r>
            <a:r>
              <a:rPr lang="en-US" sz="2400" b="1" dirty="0" smtClean="0">
                <a:solidFill>
                  <a:schemeClr val="bg1"/>
                </a:solidFill>
              </a:rPr>
              <a:t> 04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436096" y="2204864"/>
            <a:ext cx="15841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Реализация социальных проектов</a:t>
            </a:r>
            <a:endParaRPr lang="en-US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020272" y="692696"/>
            <a:ext cx="1728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Система оценки эффективности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7236296" y="6237312"/>
            <a:ext cx="216024" cy="21602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7668344" y="6237312"/>
            <a:ext cx="216024" cy="21602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8100392" y="6237312"/>
            <a:ext cx="216024" cy="21602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одзаголовок 2"/>
          <p:cNvSpPr txBox="1">
            <a:spLocks/>
          </p:cNvSpPr>
          <p:nvPr/>
        </p:nvSpPr>
        <p:spPr>
          <a:xfrm>
            <a:off x="0" y="188640"/>
            <a:ext cx="8172400" cy="692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 Black" pitchFamily="34" charset="0"/>
              </a:rPr>
              <a:t>Положительные эффекты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0"/>
            <a:ext cx="9144000" cy="6984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9"/>
          <a:stretch/>
        </p:blipFill>
        <p:spPr bwMode="auto">
          <a:xfrm>
            <a:off x="3644163" y="637019"/>
            <a:ext cx="5499837" cy="568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51520" y="755991"/>
            <a:ext cx="38164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Содействие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развитию деятельности школы, укреплению её позиций на рынке образовательных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услуг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373216"/>
            <a:ext cx="683082" cy="68308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95" y="2749174"/>
            <a:ext cx="683082" cy="68308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97179"/>
            <a:ext cx="683082" cy="683082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251520" y="188640"/>
            <a:ext cx="5832648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 Black" pitchFamily="34" charset="0"/>
              </a:rPr>
              <a:t>Основные направления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830178" y="2738611"/>
            <a:ext cx="27411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Развитие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материально-технической базы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48072" y="4077072"/>
            <a:ext cx="27411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Социальные практики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57305" y="5373216"/>
            <a:ext cx="27411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Система оценки результатов 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1" name="Улыбающееся лицо 30"/>
          <p:cNvSpPr/>
          <p:nvPr/>
        </p:nvSpPr>
        <p:spPr>
          <a:xfrm>
            <a:off x="4572000" y="4077072"/>
            <a:ext cx="648072" cy="648072"/>
          </a:xfrm>
          <a:prstGeom prst="smileyFac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79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"/>
          <a:stretch/>
        </p:blipFill>
        <p:spPr>
          <a:xfrm>
            <a:off x="0" y="980728"/>
            <a:ext cx="9144000" cy="6521825"/>
          </a:xfrm>
          <a:prstGeom prst="rect">
            <a:avLst/>
          </a:prstGeom>
        </p:spPr>
      </p:pic>
      <p:sp>
        <p:nvSpPr>
          <p:cNvPr id="20" name="Подзаголовок 2"/>
          <p:cNvSpPr txBox="1">
            <a:spLocks/>
          </p:cNvSpPr>
          <p:nvPr/>
        </p:nvSpPr>
        <p:spPr>
          <a:xfrm>
            <a:off x="1043608" y="332656"/>
            <a:ext cx="6912768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800" b="1" i="0" u="none" strike="noStrike" kern="120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38" y="3611746"/>
            <a:ext cx="1608084" cy="19411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809" y="3717032"/>
            <a:ext cx="1499746" cy="18173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407" y="857475"/>
            <a:ext cx="1439898" cy="18412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0096" y="835861"/>
            <a:ext cx="1680481" cy="19631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0381" y="949961"/>
            <a:ext cx="1719221" cy="20382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0611" y="3953734"/>
            <a:ext cx="2322777" cy="2389839"/>
          </a:xfrm>
          <a:prstGeom prst="rect">
            <a:avLst/>
          </a:prstGeom>
        </p:spPr>
      </p:pic>
      <p:sp>
        <p:nvSpPr>
          <p:cNvPr id="19" name="Подзаголовок 2"/>
          <p:cNvSpPr txBox="1">
            <a:spLocks/>
          </p:cNvSpPr>
          <p:nvPr/>
        </p:nvSpPr>
        <p:spPr>
          <a:xfrm>
            <a:off x="1115615" y="20252"/>
            <a:ext cx="6912768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Координационный Совет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Ассоциации выпускников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5042" y="5391309"/>
            <a:ext cx="2700762" cy="10912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0764" y="2886409"/>
            <a:ext cx="2682472" cy="108518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5042" y="2641326"/>
            <a:ext cx="2682472" cy="108518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72115" y="2637581"/>
            <a:ext cx="2627604" cy="116443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09121" y="5354729"/>
            <a:ext cx="2597121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8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0"/>
            <a:ext cx="9144000" cy="6984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373216"/>
            <a:ext cx="683082" cy="68308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95" y="2749174"/>
            <a:ext cx="683082" cy="68308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97179"/>
            <a:ext cx="683082" cy="683082"/>
          </a:xfrm>
          <a:prstGeom prst="rect">
            <a:avLst/>
          </a:prstGeom>
        </p:spPr>
      </p:pic>
      <p:sp>
        <p:nvSpPr>
          <p:cNvPr id="31" name="Улыбающееся лицо 30"/>
          <p:cNvSpPr/>
          <p:nvPr/>
        </p:nvSpPr>
        <p:spPr>
          <a:xfrm>
            <a:off x="4572000" y="4077072"/>
            <a:ext cx="648072" cy="648072"/>
          </a:xfrm>
          <a:prstGeom prst="smileyFac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0" y="116632"/>
            <a:ext cx="8924920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Структура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взаимодействия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Ассоциации выпускников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  в рамках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модели «Базовая школа с филиалами»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298263"/>
            <a:ext cx="8705843" cy="5749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2" descr="C:\Users\Директор\Desktop\Локальные акты фото\Книга 100 лет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4763"/>
            <a:ext cx="10763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4" name="Group 6"/>
          <p:cNvGrpSpPr>
            <a:grpSpLocks/>
          </p:cNvGrpSpPr>
          <p:nvPr/>
        </p:nvGrpSpPr>
        <p:grpSpPr bwMode="auto">
          <a:xfrm>
            <a:off x="179388" y="188913"/>
            <a:ext cx="1655762" cy="1368425"/>
            <a:chOff x="360" y="225"/>
            <a:chExt cx="2160" cy="2115"/>
          </a:xfrm>
        </p:grpSpPr>
        <p:grpSp>
          <p:nvGrpSpPr>
            <p:cNvPr id="40965" name="Group 7"/>
            <p:cNvGrpSpPr>
              <a:grpSpLocks/>
            </p:cNvGrpSpPr>
            <p:nvPr/>
          </p:nvGrpSpPr>
          <p:grpSpPr bwMode="auto">
            <a:xfrm>
              <a:off x="360" y="225"/>
              <a:ext cx="2160" cy="2115"/>
              <a:chOff x="360" y="225"/>
              <a:chExt cx="2160" cy="2115"/>
            </a:xfrm>
          </p:grpSpPr>
          <p:sp>
            <p:nvSpPr>
              <p:cNvPr id="40966" name="Oval 8"/>
              <p:cNvSpPr>
                <a:spLocks noChangeArrowheads="1"/>
              </p:cNvSpPr>
              <p:nvPr/>
            </p:nvSpPr>
            <p:spPr bwMode="auto">
              <a:xfrm>
                <a:off x="567" y="436"/>
                <a:ext cx="1769" cy="167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dirty="0">
                  <a:cs typeface="Arial" panose="020B0604020202020204" pitchFamily="34" charset="0"/>
                </a:endParaRPr>
              </a:p>
            </p:txBody>
          </p:sp>
          <p:grpSp>
            <p:nvGrpSpPr>
              <p:cNvPr id="40967" name="Group 9"/>
              <p:cNvGrpSpPr>
                <a:grpSpLocks/>
              </p:cNvGrpSpPr>
              <p:nvPr/>
            </p:nvGrpSpPr>
            <p:grpSpPr bwMode="auto">
              <a:xfrm>
                <a:off x="360" y="225"/>
                <a:ext cx="2160" cy="2115"/>
                <a:chOff x="360" y="225"/>
                <a:chExt cx="2160" cy="2115"/>
              </a:xfrm>
            </p:grpSpPr>
            <p:pic>
              <p:nvPicPr>
                <p:cNvPr id="40968" name="Picture 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7" y="709"/>
                  <a:ext cx="1551" cy="12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0969" name="AutoShape 5"/>
                <p:cNvSpPr>
                  <a:spLocks noChangeArrowheads="1"/>
                </p:cNvSpPr>
                <p:nvPr/>
              </p:nvSpPr>
              <p:spPr bwMode="auto">
                <a:xfrm>
                  <a:off x="360" y="225"/>
                  <a:ext cx="2160" cy="2115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60 w 21600"/>
                    <a:gd name="T25" fmla="*/ 3166 h 21600"/>
                    <a:gd name="T26" fmla="*/ 18440 w 21600"/>
                    <a:gd name="T27" fmla="*/ 18434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2191" y="10800"/>
                      </a:moveTo>
                      <a:cubicBezTo>
                        <a:pt x="2191" y="15555"/>
                        <a:pt x="6045" y="19409"/>
                        <a:pt x="10800" y="19409"/>
                      </a:cubicBezTo>
                      <a:cubicBezTo>
                        <a:pt x="15555" y="19409"/>
                        <a:pt x="19409" y="15555"/>
                        <a:pt x="19409" y="10800"/>
                      </a:cubicBezTo>
                      <a:cubicBezTo>
                        <a:pt x="19409" y="6045"/>
                        <a:pt x="15555" y="2191"/>
                        <a:pt x="10800" y="2191"/>
                      </a:cubicBezTo>
                      <a:cubicBezTo>
                        <a:pt x="6045" y="2191"/>
                        <a:pt x="2191" y="6045"/>
                        <a:pt x="2191" y="108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rnd">
                  <a:solidFill>
                    <a:srgbClr val="003366"/>
                  </a:solidFill>
                  <a:prstDash val="sysDot"/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 dirty="0"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0970" name="WordArt 6"/>
            <p:cNvSpPr>
              <a:spLocks noChangeArrowheads="1" noChangeShapeType="1" noTextEdit="1"/>
            </p:cNvSpPr>
            <p:nvPr/>
          </p:nvSpPr>
          <p:spPr bwMode="auto">
            <a:xfrm>
              <a:off x="504" y="373"/>
              <a:ext cx="1872" cy="155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ru-RU" sz="3600" kern="10" dirty="0">
                  <a:solidFill>
                    <a:schemeClr val="bg1"/>
                  </a:solidFill>
                  <a:cs typeface="Arial" panose="020B0604020202020204" pitchFamily="34" charset="0"/>
                </a:rPr>
                <a:t>МБОУ СОСНОВСКАЯ СОШ №1</a:t>
              </a:r>
            </a:p>
          </p:txBody>
        </p:sp>
      </p:grpSp>
      <p:sp>
        <p:nvSpPr>
          <p:cNvPr id="40971" name="Rectangle 13"/>
          <p:cNvSpPr>
            <a:spLocks noChangeArrowheads="1"/>
          </p:cNvSpPr>
          <p:nvPr/>
        </p:nvSpPr>
        <p:spPr bwMode="auto">
          <a:xfrm>
            <a:off x="395288" y="1916113"/>
            <a:ext cx="6948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 smtClean="0">
                <a:solidFill>
                  <a:srgbClr val="31489F"/>
                </a:solidFill>
                <a:cs typeface="Arial" panose="020B0604020202020204" pitchFamily="34" charset="0"/>
              </a:rPr>
              <a:t>           </a:t>
            </a:r>
            <a:r>
              <a:rPr lang="ru-RU" altLang="ru-RU" sz="2400" b="1" dirty="0">
                <a:solidFill>
                  <a:srgbClr val="31489F"/>
                </a:solidFill>
                <a:cs typeface="Arial" panose="020B0604020202020204" pitchFamily="34" charset="0"/>
              </a:rPr>
              <a:t>издательство </a:t>
            </a:r>
            <a:r>
              <a:rPr lang="ru-RU" altLang="ru-RU" sz="2400" b="1" dirty="0" smtClean="0">
                <a:solidFill>
                  <a:srgbClr val="31489F"/>
                </a:solidFill>
                <a:cs typeface="Arial" panose="020B0604020202020204" pitchFamily="34" charset="0"/>
              </a:rPr>
              <a:t>книг </a:t>
            </a:r>
            <a:endParaRPr lang="ru-RU" altLang="ru-RU" sz="2400" b="1" i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40973" name="Rectangle 15"/>
          <p:cNvSpPr>
            <a:spLocks noChangeArrowheads="1"/>
          </p:cNvSpPr>
          <p:nvPr/>
        </p:nvSpPr>
        <p:spPr bwMode="auto">
          <a:xfrm>
            <a:off x="1904140" y="344464"/>
            <a:ext cx="472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chemeClr val="tx2"/>
                </a:solidFill>
                <a:cs typeface="Arial" panose="020B0604020202020204" pitchFamily="34" charset="0"/>
              </a:rPr>
              <a:t>АССОЦИАЦИЯ ВЫПУСКНИКОВ ШКОЛЫ</a:t>
            </a:r>
          </a:p>
        </p:txBody>
      </p:sp>
      <p:sp>
        <p:nvSpPr>
          <p:cNvPr id="40974" name="Line 16"/>
          <p:cNvSpPr>
            <a:spLocks noChangeShapeType="1"/>
          </p:cNvSpPr>
          <p:nvPr/>
        </p:nvSpPr>
        <p:spPr bwMode="auto">
          <a:xfrm>
            <a:off x="755650" y="2133600"/>
            <a:ext cx="504825" cy="0"/>
          </a:xfrm>
          <a:prstGeom prst="line">
            <a:avLst/>
          </a:prstGeom>
          <a:noFill/>
          <a:ln w="8255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40975" name="Line 17"/>
          <p:cNvSpPr>
            <a:spLocks noChangeShapeType="1"/>
          </p:cNvSpPr>
          <p:nvPr/>
        </p:nvSpPr>
        <p:spPr bwMode="auto">
          <a:xfrm>
            <a:off x="755650" y="2781300"/>
            <a:ext cx="504825" cy="0"/>
          </a:xfrm>
          <a:prstGeom prst="line">
            <a:avLst/>
          </a:prstGeom>
          <a:noFill/>
          <a:ln w="8255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40976" name="Rectangle 13"/>
          <p:cNvSpPr>
            <a:spLocks noChangeArrowheads="1"/>
          </p:cNvSpPr>
          <p:nvPr/>
        </p:nvSpPr>
        <p:spPr bwMode="auto">
          <a:xfrm>
            <a:off x="323850" y="2492375"/>
            <a:ext cx="71278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31489F"/>
                </a:solidFill>
                <a:cs typeface="Arial" panose="020B0604020202020204" pitchFamily="34" charset="0"/>
              </a:rPr>
              <a:t>   организация        образовательных маршрутов   г. Москву,  г. Волгоград  </a:t>
            </a:r>
            <a:endParaRPr lang="ru-RU" altLang="ru-RU" sz="2400" b="1" i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40977" name="Picture 2" descr="F:\2 этап Лидер в образовании Савинкина\Экскурс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084763"/>
            <a:ext cx="2195512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8" name="Line 20"/>
          <p:cNvSpPr>
            <a:spLocks noChangeShapeType="1"/>
          </p:cNvSpPr>
          <p:nvPr/>
        </p:nvSpPr>
        <p:spPr bwMode="auto">
          <a:xfrm>
            <a:off x="755650" y="3716338"/>
            <a:ext cx="504825" cy="0"/>
          </a:xfrm>
          <a:prstGeom prst="line">
            <a:avLst/>
          </a:prstGeom>
          <a:noFill/>
          <a:ln w="8255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40979" name="Rectangle 13"/>
          <p:cNvSpPr>
            <a:spLocks noChangeArrowheads="1"/>
          </p:cNvSpPr>
          <p:nvPr/>
        </p:nvSpPr>
        <p:spPr bwMode="auto">
          <a:xfrm>
            <a:off x="468313" y="3429000"/>
            <a:ext cx="73437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31489F"/>
                </a:solidFill>
                <a:cs typeface="Arial" panose="020B0604020202020204" pitchFamily="34" charset="0"/>
              </a:rPr>
              <a:t>         создание современной инфраструктуры  </a:t>
            </a:r>
          </a:p>
          <a:p>
            <a:pPr eaLnBrk="1" hangingPunct="1"/>
            <a:r>
              <a:rPr lang="ru-RU" altLang="ru-RU" sz="2400" b="1" dirty="0">
                <a:solidFill>
                  <a:srgbClr val="31489F"/>
                </a:solidFill>
                <a:cs typeface="Arial" panose="020B0604020202020204" pitchFamily="34" charset="0"/>
              </a:rPr>
              <a:t>       школы</a:t>
            </a:r>
            <a:endParaRPr lang="ru-RU" altLang="ru-RU" sz="2400" b="1" i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40980" name="Picture 19" descr="getImage?photoId=326966004069&amp;photoType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5084763"/>
            <a:ext cx="218440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1" name="Line 23"/>
          <p:cNvSpPr>
            <a:spLocks noChangeShapeType="1"/>
          </p:cNvSpPr>
          <p:nvPr/>
        </p:nvSpPr>
        <p:spPr bwMode="auto">
          <a:xfrm>
            <a:off x="755650" y="4508500"/>
            <a:ext cx="504825" cy="0"/>
          </a:xfrm>
          <a:prstGeom prst="line">
            <a:avLst/>
          </a:prstGeom>
          <a:noFill/>
          <a:ln w="8255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40982" name="Rectangle 13"/>
          <p:cNvSpPr>
            <a:spLocks noChangeArrowheads="1"/>
          </p:cNvSpPr>
          <p:nvPr/>
        </p:nvSpPr>
        <p:spPr bwMode="auto">
          <a:xfrm>
            <a:off x="611188" y="4221163"/>
            <a:ext cx="77771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31489F"/>
                </a:solidFill>
                <a:cs typeface="Arial" panose="020B0604020202020204" pitchFamily="34" charset="0"/>
              </a:rPr>
              <a:t>         организация клуба встреч с интересными </a:t>
            </a:r>
          </a:p>
          <a:p>
            <a:pPr eaLnBrk="1" hangingPunct="1"/>
            <a:r>
              <a:rPr lang="ru-RU" altLang="ru-RU" sz="2400" b="1" dirty="0">
                <a:solidFill>
                  <a:srgbClr val="31489F"/>
                </a:solidFill>
                <a:cs typeface="Arial" panose="020B0604020202020204" pitchFamily="34" charset="0"/>
              </a:rPr>
              <a:t>     людьми</a:t>
            </a:r>
            <a:endParaRPr lang="ru-RU" altLang="ru-RU" sz="2400" b="1" i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40983" name="AutoShape 26" descr="SDC123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>
              <a:cs typeface="Arial" panose="020B0604020202020204" pitchFamily="34" charset="0"/>
            </a:endParaRPr>
          </a:p>
        </p:txBody>
      </p:sp>
      <p:pic>
        <p:nvPicPr>
          <p:cNvPr id="40984" name="Picture 27" descr="SDC123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5084763"/>
            <a:ext cx="200977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C:\Users\Директор\Desktop\Презентация\P10100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9440" y="5014111"/>
            <a:ext cx="2124292" cy="1618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576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3501008"/>
            <a:ext cx="7200800" cy="260108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498" y="1377697"/>
            <a:ext cx="6100726" cy="157736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897" y="2713179"/>
            <a:ext cx="6812423" cy="16363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706698" y="1916832"/>
            <a:ext cx="4521486" cy="7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CurveDown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400" dirty="0" smtClean="0"/>
              <a:t>Сосновские бугры – жемчужина поселка</a:t>
            </a:r>
            <a:endParaRPr lang="ru-RU" sz="1400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 rot="21257727">
            <a:off x="2291538" y="3014585"/>
            <a:ext cx="4737028" cy="71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CurveDown">
              <a:avLst>
                <a:gd name="adj" fmla="val 28762"/>
              </a:avLst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400" dirty="0" smtClean="0"/>
              <a:t>Иппотерапия «Ветер перемен»</a:t>
            </a:r>
            <a:endParaRPr lang="ru-RU" sz="1400" dirty="0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 rot="20852674">
            <a:off x="2587112" y="3970207"/>
            <a:ext cx="4689855" cy="81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CurveDown">
              <a:avLst>
                <a:gd name="adj" fmla="val 32600"/>
              </a:avLst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400" dirty="0" smtClean="0"/>
              <a:t>«Живая память поколений»</a:t>
            </a:r>
            <a:endParaRPr lang="ru-RU" sz="1400" dirty="0"/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395536" y="260648"/>
            <a:ext cx="6660232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 Black" pitchFamily="34" charset="0"/>
              </a:rPr>
              <a:t>Социальные практики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3931" r="53938" b="55908"/>
          <a:stretch/>
        </p:blipFill>
        <p:spPr>
          <a:xfrm>
            <a:off x="6456066" y="77465"/>
            <a:ext cx="2868462" cy="295169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" b="11228"/>
          <a:stretch/>
        </p:blipFill>
        <p:spPr>
          <a:xfrm>
            <a:off x="0" y="692696"/>
            <a:ext cx="9144000" cy="62373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83768" y="4913784"/>
            <a:ext cx="2736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Комплексная помощь детям с ОВЗ</a:t>
            </a:r>
            <a:endParaRPr lang="ru-RU" sz="2000" b="1" dirty="0">
              <a:ln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83968" y="2059305"/>
            <a:ext cx="2736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Создание конного клуба «Фаворит»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0" y="116632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 Black" pitchFamily="34" charset="0"/>
              </a:rPr>
              <a:t>Иппотерапия «Ветер перемен»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40479"/>
            <a:ext cx="4023709" cy="278611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31840" y="0"/>
            <a:ext cx="60121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6" y="1008754"/>
            <a:ext cx="9551608" cy="577376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95736" y="1046346"/>
            <a:ext cx="5760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i="0" dirty="0" smtClean="0">
                <a:ln w="12700">
                  <a:solidFill>
                    <a:schemeClr val="bg1"/>
                  </a:solidFill>
                  <a:prstDash val="solid"/>
                </a:ln>
                <a:pattFill prst="ltDnDiag">
                  <a:fgClr>
                    <a:schemeClr val="accent2"/>
                  </a:fgClr>
                  <a:bgClr>
                    <a:schemeClr val="bg1"/>
                  </a:bgClr>
                </a:pattFill>
              </a:rPr>
              <a:t>1</a:t>
            </a:r>
            <a:endParaRPr lang="ru-RU" sz="8800" b="1" dirty="0">
              <a:ln w="12700">
                <a:solidFill>
                  <a:schemeClr val="bg1"/>
                </a:solidFill>
                <a:prstDash val="solid"/>
              </a:ln>
              <a:pattFill prst="ltDnDiag">
                <a:fgClr>
                  <a:schemeClr val="accent2"/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63888" y="2558514"/>
            <a:ext cx="5760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i="0" dirty="0" smtClean="0">
                <a:ln w="12700">
                  <a:solidFill>
                    <a:schemeClr val="bg1"/>
                  </a:solidFill>
                  <a:prstDash val="solid"/>
                </a:ln>
                <a:pattFill prst="ltDnDiag">
                  <a:fgClr>
                    <a:schemeClr val="accent2"/>
                  </a:fgClr>
                  <a:bgClr>
                    <a:schemeClr val="bg1"/>
                  </a:bgClr>
                </a:pattFill>
              </a:rPr>
              <a:t>2</a:t>
            </a:r>
            <a:endParaRPr lang="ru-RU" sz="8800" b="1" dirty="0">
              <a:ln w="12700">
                <a:solidFill>
                  <a:schemeClr val="bg1"/>
                </a:solidFill>
                <a:prstDash val="solid"/>
              </a:ln>
              <a:pattFill prst="ltDnDiag">
                <a:fgClr>
                  <a:schemeClr val="accent2"/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6016" y="4214698"/>
            <a:ext cx="5760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i="0" dirty="0" smtClean="0">
                <a:ln w="12700">
                  <a:solidFill>
                    <a:schemeClr val="bg1"/>
                  </a:solidFill>
                  <a:prstDash val="solid"/>
                </a:ln>
                <a:pattFill prst="ltDnDiag">
                  <a:fgClr>
                    <a:schemeClr val="accent2"/>
                  </a:fgClr>
                  <a:bgClr>
                    <a:schemeClr val="bg1"/>
                  </a:bgClr>
                </a:pattFill>
              </a:rPr>
              <a:t>3</a:t>
            </a:r>
            <a:endParaRPr lang="ru-RU" sz="8800" b="1" dirty="0">
              <a:ln w="12700">
                <a:solidFill>
                  <a:schemeClr val="bg1"/>
                </a:solidFill>
                <a:prstDash val="solid"/>
              </a:ln>
              <a:pattFill prst="ltDnDiag">
                <a:fgClr>
                  <a:schemeClr val="accent2"/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03848" y="1268760"/>
            <a:ext cx="43654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Создание школьного музея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47037" y="2754219"/>
            <a:ext cx="43204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Поисково-исследовательская деятельность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92080" y="4509120"/>
            <a:ext cx="3240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Благотворительные акции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0" y="116632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 Black" pitchFamily="34" charset="0"/>
              </a:rPr>
              <a:t>Живая память поколений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3414342"/>
            <a:ext cx="3995936" cy="29969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" b="11228"/>
          <a:stretch/>
        </p:blipFill>
        <p:spPr>
          <a:xfrm>
            <a:off x="0" y="692696"/>
            <a:ext cx="9144000" cy="62373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83768" y="4725144"/>
            <a:ext cx="2736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Вовлечение более </a:t>
            </a:r>
          </a:p>
          <a:p>
            <a:pPr algn="ctr"/>
            <a:r>
              <a:rPr lang="ru-RU" sz="2000" b="1" dirty="0" smtClean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500 участников в </a:t>
            </a:r>
            <a:r>
              <a:rPr lang="ru-RU" sz="2000" b="1" dirty="0" err="1" smtClean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экодеятельность</a:t>
            </a:r>
            <a:endParaRPr lang="ru-RU" sz="2000" b="1" dirty="0">
              <a:ln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57132" y="2078213"/>
            <a:ext cx="2736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Озеленение , благоустройство Сосновских бугров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108520" y="188640"/>
            <a:ext cx="9144000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 Black" pitchFamily="34" charset="0"/>
              </a:rPr>
              <a:t>Сосновские бугры – жемчужина поселка</a:t>
            </a:r>
            <a:endParaRPr kumimoji="0" lang="ru-RU" sz="2800" b="1" i="0" u="none" strike="noStrike" kern="1200" normalizeH="0" baseline="0" noProof="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 Black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5841"/>
            <a:ext cx="3199932" cy="28551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088" y="3804361"/>
            <a:ext cx="3421912" cy="25616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198</Words>
  <Application>Microsoft Office PowerPoint</Application>
  <PresentationFormat>Экран (4:3)</PresentationFormat>
  <Paragraphs>51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Тема Office</vt:lpstr>
      <vt:lpstr>Специальное оформление</vt:lpstr>
      <vt:lpstr>"Ассоциация выпускников как площадка для взаимодействия школы и общественности"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Admin</dc:creator>
  <cp:lastModifiedBy>admin</cp:lastModifiedBy>
  <cp:revision>49</cp:revision>
  <dcterms:created xsi:type="dcterms:W3CDTF">2011-11-28T19:44:49Z</dcterms:created>
  <dcterms:modified xsi:type="dcterms:W3CDTF">2015-06-05T08:59:42Z</dcterms:modified>
</cp:coreProperties>
</file>