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3" r:id="rId3"/>
    <p:sldId id="274" r:id="rId4"/>
    <p:sldId id="259" r:id="rId5"/>
    <p:sldId id="361" r:id="rId6"/>
    <p:sldId id="270" r:id="rId7"/>
    <p:sldId id="271" r:id="rId8"/>
    <p:sldId id="267" r:id="rId9"/>
    <p:sldId id="272" r:id="rId10"/>
    <p:sldId id="297" r:id="rId11"/>
    <p:sldId id="356" r:id="rId12"/>
    <p:sldId id="300" r:id="rId13"/>
    <p:sldId id="296" r:id="rId14"/>
    <p:sldId id="357" r:id="rId15"/>
    <p:sldId id="348" r:id="rId16"/>
    <p:sldId id="351" r:id="rId17"/>
    <p:sldId id="352" r:id="rId18"/>
    <p:sldId id="371" r:id="rId19"/>
    <p:sldId id="374" r:id="rId20"/>
    <p:sldId id="375" r:id="rId21"/>
    <p:sldId id="354" r:id="rId22"/>
    <p:sldId id="344" r:id="rId23"/>
    <p:sldId id="378" r:id="rId24"/>
    <p:sldId id="376" r:id="rId25"/>
    <p:sldId id="379" r:id="rId26"/>
    <p:sldId id="380" r:id="rId27"/>
    <p:sldId id="295" r:id="rId28"/>
  </p:sldIdLst>
  <p:sldSz cx="9144000" cy="6858000" type="screen4x3"/>
  <p:notesSz cx="6875463" cy="100028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3665" autoAdjust="0"/>
    <p:restoredTop sz="94660"/>
  </p:normalViewPr>
  <p:slideViewPr>
    <p:cSldViewPr>
      <p:cViewPr varScale="1">
        <p:scale>
          <a:sx n="84" d="100"/>
          <a:sy n="84" d="100"/>
        </p:scale>
        <p:origin x="869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N:\&#1052;&#1086;&#1080;%20&#1076;&#1086;&#1082;&#1091;&#1084;&#1077;&#1085;&#1090;&#1099;\&#1042;&#1064;&#1069;\2014\&#1042;&#1086;&#1074;&#1083;&#1077;&#1095;&#1077;&#1085;&#1085;&#1086;&#1089;&#1090;&#1100;\&#1053;&#1072;&#1088;&#1086;&#1076;&#1085;&#1099;&#1081;%20&#1060;&#1088;&#1086;&#1085;&#1090;-&#1044;&#1091;&#1093;&#1072;&#1085;&#1080;&#1085;&#1072;\&#1040;&#1053;&#1050;&#1045;&#1058;&#1040;\&#1056;&#1077;&#1079;&#1091;&#1083;&#1100;&#1090;&#1072;&#1090;&#1099;-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N:\&#1052;&#1086;&#1080;%20&#1076;&#1086;&#1082;&#1091;&#1084;&#1077;&#1085;&#1090;&#1099;\&#1042;&#1064;&#1069;\2014\&#1042;&#1086;&#1074;&#1083;&#1077;&#1095;&#1077;&#1085;&#1085;&#1086;&#1089;&#1090;&#1100;\&#1053;&#1072;&#1088;&#1086;&#1076;&#1085;&#1099;&#1081;%20&#1060;&#1088;&#1086;&#1085;&#1090;-&#1044;&#1091;&#1093;&#1072;&#1085;&#1080;&#1085;&#1072;\&#1040;&#1053;&#1050;&#1045;&#1058;&#1040;\&#1056;&#1077;&#1079;&#1091;&#1083;&#1100;&#1090;&#1072;&#1090;&#1099;-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N:\&#1052;&#1086;&#1080;%20&#1076;&#1086;&#1082;&#1091;&#1084;&#1077;&#1085;&#1090;&#1099;\&#1042;&#1064;&#1069;\2014\&#1042;&#1086;&#1074;&#1083;&#1077;&#1095;&#1077;&#1085;&#1085;&#1086;&#1089;&#1090;&#1100;\&#1053;&#1072;&#1088;&#1086;&#1076;&#1085;&#1099;&#1081;%20&#1060;&#1088;&#1086;&#1085;&#1090;-&#1044;&#1091;&#1093;&#1072;&#1085;&#1080;&#1085;&#1072;\&#1040;&#1053;&#1050;&#1045;&#1058;&#1040;\&#1056;&#1077;&#1079;&#1091;&#1083;&#1100;&#1090;&#1072;&#1090;&#1099;-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'[Результаты-2.xlsx]Изменения в школах'!$B$15</c:f>
              <c:strCache>
                <c:ptCount val="1"/>
                <c:pt idx="0">
                  <c:v>Положительно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'[Результаты-2.xlsx]Изменения в школах'!$B$16:$B$22</c:f>
              <c:numCache>
                <c:formatCode>0</c:formatCode>
                <c:ptCount val="7"/>
                <c:pt idx="0">
                  <c:v>32.812499999999986</c:v>
                </c:pt>
                <c:pt idx="1">
                  <c:v>48.4375</c:v>
                </c:pt>
                <c:pt idx="2">
                  <c:v>59.375000000000021</c:v>
                </c:pt>
                <c:pt idx="3">
                  <c:v>59.375000000000021</c:v>
                </c:pt>
                <c:pt idx="4">
                  <c:v>59.375</c:v>
                </c:pt>
                <c:pt idx="5">
                  <c:v>67.187499999999972</c:v>
                </c:pt>
                <c:pt idx="6">
                  <c:v>87.5</c:v>
                </c:pt>
              </c:numCache>
            </c:numRef>
          </c:val>
        </c:ser>
        <c:ser>
          <c:idx val="1"/>
          <c:order val="1"/>
          <c:tx>
            <c:strRef>
              <c:f>'[Результаты-2.xlsx]Изменения в школах'!$C$15</c:f>
              <c:strCache>
                <c:ptCount val="1"/>
                <c:pt idx="0">
                  <c:v>Отрицательно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 b="1"/>
                      <a:t>11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b="1"/>
                      <a:t>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800" b="1"/>
                      <a:t>16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800" b="1"/>
                      <a:t>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800" b="1"/>
                      <a:t>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800" b="1"/>
                      <a:t>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70857747936827531"/>
                  <c:y val="-2.18766967359279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'[Результаты-2.xlsx]Изменения в школах'!$C$16:$C$22</c:f>
              <c:numCache>
                <c:formatCode>0</c:formatCode>
                <c:ptCount val="7"/>
                <c:pt idx="0">
                  <c:v>-10.9375</c:v>
                </c:pt>
                <c:pt idx="1">
                  <c:v>-9.3750000000000036</c:v>
                </c:pt>
                <c:pt idx="2">
                  <c:v>-15.625</c:v>
                </c:pt>
                <c:pt idx="3">
                  <c:v>-6.25</c:v>
                </c:pt>
                <c:pt idx="4">
                  <c:v>-4.6874999999999982</c:v>
                </c:pt>
                <c:pt idx="5">
                  <c:v>-7.8124999999999982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156583280"/>
        <c:axId val="-156595248"/>
      </c:barChart>
      <c:catAx>
        <c:axId val="-156583280"/>
        <c:scaling>
          <c:orientation val="minMax"/>
        </c:scaling>
        <c:delete val="0"/>
        <c:axPos val="l"/>
        <c:majorTickMark val="cross"/>
        <c:minorTickMark val="none"/>
        <c:tickLblPos val="none"/>
        <c:crossAx val="-156595248"/>
        <c:crosses val="autoZero"/>
        <c:auto val="1"/>
        <c:lblAlgn val="ctr"/>
        <c:lblOffset val="100"/>
        <c:noMultiLvlLbl val="0"/>
      </c:catAx>
      <c:valAx>
        <c:axId val="-156595248"/>
        <c:scaling>
          <c:orientation val="minMax"/>
          <c:max val="100"/>
          <c:min val="-20"/>
        </c:scaling>
        <c:delete val="1"/>
        <c:axPos val="b"/>
        <c:numFmt formatCode="0" sourceLinked="1"/>
        <c:majorTickMark val="out"/>
        <c:minorTickMark val="none"/>
        <c:tickLblPos val="none"/>
        <c:crossAx val="-156583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231203525199637"/>
          <c:y val="0.85428263818640038"/>
          <c:w val="0.40612660139222617"/>
          <c:h val="0.11290235896248646"/>
        </c:manualLayout>
      </c:layout>
      <c:overlay val="1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5270967588636966"/>
          <c:y val="1.4344436548285024E-2"/>
          <c:w val="0.42842981564224297"/>
          <c:h val="0.929288879980401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'[Результаты-2.xlsx]считают себя активными'!$F$79</c:f>
              <c:strCache>
                <c:ptCount val="1"/>
                <c:pt idx="0">
                  <c:v>"Активные"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'[Результаты-2.xlsx]считают себя активными'!$E$80:$E$85</c:f>
              <c:strCache>
                <c:ptCount val="6"/>
                <c:pt idx="0">
                  <c:v>В Попечительском совете</c:v>
                </c:pt>
                <c:pt idx="1">
                  <c:v>В Наблюдательном совете</c:v>
                </c:pt>
                <c:pt idx="2">
                  <c:v>В ином органе школьного самоуправления</c:v>
                </c:pt>
                <c:pt idx="3">
                  <c:v>В родительском комитете школы</c:v>
                </c:pt>
                <c:pt idx="4">
                  <c:v>В Управляющем совете</c:v>
                </c:pt>
                <c:pt idx="5">
                  <c:v>В родительском комитете класса</c:v>
                </c:pt>
              </c:strCache>
            </c:strRef>
          </c:cat>
          <c:val>
            <c:numRef>
              <c:f>'[Результаты-2.xlsx]считают себя активными'!$F$80:$F$85</c:f>
              <c:numCache>
                <c:formatCode>General</c:formatCode>
                <c:ptCount val="6"/>
                <c:pt idx="0">
                  <c:v>18.8</c:v>
                </c:pt>
                <c:pt idx="1">
                  <c:v>20.3</c:v>
                </c:pt>
                <c:pt idx="2">
                  <c:v>28.1</c:v>
                </c:pt>
                <c:pt idx="3">
                  <c:v>56.3</c:v>
                </c:pt>
                <c:pt idx="4">
                  <c:v>68.8</c:v>
                </c:pt>
                <c:pt idx="5">
                  <c:v>81.3</c:v>
                </c:pt>
              </c:numCache>
            </c:numRef>
          </c:val>
        </c:ser>
        <c:ser>
          <c:idx val="1"/>
          <c:order val="1"/>
          <c:tx>
            <c:strRef>
              <c:f>'[Результаты-2.xlsx]считают себя активными'!$G$79</c:f>
              <c:strCache>
                <c:ptCount val="1"/>
                <c:pt idx="0">
                  <c:v>"Неактивные"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835096974243795E-2"/>
                  <c:y val="2.67074109437502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816774415826469E-2"/>
                  <c:y val="-2.67095140550931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378012929899173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'[Результаты-2.xlsx]считают себя активными'!$E$80:$E$85</c:f>
              <c:strCache>
                <c:ptCount val="6"/>
                <c:pt idx="0">
                  <c:v>В Попечительском совете</c:v>
                </c:pt>
                <c:pt idx="1">
                  <c:v>В Наблюдательном совете</c:v>
                </c:pt>
                <c:pt idx="2">
                  <c:v>В ином органе школьного самоуправления</c:v>
                </c:pt>
                <c:pt idx="3">
                  <c:v>В родительском комитете школы</c:v>
                </c:pt>
                <c:pt idx="4">
                  <c:v>В Управляющем совете</c:v>
                </c:pt>
                <c:pt idx="5">
                  <c:v>В родительском комитете класса</c:v>
                </c:pt>
              </c:strCache>
            </c:strRef>
          </c:cat>
          <c:val>
            <c:numRef>
              <c:f>'[Результаты-2.xlsx]считают себя активными'!$G$80:$G$85</c:f>
              <c:numCache>
                <c:formatCode>General</c:formatCode>
                <c:ptCount val="6"/>
                <c:pt idx="0">
                  <c:v>1.6</c:v>
                </c:pt>
                <c:pt idx="1">
                  <c:v>1.6</c:v>
                </c:pt>
                <c:pt idx="2">
                  <c:v>1.6</c:v>
                </c:pt>
                <c:pt idx="3">
                  <c:v>6.3</c:v>
                </c:pt>
                <c:pt idx="4">
                  <c:v>6.3</c:v>
                </c:pt>
                <c:pt idx="5">
                  <c:v>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56593072"/>
        <c:axId val="-666409504"/>
      </c:barChart>
      <c:catAx>
        <c:axId val="-1565930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-666409504"/>
        <c:crosses val="autoZero"/>
        <c:auto val="1"/>
        <c:lblAlgn val="ctr"/>
        <c:lblOffset val="100"/>
        <c:noMultiLvlLbl val="0"/>
      </c:catAx>
      <c:valAx>
        <c:axId val="-666409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1565930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6010159674904689"/>
          <c:y val="0.8564108482349917"/>
          <c:w val="0.33555410113676293"/>
          <c:h val="0.12737010132790447"/>
        </c:manualLayout>
      </c:layout>
      <c:overlay val="1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'[Результаты-2.xlsx]считают себя активными'!$FE$79</c:f>
              <c:strCache>
                <c:ptCount val="1"/>
                <c:pt idx="0">
                  <c:v>"Активные"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'[Результаты-2.xlsx]считают себя активными'!$FF$78:$FK$78</c:f>
              <c:strCache>
                <c:ptCount val="6"/>
                <c:pt idx="0">
                  <c:v>В аттестации педагогов</c:v>
                </c:pt>
                <c:pt idx="1">
                  <c:v>В экспертизе условий обучения на предмет безопасности и т.п.</c:v>
                </c:pt>
                <c:pt idx="2">
                  <c:v>В распределении стимулирующих выплат педагогам</c:v>
                </c:pt>
                <c:pt idx="3">
                  <c:v>В общественном наблюдении при проведении ЕГЭ</c:v>
                </c:pt>
                <c:pt idx="4">
                  <c:v>В  контроле качества питания школьников</c:v>
                </c:pt>
                <c:pt idx="5">
                  <c:v>В опросах на тему удовлетворенности работой педагогов, школы (заполнение бумажных анкет, опросников и голосования на сайтах, и др.)</c:v>
                </c:pt>
              </c:strCache>
            </c:strRef>
          </c:cat>
          <c:val>
            <c:numRef>
              <c:f>'[Результаты-2.xlsx]считают себя активными'!$FF$79:$FK$79</c:f>
              <c:numCache>
                <c:formatCode>0.0</c:formatCode>
                <c:ptCount val="6"/>
                <c:pt idx="0">
                  <c:v>9.3750000000000071</c:v>
                </c:pt>
                <c:pt idx="1">
                  <c:v>28.125</c:v>
                </c:pt>
                <c:pt idx="2">
                  <c:v>51.562500000000028</c:v>
                </c:pt>
                <c:pt idx="3">
                  <c:v>46.875</c:v>
                </c:pt>
                <c:pt idx="4">
                  <c:v>51.562500000000028</c:v>
                </c:pt>
                <c:pt idx="5">
                  <c:v>59.375</c:v>
                </c:pt>
              </c:numCache>
            </c:numRef>
          </c:val>
        </c:ser>
        <c:ser>
          <c:idx val="1"/>
          <c:order val="1"/>
          <c:tx>
            <c:strRef>
              <c:f>'[Результаты-2.xlsx]считают себя активными'!$FE$80</c:f>
              <c:strCache>
                <c:ptCount val="1"/>
                <c:pt idx="0">
                  <c:v>"Неактивные"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204249336280643E-2"/>
                  <c:y val="-5.18733212649584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'[Результаты-2.xlsx]считают себя активными'!$FF$78:$FK$78</c:f>
              <c:strCache>
                <c:ptCount val="6"/>
                <c:pt idx="0">
                  <c:v>В аттестации педагогов</c:v>
                </c:pt>
                <c:pt idx="1">
                  <c:v>В экспертизе условий обучения на предмет безопасности и т.п.</c:v>
                </c:pt>
                <c:pt idx="2">
                  <c:v>В распределении стимулирующих выплат педагогам</c:v>
                </c:pt>
                <c:pt idx="3">
                  <c:v>В общественном наблюдении при проведении ЕГЭ</c:v>
                </c:pt>
                <c:pt idx="4">
                  <c:v>В  контроле качества питания школьников</c:v>
                </c:pt>
                <c:pt idx="5">
                  <c:v>В опросах на тему удовлетворенности работой педагогов, школы (заполнение бумажных анкет, опросников и голосования на сайтах, и др.)</c:v>
                </c:pt>
              </c:strCache>
            </c:strRef>
          </c:cat>
          <c:val>
            <c:numRef>
              <c:f>'[Результаты-2.xlsx]считают себя активными'!$FF$80:$FK$80</c:f>
              <c:numCache>
                <c:formatCode>0.0</c:formatCode>
                <c:ptCount val="6"/>
                <c:pt idx="0">
                  <c:v>1.5625</c:v>
                </c:pt>
                <c:pt idx="1">
                  <c:v>3.125</c:v>
                </c:pt>
                <c:pt idx="2">
                  <c:v>3.125</c:v>
                </c:pt>
                <c:pt idx="3">
                  <c:v>9.3750000000000071</c:v>
                </c:pt>
                <c:pt idx="4">
                  <c:v>7.8124999999999964</c:v>
                </c:pt>
                <c:pt idx="5">
                  <c:v>6.25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49535120"/>
        <c:axId val="-149529680"/>
      </c:barChart>
      <c:catAx>
        <c:axId val="-1495351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-149529680"/>
        <c:crosses val="autoZero"/>
        <c:auto val="1"/>
        <c:lblAlgn val="ctr"/>
        <c:lblOffset val="100"/>
        <c:noMultiLvlLbl val="0"/>
      </c:catAx>
      <c:valAx>
        <c:axId val="-14952968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one"/>
        <c:crossAx val="-149535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955878793233481"/>
          <c:y val="0.85765772552372288"/>
          <c:w val="0.3200153206066943"/>
          <c:h val="0.12334209597626412"/>
        </c:manualLayout>
      </c:layout>
      <c:overlay val="1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0B5BF3-6E38-45C1-B1E7-751672B32E20}" type="doc">
      <dgm:prSet loTypeId="urn:microsoft.com/office/officeart/2008/layout/LinedList" loCatId="list" qsTypeId="urn:microsoft.com/office/officeart/2005/8/quickstyle/simple1#11" qsCatId="simple" csTypeId="urn:microsoft.com/office/officeart/2005/8/colors/accent1_2#18" csCatId="accent1"/>
      <dgm:spPr/>
      <dgm:t>
        <a:bodyPr/>
        <a:lstStyle/>
        <a:p>
          <a:endParaRPr lang="ru-RU"/>
        </a:p>
      </dgm:t>
    </dgm:pt>
    <dgm:pt modelId="{643CF03B-DB3C-4121-A42C-B365409EAE81}">
      <dgm:prSet custT="1"/>
      <dgm:spPr/>
      <dgm:t>
        <a:bodyPr/>
        <a:lstStyle/>
        <a:p>
          <a:pPr algn="r" rtl="0"/>
          <a:r>
            <a:rPr lang="ru-RU" sz="1700" smtClean="0"/>
            <a:t>Изменения в порядке финансирования групп продленного дня</a:t>
          </a:r>
          <a:endParaRPr lang="ru-RU" sz="1700"/>
        </a:p>
      </dgm:t>
    </dgm:pt>
    <dgm:pt modelId="{D415AFB9-7A24-490A-AFA4-7922BABA339E}" type="parTrans" cxnId="{19FC7A5D-74DE-41EF-963C-5019CF1302F6}">
      <dgm:prSet/>
      <dgm:spPr/>
      <dgm:t>
        <a:bodyPr/>
        <a:lstStyle/>
        <a:p>
          <a:pPr algn="r"/>
          <a:endParaRPr lang="ru-RU" sz="1700"/>
        </a:p>
      </dgm:t>
    </dgm:pt>
    <dgm:pt modelId="{9D06224E-88EC-4FDE-877A-0C82D95998E6}" type="sibTrans" cxnId="{19FC7A5D-74DE-41EF-963C-5019CF1302F6}">
      <dgm:prSet/>
      <dgm:spPr/>
      <dgm:t>
        <a:bodyPr/>
        <a:lstStyle/>
        <a:p>
          <a:pPr algn="r"/>
          <a:endParaRPr lang="ru-RU" sz="1700"/>
        </a:p>
      </dgm:t>
    </dgm:pt>
    <dgm:pt modelId="{1DA79A79-5C28-4555-BFBD-379489364072}">
      <dgm:prSet custT="1"/>
      <dgm:spPr/>
      <dgm:t>
        <a:bodyPr/>
        <a:lstStyle/>
        <a:p>
          <a:pPr algn="r" rtl="0"/>
          <a:r>
            <a:rPr lang="ru-RU" sz="1700" smtClean="0"/>
            <a:t>Введение новой системы финансирования школ (нормативное подушевое финансирование, муниципальное задание)</a:t>
          </a:r>
          <a:endParaRPr lang="ru-RU" sz="1700"/>
        </a:p>
      </dgm:t>
    </dgm:pt>
    <dgm:pt modelId="{917BFD21-E53A-45C0-84CD-7B4B1CC119F3}" type="parTrans" cxnId="{A5B20ACA-E182-4643-90EC-AE599860F727}">
      <dgm:prSet/>
      <dgm:spPr/>
      <dgm:t>
        <a:bodyPr/>
        <a:lstStyle/>
        <a:p>
          <a:pPr algn="r"/>
          <a:endParaRPr lang="ru-RU" sz="1700"/>
        </a:p>
      </dgm:t>
    </dgm:pt>
    <dgm:pt modelId="{8AE70F40-C417-45B5-AE08-CC161903AC7B}" type="sibTrans" cxnId="{A5B20ACA-E182-4643-90EC-AE599860F727}">
      <dgm:prSet/>
      <dgm:spPr/>
      <dgm:t>
        <a:bodyPr/>
        <a:lstStyle/>
        <a:p>
          <a:pPr algn="r"/>
          <a:endParaRPr lang="ru-RU" sz="1700"/>
        </a:p>
      </dgm:t>
    </dgm:pt>
    <dgm:pt modelId="{8AE75067-A23D-46E1-A614-0A369BF75447}">
      <dgm:prSet custT="1"/>
      <dgm:spPr/>
      <dgm:t>
        <a:bodyPr/>
        <a:lstStyle/>
        <a:p>
          <a:pPr algn="r" rtl="0"/>
          <a:r>
            <a:rPr lang="ru-RU" sz="1700" smtClean="0"/>
            <a:t>Создание единых учебников по предметам</a:t>
          </a:r>
          <a:endParaRPr lang="ru-RU" sz="1700"/>
        </a:p>
      </dgm:t>
    </dgm:pt>
    <dgm:pt modelId="{D20AAD82-92CF-445C-ACB0-8B2FD0026779}" type="parTrans" cxnId="{88A7076F-75A5-407F-BEBC-D4CC67B67C71}">
      <dgm:prSet/>
      <dgm:spPr/>
      <dgm:t>
        <a:bodyPr/>
        <a:lstStyle/>
        <a:p>
          <a:pPr algn="r"/>
          <a:endParaRPr lang="ru-RU" sz="1700"/>
        </a:p>
      </dgm:t>
    </dgm:pt>
    <dgm:pt modelId="{12C4EE87-C535-424C-8F4C-2A6AD3006144}" type="sibTrans" cxnId="{88A7076F-75A5-407F-BEBC-D4CC67B67C71}">
      <dgm:prSet/>
      <dgm:spPr/>
      <dgm:t>
        <a:bodyPr/>
        <a:lstStyle/>
        <a:p>
          <a:pPr algn="r"/>
          <a:endParaRPr lang="ru-RU" sz="1700"/>
        </a:p>
      </dgm:t>
    </dgm:pt>
    <dgm:pt modelId="{7CF1BBEF-1234-4D2C-81F9-E15B587D7117}">
      <dgm:prSet custT="1"/>
      <dgm:spPr/>
      <dgm:t>
        <a:bodyPr/>
        <a:lstStyle/>
        <a:p>
          <a:pPr algn="r" rtl="0"/>
          <a:r>
            <a:rPr lang="ru-RU" sz="1700" dirty="0" smtClean="0"/>
            <a:t>Введение новых федеральных образовательных стандартов</a:t>
          </a:r>
          <a:endParaRPr lang="ru-RU" sz="1700" dirty="0"/>
        </a:p>
      </dgm:t>
    </dgm:pt>
    <dgm:pt modelId="{0852F407-FAC9-4CA5-829B-B437028A4E1A}" type="parTrans" cxnId="{990118CD-F6A0-4644-915B-36B5B4487B5E}">
      <dgm:prSet/>
      <dgm:spPr/>
      <dgm:t>
        <a:bodyPr/>
        <a:lstStyle/>
        <a:p>
          <a:pPr algn="r"/>
          <a:endParaRPr lang="ru-RU" sz="1700"/>
        </a:p>
      </dgm:t>
    </dgm:pt>
    <dgm:pt modelId="{333F0CD4-BBDC-4416-8490-E12C5B393B60}" type="sibTrans" cxnId="{990118CD-F6A0-4644-915B-36B5B4487B5E}">
      <dgm:prSet/>
      <dgm:spPr/>
      <dgm:t>
        <a:bodyPr/>
        <a:lstStyle/>
        <a:p>
          <a:pPr algn="r"/>
          <a:endParaRPr lang="ru-RU" sz="1700"/>
        </a:p>
      </dgm:t>
    </dgm:pt>
    <dgm:pt modelId="{0254056B-6BC7-478E-8AD4-39A9FD16045E}">
      <dgm:prSet custT="1"/>
      <dgm:spPr/>
      <dgm:t>
        <a:bodyPr/>
        <a:lstStyle/>
        <a:p>
          <a:pPr algn="ctr" rtl="0"/>
          <a:r>
            <a:rPr lang="ru-RU" sz="1700" dirty="0" smtClean="0"/>
            <a:t>Введение новой системы оценки эффективности и оплаты труда педагогов (эффективный контракт)</a:t>
          </a:r>
          <a:endParaRPr lang="ru-RU" sz="1700" dirty="0"/>
        </a:p>
      </dgm:t>
    </dgm:pt>
    <dgm:pt modelId="{FD4FD5E6-197E-4C1B-BEFF-CA6E9F8CAC76}" type="parTrans" cxnId="{D159EA5D-18D8-4B50-BF81-037E16143A35}">
      <dgm:prSet/>
      <dgm:spPr/>
      <dgm:t>
        <a:bodyPr/>
        <a:lstStyle/>
        <a:p>
          <a:pPr algn="r"/>
          <a:endParaRPr lang="ru-RU" sz="1700"/>
        </a:p>
      </dgm:t>
    </dgm:pt>
    <dgm:pt modelId="{36B737C5-4B3D-407B-A74A-B2A0B935C302}" type="sibTrans" cxnId="{D159EA5D-18D8-4B50-BF81-037E16143A35}">
      <dgm:prSet/>
      <dgm:spPr/>
      <dgm:t>
        <a:bodyPr/>
        <a:lstStyle/>
        <a:p>
          <a:pPr algn="r"/>
          <a:endParaRPr lang="ru-RU" sz="1700"/>
        </a:p>
      </dgm:t>
    </dgm:pt>
    <dgm:pt modelId="{4038953C-F9BB-442F-9DD7-408983126F39}">
      <dgm:prSet custT="1"/>
      <dgm:spPr/>
      <dgm:t>
        <a:bodyPr/>
        <a:lstStyle/>
        <a:p>
          <a:pPr algn="r" rtl="0"/>
          <a:r>
            <a:rPr lang="ru-RU" sz="1700" smtClean="0"/>
            <a:t>Введение новых инструментов оценки качества образования (мониторинги учебных достижений)</a:t>
          </a:r>
          <a:endParaRPr lang="ru-RU" sz="1700"/>
        </a:p>
      </dgm:t>
    </dgm:pt>
    <dgm:pt modelId="{AA9FE345-89BE-4A39-954C-D2E285B7C847}" type="parTrans" cxnId="{E1C64B31-035A-406F-B175-8FB8137CDF97}">
      <dgm:prSet/>
      <dgm:spPr/>
      <dgm:t>
        <a:bodyPr/>
        <a:lstStyle/>
        <a:p>
          <a:pPr algn="r"/>
          <a:endParaRPr lang="ru-RU" sz="1700"/>
        </a:p>
      </dgm:t>
    </dgm:pt>
    <dgm:pt modelId="{7CEB2F47-1F7A-4555-8E42-C440E6A59DD0}" type="sibTrans" cxnId="{E1C64B31-035A-406F-B175-8FB8137CDF97}">
      <dgm:prSet/>
      <dgm:spPr/>
      <dgm:t>
        <a:bodyPr/>
        <a:lstStyle/>
        <a:p>
          <a:pPr algn="r"/>
          <a:endParaRPr lang="ru-RU" sz="1700"/>
        </a:p>
      </dgm:t>
    </dgm:pt>
    <dgm:pt modelId="{387CB664-89F7-4EEB-B84D-B65B9E264AEC}">
      <dgm:prSet custT="1"/>
      <dgm:spPr/>
      <dgm:t>
        <a:bodyPr/>
        <a:lstStyle/>
        <a:p>
          <a:pPr algn="r" rtl="0"/>
          <a:r>
            <a:rPr lang="ru-RU" sz="1700" dirty="0" smtClean="0"/>
            <a:t>Повышение заработной платы педагогическим работникам</a:t>
          </a:r>
          <a:endParaRPr lang="ru-RU" sz="1700" dirty="0"/>
        </a:p>
      </dgm:t>
    </dgm:pt>
    <dgm:pt modelId="{E998754C-02FF-4389-96F5-D78B3558EFB6}" type="parTrans" cxnId="{99123CDA-E229-4CFE-84BC-4657B0C339AC}">
      <dgm:prSet/>
      <dgm:spPr/>
      <dgm:t>
        <a:bodyPr/>
        <a:lstStyle/>
        <a:p>
          <a:pPr algn="r"/>
          <a:endParaRPr lang="ru-RU" sz="1700"/>
        </a:p>
      </dgm:t>
    </dgm:pt>
    <dgm:pt modelId="{75052440-926B-470A-8A85-E033EF9DF8C6}" type="sibTrans" cxnId="{99123CDA-E229-4CFE-84BC-4657B0C339AC}">
      <dgm:prSet/>
      <dgm:spPr/>
      <dgm:t>
        <a:bodyPr/>
        <a:lstStyle/>
        <a:p>
          <a:pPr algn="r"/>
          <a:endParaRPr lang="ru-RU" sz="1700"/>
        </a:p>
      </dgm:t>
    </dgm:pt>
    <dgm:pt modelId="{02EFC584-4769-46B7-9D91-AB3592B1A22F}" type="pres">
      <dgm:prSet presAssocID="{1B0B5BF3-6E38-45C1-B1E7-751672B32E2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184D730-2081-4ACA-86A5-B1C2B7A7679E}" type="pres">
      <dgm:prSet presAssocID="{643CF03B-DB3C-4121-A42C-B365409EAE81}" presName="thickLine" presStyleLbl="alignNode1" presStyleIdx="0" presStyleCnt="7"/>
      <dgm:spPr/>
    </dgm:pt>
    <dgm:pt modelId="{31B78095-0C6C-4232-9486-6E8C1D9207D6}" type="pres">
      <dgm:prSet presAssocID="{643CF03B-DB3C-4121-A42C-B365409EAE81}" presName="horz1" presStyleCnt="0"/>
      <dgm:spPr/>
    </dgm:pt>
    <dgm:pt modelId="{1625A3EA-9D88-4F7B-AE15-9723F29A6CA8}" type="pres">
      <dgm:prSet presAssocID="{643CF03B-DB3C-4121-A42C-B365409EAE81}" presName="tx1" presStyleLbl="revTx" presStyleIdx="0" presStyleCnt="7"/>
      <dgm:spPr/>
      <dgm:t>
        <a:bodyPr/>
        <a:lstStyle/>
        <a:p>
          <a:endParaRPr lang="ru-RU"/>
        </a:p>
      </dgm:t>
    </dgm:pt>
    <dgm:pt modelId="{5269AB79-BE21-4F58-8DB0-B2CE1B0E5BEA}" type="pres">
      <dgm:prSet presAssocID="{643CF03B-DB3C-4121-A42C-B365409EAE81}" presName="vert1" presStyleCnt="0"/>
      <dgm:spPr/>
    </dgm:pt>
    <dgm:pt modelId="{16B2B93F-6C52-477D-815C-20725D987097}" type="pres">
      <dgm:prSet presAssocID="{1DA79A79-5C28-4555-BFBD-379489364072}" presName="thickLine" presStyleLbl="alignNode1" presStyleIdx="1" presStyleCnt="7"/>
      <dgm:spPr/>
    </dgm:pt>
    <dgm:pt modelId="{19E51A9C-A271-4834-979A-7106F6A35C23}" type="pres">
      <dgm:prSet presAssocID="{1DA79A79-5C28-4555-BFBD-379489364072}" presName="horz1" presStyleCnt="0"/>
      <dgm:spPr/>
    </dgm:pt>
    <dgm:pt modelId="{9D8B865E-974C-4516-83A2-2F174D14772E}" type="pres">
      <dgm:prSet presAssocID="{1DA79A79-5C28-4555-BFBD-379489364072}" presName="tx1" presStyleLbl="revTx" presStyleIdx="1" presStyleCnt="7"/>
      <dgm:spPr/>
      <dgm:t>
        <a:bodyPr/>
        <a:lstStyle/>
        <a:p>
          <a:endParaRPr lang="ru-RU"/>
        </a:p>
      </dgm:t>
    </dgm:pt>
    <dgm:pt modelId="{5820A23C-E466-42FF-8BA6-2920781E5109}" type="pres">
      <dgm:prSet presAssocID="{1DA79A79-5C28-4555-BFBD-379489364072}" presName="vert1" presStyleCnt="0"/>
      <dgm:spPr/>
    </dgm:pt>
    <dgm:pt modelId="{DEAA0ABE-B1B3-42C3-ABB5-4642EFB33C1D}" type="pres">
      <dgm:prSet presAssocID="{8AE75067-A23D-46E1-A614-0A369BF75447}" presName="thickLine" presStyleLbl="alignNode1" presStyleIdx="2" presStyleCnt="7"/>
      <dgm:spPr/>
    </dgm:pt>
    <dgm:pt modelId="{C2CF384B-C2D3-4601-AFB0-38937AF5152A}" type="pres">
      <dgm:prSet presAssocID="{8AE75067-A23D-46E1-A614-0A369BF75447}" presName="horz1" presStyleCnt="0"/>
      <dgm:spPr/>
    </dgm:pt>
    <dgm:pt modelId="{32B096F1-6890-4592-8894-A4AE5D94B23D}" type="pres">
      <dgm:prSet presAssocID="{8AE75067-A23D-46E1-A614-0A369BF75447}" presName="tx1" presStyleLbl="revTx" presStyleIdx="2" presStyleCnt="7"/>
      <dgm:spPr/>
      <dgm:t>
        <a:bodyPr/>
        <a:lstStyle/>
        <a:p>
          <a:endParaRPr lang="ru-RU"/>
        </a:p>
      </dgm:t>
    </dgm:pt>
    <dgm:pt modelId="{C5C7C324-CAF5-40BD-8FA2-E0934D29ED46}" type="pres">
      <dgm:prSet presAssocID="{8AE75067-A23D-46E1-A614-0A369BF75447}" presName="vert1" presStyleCnt="0"/>
      <dgm:spPr/>
    </dgm:pt>
    <dgm:pt modelId="{A2279193-AAC5-485E-89AC-292796E83871}" type="pres">
      <dgm:prSet presAssocID="{7CF1BBEF-1234-4D2C-81F9-E15B587D7117}" presName="thickLine" presStyleLbl="alignNode1" presStyleIdx="3" presStyleCnt="7"/>
      <dgm:spPr/>
    </dgm:pt>
    <dgm:pt modelId="{0483E5F9-C385-4900-A844-BDA8FD2506D1}" type="pres">
      <dgm:prSet presAssocID="{7CF1BBEF-1234-4D2C-81F9-E15B587D7117}" presName="horz1" presStyleCnt="0"/>
      <dgm:spPr/>
    </dgm:pt>
    <dgm:pt modelId="{F217C3B5-9449-40DC-9F66-7EC10787D7E3}" type="pres">
      <dgm:prSet presAssocID="{7CF1BBEF-1234-4D2C-81F9-E15B587D7117}" presName="tx1" presStyleLbl="revTx" presStyleIdx="3" presStyleCnt="7"/>
      <dgm:spPr/>
      <dgm:t>
        <a:bodyPr/>
        <a:lstStyle/>
        <a:p>
          <a:endParaRPr lang="ru-RU"/>
        </a:p>
      </dgm:t>
    </dgm:pt>
    <dgm:pt modelId="{51EB5030-974D-42A5-BA23-20C2B8F67377}" type="pres">
      <dgm:prSet presAssocID="{7CF1BBEF-1234-4D2C-81F9-E15B587D7117}" presName="vert1" presStyleCnt="0"/>
      <dgm:spPr/>
    </dgm:pt>
    <dgm:pt modelId="{A519C9F3-D6DD-4D4F-BB5B-5BCDF5739EDD}" type="pres">
      <dgm:prSet presAssocID="{0254056B-6BC7-478E-8AD4-39A9FD16045E}" presName="thickLine" presStyleLbl="alignNode1" presStyleIdx="4" presStyleCnt="7"/>
      <dgm:spPr/>
    </dgm:pt>
    <dgm:pt modelId="{7BE32709-5D07-46E8-8CDC-6249B7491F97}" type="pres">
      <dgm:prSet presAssocID="{0254056B-6BC7-478E-8AD4-39A9FD16045E}" presName="horz1" presStyleCnt="0"/>
      <dgm:spPr/>
    </dgm:pt>
    <dgm:pt modelId="{4A4D9BBD-BE90-4E75-AF85-B264D299BCBF}" type="pres">
      <dgm:prSet presAssocID="{0254056B-6BC7-478E-8AD4-39A9FD16045E}" presName="tx1" presStyleLbl="revTx" presStyleIdx="4" presStyleCnt="7"/>
      <dgm:spPr/>
      <dgm:t>
        <a:bodyPr/>
        <a:lstStyle/>
        <a:p>
          <a:endParaRPr lang="ru-RU"/>
        </a:p>
      </dgm:t>
    </dgm:pt>
    <dgm:pt modelId="{1DEAB344-E016-42EB-89F9-416D0B4C94F9}" type="pres">
      <dgm:prSet presAssocID="{0254056B-6BC7-478E-8AD4-39A9FD16045E}" presName="vert1" presStyleCnt="0"/>
      <dgm:spPr/>
    </dgm:pt>
    <dgm:pt modelId="{8EBE5B65-CE4A-4B47-A82E-11DE36CB870E}" type="pres">
      <dgm:prSet presAssocID="{4038953C-F9BB-442F-9DD7-408983126F39}" presName="thickLine" presStyleLbl="alignNode1" presStyleIdx="5" presStyleCnt="7"/>
      <dgm:spPr/>
    </dgm:pt>
    <dgm:pt modelId="{40DB45AC-2895-4237-8B2C-86FC5066E8A7}" type="pres">
      <dgm:prSet presAssocID="{4038953C-F9BB-442F-9DD7-408983126F39}" presName="horz1" presStyleCnt="0"/>
      <dgm:spPr/>
    </dgm:pt>
    <dgm:pt modelId="{DD340F85-C637-421A-89FB-EE0B745ACE71}" type="pres">
      <dgm:prSet presAssocID="{4038953C-F9BB-442F-9DD7-408983126F39}" presName="tx1" presStyleLbl="revTx" presStyleIdx="5" presStyleCnt="7"/>
      <dgm:spPr/>
      <dgm:t>
        <a:bodyPr/>
        <a:lstStyle/>
        <a:p>
          <a:endParaRPr lang="ru-RU"/>
        </a:p>
      </dgm:t>
    </dgm:pt>
    <dgm:pt modelId="{DC48993B-9F66-4143-9377-367F1D660E8E}" type="pres">
      <dgm:prSet presAssocID="{4038953C-F9BB-442F-9DD7-408983126F39}" presName="vert1" presStyleCnt="0"/>
      <dgm:spPr/>
    </dgm:pt>
    <dgm:pt modelId="{A1A0F010-7BC1-4D74-8208-6BB8A3D70B92}" type="pres">
      <dgm:prSet presAssocID="{387CB664-89F7-4EEB-B84D-B65B9E264AEC}" presName="thickLine" presStyleLbl="alignNode1" presStyleIdx="6" presStyleCnt="7"/>
      <dgm:spPr/>
    </dgm:pt>
    <dgm:pt modelId="{0DDA2295-BD2E-4986-A7A1-F6D4FE8468E3}" type="pres">
      <dgm:prSet presAssocID="{387CB664-89F7-4EEB-B84D-B65B9E264AEC}" presName="horz1" presStyleCnt="0"/>
      <dgm:spPr/>
    </dgm:pt>
    <dgm:pt modelId="{343BA105-8B61-464A-B079-9ADA15567DEA}" type="pres">
      <dgm:prSet presAssocID="{387CB664-89F7-4EEB-B84D-B65B9E264AEC}" presName="tx1" presStyleLbl="revTx" presStyleIdx="6" presStyleCnt="7"/>
      <dgm:spPr/>
      <dgm:t>
        <a:bodyPr/>
        <a:lstStyle/>
        <a:p>
          <a:endParaRPr lang="ru-RU"/>
        </a:p>
      </dgm:t>
    </dgm:pt>
    <dgm:pt modelId="{F4AF57ED-D483-44F2-A3A3-81121B78DDE2}" type="pres">
      <dgm:prSet presAssocID="{387CB664-89F7-4EEB-B84D-B65B9E264AEC}" presName="vert1" presStyleCnt="0"/>
      <dgm:spPr/>
    </dgm:pt>
  </dgm:ptLst>
  <dgm:cxnLst>
    <dgm:cxn modelId="{195730FC-CC89-4422-BAE4-BB4113CC4F71}" type="presOf" srcId="{8AE75067-A23D-46E1-A614-0A369BF75447}" destId="{32B096F1-6890-4592-8894-A4AE5D94B23D}" srcOrd="0" destOrd="0" presId="urn:microsoft.com/office/officeart/2008/layout/LinedList"/>
    <dgm:cxn modelId="{078A88A7-3485-4319-AEDA-6A4C88246E2B}" type="presOf" srcId="{643CF03B-DB3C-4121-A42C-B365409EAE81}" destId="{1625A3EA-9D88-4F7B-AE15-9723F29A6CA8}" srcOrd="0" destOrd="0" presId="urn:microsoft.com/office/officeart/2008/layout/LinedList"/>
    <dgm:cxn modelId="{A5B20ACA-E182-4643-90EC-AE599860F727}" srcId="{1B0B5BF3-6E38-45C1-B1E7-751672B32E20}" destId="{1DA79A79-5C28-4555-BFBD-379489364072}" srcOrd="1" destOrd="0" parTransId="{917BFD21-E53A-45C0-84CD-7B4B1CC119F3}" sibTransId="{8AE70F40-C417-45B5-AE08-CC161903AC7B}"/>
    <dgm:cxn modelId="{E1C64B31-035A-406F-B175-8FB8137CDF97}" srcId="{1B0B5BF3-6E38-45C1-B1E7-751672B32E20}" destId="{4038953C-F9BB-442F-9DD7-408983126F39}" srcOrd="5" destOrd="0" parTransId="{AA9FE345-89BE-4A39-954C-D2E285B7C847}" sibTransId="{7CEB2F47-1F7A-4555-8E42-C440E6A59DD0}"/>
    <dgm:cxn modelId="{990118CD-F6A0-4644-915B-36B5B4487B5E}" srcId="{1B0B5BF3-6E38-45C1-B1E7-751672B32E20}" destId="{7CF1BBEF-1234-4D2C-81F9-E15B587D7117}" srcOrd="3" destOrd="0" parTransId="{0852F407-FAC9-4CA5-829B-B437028A4E1A}" sibTransId="{333F0CD4-BBDC-4416-8490-E12C5B393B60}"/>
    <dgm:cxn modelId="{82E1D10B-D651-4B1D-8C4D-08A08B579B76}" type="presOf" srcId="{7CF1BBEF-1234-4D2C-81F9-E15B587D7117}" destId="{F217C3B5-9449-40DC-9F66-7EC10787D7E3}" srcOrd="0" destOrd="0" presId="urn:microsoft.com/office/officeart/2008/layout/LinedList"/>
    <dgm:cxn modelId="{395F514E-65F7-4DB3-B636-A946E27FBAB1}" type="presOf" srcId="{387CB664-89F7-4EEB-B84D-B65B9E264AEC}" destId="{343BA105-8B61-464A-B079-9ADA15567DEA}" srcOrd="0" destOrd="0" presId="urn:microsoft.com/office/officeart/2008/layout/LinedList"/>
    <dgm:cxn modelId="{19FC7A5D-74DE-41EF-963C-5019CF1302F6}" srcId="{1B0B5BF3-6E38-45C1-B1E7-751672B32E20}" destId="{643CF03B-DB3C-4121-A42C-B365409EAE81}" srcOrd="0" destOrd="0" parTransId="{D415AFB9-7A24-490A-AFA4-7922BABA339E}" sibTransId="{9D06224E-88EC-4FDE-877A-0C82D95998E6}"/>
    <dgm:cxn modelId="{52B8F82D-E583-4D32-8B5F-1E6F2F505E42}" type="presOf" srcId="{4038953C-F9BB-442F-9DD7-408983126F39}" destId="{DD340F85-C637-421A-89FB-EE0B745ACE71}" srcOrd="0" destOrd="0" presId="urn:microsoft.com/office/officeart/2008/layout/LinedList"/>
    <dgm:cxn modelId="{E912463A-F16D-449F-B9A0-AA5C407655E9}" type="presOf" srcId="{1B0B5BF3-6E38-45C1-B1E7-751672B32E20}" destId="{02EFC584-4769-46B7-9D91-AB3592B1A22F}" srcOrd="0" destOrd="0" presId="urn:microsoft.com/office/officeart/2008/layout/LinedList"/>
    <dgm:cxn modelId="{99123CDA-E229-4CFE-84BC-4657B0C339AC}" srcId="{1B0B5BF3-6E38-45C1-B1E7-751672B32E20}" destId="{387CB664-89F7-4EEB-B84D-B65B9E264AEC}" srcOrd="6" destOrd="0" parTransId="{E998754C-02FF-4389-96F5-D78B3558EFB6}" sibTransId="{75052440-926B-470A-8A85-E033EF9DF8C6}"/>
    <dgm:cxn modelId="{88A7076F-75A5-407F-BEBC-D4CC67B67C71}" srcId="{1B0B5BF3-6E38-45C1-B1E7-751672B32E20}" destId="{8AE75067-A23D-46E1-A614-0A369BF75447}" srcOrd="2" destOrd="0" parTransId="{D20AAD82-92CF-445C-ACB0-8B2FD0026779}" sibTransId="{12C4EE87-C535-424C-8F4C-2A6AD3006144}"/>
    <dgm:cxn modelId="{D159EA5D-18D8-4B50-BF81-037E16143A35}" srcId="{1B0B5BF3-6E38-45C1-B1E7-751672B32E20}" destId="{0254056B-6BC7-478E-8AD4-39A9FD16045E}" srcOrd="4" destOrd="0" parTransId="{FD4FD5E6-197E-4C1B-BEFF-CA6E9F8CAC76}" sibTransId="{36B737C5-4B3D-407B-A74A-B2A0B935C302}"/>
    <dgm:cxn modelId="{CCE28553-1FB0-484D-A81B-DB7913F599CC}" type="presOf" srcId="{1DA79A79-5C28-4555-BFBD-379489364072}" destId="{9D8B865E-974C-4516-83A2-2F174D14772E}" srcOrd="0" destOrd="0" presId="urn:microsoft.com/office/officeart/2008/layout/LinedList"/>
    <dgm:cxn modelId="{62009A8A-DF6B-428A-939D-6FA9429063DF}" type="presOf" srcId="{0254056B-6BC7-478E-8AD4-39A9FD16045E}" destId="{4A4D9BBD-BE90-4E75-AF85-B264D299BCBF}" srcOrd="0" destOrd="0" presId="urn:microsoft.com/office/officeart/2008/layout/LinedList"/>
    <dgm:cxn modelId="{E29A9D8F-4B8F-41C9-88BF-08EEBD7FCB05}" type="presParOf" srcId="{02EFC584-4769-46B7-9D91-AB3592B1A22F}" destId="{6184D730-2081-4ACA-86A5-B1C2B7A7679E}" srcOrd="0" destOrd="0" presId="urn:microsoft.com/office/officeart/2008/layout/LinedList"/>
    <dgm:cxn modelId="{9125F3F6-B9FC-4442-8006-3F44DF3BC1A6}" type="presParOf" srcId="{02EFC584-4769-46B7-9D91-AB3592B1A22F}" destId="{31B78095-0C6C-4232-9486-6E8C1D9207D6}" srcOrd="1" destOrd="0" presId="urn:microsoft.com/office/officeart/2008/layout/LinedList"/>
    <dgm:cxn modelId="{98E97B22-D232-4706-8F20-8BD776CD24B7}" type="presParOf" srcId="{31B78095-0C6C-4232-9486-6E8C1D9207D6}" destId="{1625A3EA-9D88-4F7B-AE15-9723F29A6CA8}" srcOrd="0" destOrd="0" presId="urn:microsoft.com/office/officeart/2008/layout/LinedList"/>
    <dgm:cxn modelId="{9084E080-A474-43EC-9152-11BEE0CD2A05}" type="presParOf" srcId="{31B78095-0C6C-4232-9486-6E8C1D9207D6}" destId="{5269AB79-BE21-4F58-8DB0-B2CE1B0E5BEA}" srcOrd="1" destOrd="0" presId="urn:microsoft.com/office/officeart/2008/layout/LinedList"/>
    <dgm:cxn modelId="{AA0A7C9D-9B7B-4A4B-B623-1B3D25156488}" type="presParOf" srcId="{02EFC584-4769-46B7-9D91-AB3592B1A22F}" destId="{16B2B93F-6C52-477D-815C-20725D987097}" srcOrd="2" destOrd="0" presId="urn:microsoft.com/office/officeart/2008/layout/LinedList"/>
    <dgm:cxn modelId="{07A030CA-6DD5-463E-A41B-252B70B92C11}" type="presParOf" srcId="{02EFC584-4769-46B7-9D91-AB3592B1A22F}" destId="{19E51A9C-A271-4834-979A-7106F6A35C23}" srcOrd="3" destOrd="0" presId="urn:microsoft.com/office/officeart/2008/layout/LinedList"/>
    <dgm:cxn modelId="{7B4DD788-0CFF-4383-BCEA-2393502A2759}" type="presParOf" srcId="{19E51A9C-A271-4834-979A-7106F6A35C23}" destId="{9D8B865E-974C-4516-83A2-2F174D14772E}" srcOrd="0" destOrd="0" presId="urn:microsoft.com/office/officeart/2008/layout/LinedList"/>
    <dgm:cxn modelId="{88A4EF7B-1D8C-4156-AFB0-D8F377C4CE51}" type="presParOf" srcId="{19E51A9C-A271-4834-979A-7106F6A35C23}" destId="{5820A23C-E466-42FF-8BA6-2920781E5109}" srcOrd="1" destOrd="0" presId="urn:microsoft.com/office/officeart/2008/layout/LinedList"/>
    <dgm:cxn modelId="{6298A8BA-74D3-49A4-BE55-6220C9D5EC21}" type="presParOf" srcId="{02EFC584-4769-46B7-9D91-AB3592B1A22F}" destId="{DEAA0ABE-B1B3-42C3-ABB5-4642EFB33C1D}" srcOrd="4" destOrd="0" presId="urn:microsoft.com/office/officeart/2008/layout/LinedList"/>
    <dgm:cxn modelId="{226F4373-242C-4E27-9049-A808B1813789}" type="presParOf" srcId="{02EFC584-4769-46B7-9D91-AB3592B1A22F}" destId="{C2CF384B-C2D3-4601-AFB0-38937AF5152A}" srcOrd="5" destOrd="0" presId="urn:microsoft.com/office/officeart/2008/layout/LinedList"/>
    <dgm:cxn modelId="{05D073A4-99CB-4A4E-B34E-F12F6F5FC657}" type="presParOf" srcId="{C2CF384B-C2D3-4601-AFB0-38937AF5152A}" destId="{32B096F1-6890-4592-8894-A4AE5D94B23D}" srcOrd="0" destOrd="0" presId="urn:microsoft.com/office/officeart/2008/layout/LinedList"/>
    <dgm:cxn modelId="{6D0196C7-B896-4A9F-A8DB-D0036FA42553}" type="presParOf" srcId="{C2CF384B-C2D3-4601-AFB0-38937AF5152A}" destId="{C5C7C324-CAF5-40BD-8FA2-E0934D29ED46}" srcOrd="1" destOrd="0" presId="urn:microsoft.com/office/officeart/2008/layout/LinedList"/>
    <dgm:cxn modelId="{B21B6869-0D5C-464A-81CA-58C4486FD004}" type="presParOf" srcId="{02EFC584-4769-46B7-9D91-AB3592B1A22F}" destId="{A2279193-AAC5-485E-89AC-292796E83871}" srcOrd="6" destOrd="0" presId="urn:microsoft.com/office/officeart/2008/layout/LinedList"/>
    <dgm:cxn modelId="{442CDDF6-721F-4BD9-BE8F-598FE2FA5380}" type="presParOf" srcId="{02EFC584-4769-46B7-9D91-AB3592B1A22F}" destId="{0483E5F9-C385-4900-A844-BDA8FD2506D1}" srcOrd="7" destOrd="0" presId="urn:microsoft.com/office/officeart/2008/layout/LinedList"/>
    <dgm:cxn modelId="{6D3E5B6D-56AD-4B01-9554-D6A6BFD692AC}" type="presParOf" srcId="{0483E5F9-C385-4900-A844-BDA8FD2506D1}" destId="{F217C3B5-9449-40DC-9F66-7EC10787D7E3}" srcOrd="0" destOrd="0" presId="urn:microsoft.com/office/officeart/2008/layout/LinedList"/>
    <dgm:cxn modelId="{FC4C2FD5-268B-4B95-98BC-0654E1D826C0}" type="presParOf" srcId="{0483E5F9-C385-4900-A844-BDA8FD2506D1}" destId="{51EB5030-974D-42A5-BA23-20C2B8F67377}" srcOrd="1" destOrd="0" presId="urn:microsoft.com/office/officeart/2008/layout/LinedList"/>
    <dgm:cxn modelId="{225762D4-BBB7-480A-9E06-A23D22116DFB}" type="presParOf" srcId="{02EFC584-4769-46B7-9D91-AB3592B1A22F}" destId="{A519C9F3-D6DD-4D4F-BB5B-5BCDF5739EDD}" srcOrd="8" destOrd="0" presId="urn:microsoft.com/office/officeart/2008/layout/LinedList"/>
    <dgm:cxn modelId="{D174D5AE-1503-44C9-9123-CB4ABABA39C8}" type="presParOf" srcId="{02EFC584-4769-46B7-9D91-AB3592B1A22F}" destId="{7BE32709-5D07-46E8-8CDC-6249B7491F97}" srcOrd="9" destOrd="0" presId="urn:microsoft.com/office/officeart/2008/layout/LinedList"/>
    <dgm:cxn modelId="{EAF5A622-7B13-4B6C-97D7-DC2C52C70F52}" type="presParOf" srcId="{7BE32709-5D07-46E8-8CDC-6249B7491F97}" destId="{4A4D9BBD-BE90-4E75-AF85-B264D299BCBF}" srcOrd="0" destOrd="0" presId="urn:microsoft.com/office/officeart/2008/layout/LinedList"/>
    <dgm:cxn modelId="{86D0E8C1-B5F4-494F-B34A-117F6BC117F1}" type="presParOf" srcId="{7BE32709-5D07-46E8-8CDC-6249B7491F97}" destId="{1DEAB344-E016-42EB-89F9-416D0B4C94F9}" srcOrd="1" destOrd="0" presId="urn:microsoft.com/office/officeart/2008/layout/LinedList"/>
    <dgm:cxn modelId="{AAE836D0-26D3-4413-ADED-544FF0E5890D}" type="presParOf" srcId="{02EFC584-4769-46B7-9D91-AB3592B1A22F}" destId="{8EBE5B65-CE4A-4B47-A82E-11DE36CB870E}" srcOrd="10" destOrd="0" presId="urn:microsoft.com/office/officeart/2008/layout/LinedList"/>
    <dgm:cxn modelId="{A57C6D7A-25B7-41EC-8798-DF0E7A918921}" type="presParOf" srcId="{02EFC584-4769-46B7-9D91-AB3592B1A22F}" destId="{40DB45AC-2895-4237-8B2C-86FC5066E8A7}" srcOrd="11" destOrd="0" presId="urn:microsoft.com/office/officeart/2008/layout/LinedList"/>
    <dgm:cxn modelId="{37414E87-17BD-431D-BE54-1239A98F6218}" type="presParOf" srcId="{40DB45AC-2895-4237-8B2C-86FC5066E8A7}" destId="{DD340F85-C637-421A-89FB-EE0B745ACE71}" srcOrd="0" destOrd="0" presId="urn:microsoft.com/office/officeart/2008/layout/LinedList"/>
    <dgm:cxn modelId="{EEBB63A1-349E-4DC3-8C92-29D339F81CE3}" type="presParOf" srcId="{40DB45AC-2895-4237-8B2C-86FC5066E8A7}" destId="{DC48993B-9F66-4143-9377-367F1D660E8E}" srcOrd="1" destOrd="0" presId="urn:microsoft.com/office/officeart/2008/layout/LinedList"/>
    <dgm:cxn modelId="{6DE1A7AC-C217-466C-8D3B-46497AAE508C}" type="presParOf" srcId="{02EFC584-4769-46B7-9D91-AB3592B1A22F}" destId="{A1A0F010-7BC1-4D74-8208-6BB8A3D70B92}" srcOrd="12" destOrd="0" presId="urn:microsoft.com/office/officeart/2008/layout/LinedList"/>
    <dgm:cxn modelId="{5DDE443E-074C-463E-BDF2-C0B812189B54}" type="presParOf" srcId="{02EFC584-4769-46B7-9D91-AB3592B1A22F}" destId="{0DDA2295-BD2E-4986-A7A1-F6D4FE8468E3}" srcOrd="13" destOrd="0" presId="urn:microsoft.com/office/officeart/2008/layout/LinedList"/>
    <dgm:cxn modelId="{26C26503-72ED-4762-BA30-ADE886930B48}" type="presParOf" srcId="{0DDA2295-BD2E-4986-A7A1-F6D4FE8468E3}" destId="{343BA105-8B61-464A-B079-9ADA15567DEA}" srcOrd="0" destOrd="0" presId="urn:microsoft.com/office/officeart/2008/layout/LinedList"/>
    <dgm:cxn modelId="{A202661A-B98E-4A68-BCB4-EA1BCA3759DC}" type="presParOf" srcId="{0DDA2295-BD2E-4986-A7A1-F6D4FE8468E3}" destId="{F4AF57ED-D483-44F2-A3A3-81121B78DDE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4D730-2081-4ACA-86A5-B1C2B7A7679E}">
      <dsp:nvSpPr>
        <dsp:cNvPr id="0" name=""/>
        <dsp:cNvSpPr/>
      </dsp:nvSpPr>
      <dsp:spPr>
        <a:xfrm>
          <a:off x="0" y="676"/>
          <a:ext cx="51125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25A3EA-9D88-4F7B-AE15-9723F29A6CA8}">
      <dsp:nvSpPr>
        <dsp:cNvPr id="0" name=""/>
        <dsp:cNvSpPr/>
      </dsp:nvSpPr>
      <dsp:spPr>
        <a:xfrm>
          <a:off x="0" y="676"/>
          <a:ext cx="5112568" cy="791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Изменения в порядке финансирования групп продленного дня</a:t>
          </a:r>
          <a:endParaRPr lang="ru-RU" sz="1700" kern="1200"/>
        </a:p>
      </dsp:txBody>
      <dsp:txXfrm>
        <a:off x="0" y="676"/>
        <a:ext cx="5112568" cy="791894"/>
      </dsp:txXfrm>
    </dsp:sp>
    <dsp:sp modelId="{16B2B93F-6C52-477D-815C-20725D987097}">
      <dsp:nvSpPr>
        <dsp:cNvPr id="0" name=""/>
        <dsp:cNvSpPr/>
      </dsp:nvSpPr>
      <dsp:spPr>
        <a:xfrm>
          <a:off x="0" y="792571"/>
          <a:ext cx="51125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B865E-974C-4516-83A2-2F174D14772E}">
      <dsp:nvSpPr>
        <dsp:cNvPr id="0" name=""/>
        <dsp:cNvSpPr/>
      </dsp:nvSpPr>
      <dsp:spPr>
        <a:xfrm>
          <a:off x="0" y="792571"/>
          <a:ext cx="5112568" cy="791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Введение новой системы финансирования школ (нормативное подушевое финансирование, муниципальное задание)</a:t>
          </a:r>
          <a:endParaRPr lang="ru-RU" sz="1700" kern="1200"/>
        </a:p>
      </dsp:txBody>
      <dsp:txXfrm>
        <a:off x="0" y="792571"/>
        <a:ext cx="5112568" cy="791894"/>
      </dsp:txXfrm>
    </dsp:sp>
    <dsp:sp modelId="{DEAA0ABE-B1B3-42C3-ABB5-4642EFB33C1D}">
      <dsp:nvSpPr>
        <dsp:cNvPr id="0" name=""/>
        <dsp:cNvSpPr/>
      </dsp:nvSpPr>
      <dsp:spPr>
        <a:xfrm>
          <a:off x="0" y="1584466"/>
          <a:ext cx="51125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B096F1-6890-4592-8894-A4AE5D94B23D}">
      <dsp:nvSpPr>
        <dsp:cNvPr id="0" name=""/>
        <dsp:cNvSpPr/>
      </dsp:nvSpPr>
      <dsp:spPr>
        <a:xfrm>
          <a:off x="0" y="1584466"/>
          <a:ext cx="5112568" cy="791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Создание единых учебников по предметам</a:t>
          </a:r>
          <a:endParaRPr lang="ru-RU" sz="1700" kern="1200"/>
        </a:p>
      </dsp:txBody>
      <dsp:txXfrm>
        <a:off x="0" y="1584466"/>
        <a:ext cx="5112568" cy="791894"/>
      </dsp:txXfrm>
    </dsp:sp>
    <dsp:sp modelId="{A2279193-AAC5-485E-89AC-292796E83871}">
      <dsp:nvSpPr>
        <dsp:cNvPr id="0" name=""/>
        <dsp:cNvSpPr/>
      </dsp:nvSpPr>
      <dsp:spPr>
        <a:xfrm>
          <a:off x="0" y="2376360"/>
          <a:ext cx="51125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7C3B5-9449-40DC-9F66-7EC10787D7E3}">
      <dsp:nvSpPr>
        <dsp:cNvPr id="0" name=""/>
        <dsp:cNvSpPr/>
      </dsp:nvSpPr>
      <dsp:spPr>
        <a:xfrm>
          <a:off x="0" y="2376360"/>
          <a:ext cx="5112568" cy="791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Введение новых федеральных образовательных стандартов</a:t>
          </a:r>
          <a:endParaRPr lang="ru-RU" sz="1700" kern="1200" dirty="0"/>
        </a:p>
      </dsp:txBody>
      <dsp:txXfrm>
        <a:off x="0" y="2376360"/>
        <a:ext cx="5112568" cy="791894"/>
      </dsp:txXfrm>
    </dsp:sp>
    <dsp:sp modelId="{A519C9F3-D6DD-4D4F-BB5B-5BCDF5739EDD}">
      <dsp:nvSpPr>
        <dsp:cNvPr id="0" name=""/>
        <dsp:cNvSpPr/>
      </dsp:nvSpPr>
      <dsp:spPr>
        <a:xfrm>
          <a:off x="0" y="3168255"/>
          <a:ext cx="51125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4D9BBD-BE90-4E75-AF85-B264D299BCBF}">
      <dsp:nvSpPr>
        <dsp:cNvPr id="0" name=""/>
        <dsp:cNvSpPr/>
      </dsp:nvSpPr>
      <dsp:spPr>
        <a:xfrm>
          <a:off x="0" y="3168255"/>
          <a:ext cx="5112568" cy="791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Введение новой системы оценки эффективности и оплаты труда педагогов (эффективный контракт)</a:t>
          </a:r>
          <a:endParaRPr lang="ru-RU" sz="1700" kern="1200" dirty="0"/>
        </a:p>
      </dsp:txBody>
      <dsp:txXfrm>
        <a:off x="0" y="3168255"/>
        <a:ext cx="5112568" cy="791894"/>
      </dsp:txXfrm>
    </dsp:sp>
    <dsp:sp modelId="{8EBE5B65-CE4A-4B47-A82E-11DE36CB870E}">
      <dsp:nvSpPr>
        <dsp:cNvPr id="0" name=""/>
        <dsp:cNvSpPr/>
      </dsp:nvSpPr>
      <dsp:spPr>
        <a:xfrm>
          <a:off x="0" y="3960149"/>
          <a:ext cx="51125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40F85-C637-421A-89FB-EE0B745ACE71}">
      <dsp:nvSpPr>
        <dsp:cNvPr id="0" name=""/>
        <dsp:cNvSpPr/>
      </dsp:nvSpPr>
      <dsp:spPr>
        <a:xfrm>
          <a:off x="0" y="3960149"/>
          <a:ext cx="5112568" cy="791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Введение новых инструментов оценки качества образования (мониторинги учебных достижений)</a:t>
          </a:r>
          <a:endParaRPr lang="ru-RU" sz="1700" kern="1200"/>
        </a:p>
      </dsp:txBody>
      <dsp:txXfrm>
        <a:off x="0" y="3960149"/>
        <a:ext cx="5112568" cy="791894"/>
      </dsp:txXfrm>
    </dsp:sp>
    <dsp:sp modelId="{A1A0F010-7BC1-4D74-8208-6BB8A3D70B92}">
      <dsp:nvSpPr>
        <dsp:cNvPr id="0" name=""/>
        <dsp:cNvSpPr/>
      </dsp:nvSpPr>
      <dsp:spPr>
        <a:xfrm>
          <a:off x="0" y="4752044"/>
          <a:ext cx="51125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BA105-8B61-464A-B079-9ADA15567DEA}">
      <dsp:nvSpPr>
        <dsp:cNvPr id="0" name=""/>
        <dsp:cNvSpPr/>
      </dsp:nvSpPr>
      <dsp:spPr>
        <a:xfrm>
          <a:off x="0" y="4752044"/>
          <a:ext cx="5112568" cy="791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Повышение заработной платы педагогическим работникам</a:t>
          </a:r>
          <a:endParaRPr lang="ru-RU" sz="1700" kern="1200" dirty="0"/>
        </a:p>
      </dsp:txBody>
      <dsp:txXfrm>
        <a:off x="0" y="4752044"/>
        <a:ext cx="5112568" cy="791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0161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3717" y="1"/>
            <a:ext cx="298016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A58CF0-6440-4309-A377-AC31236AAF38}" type="datetimeFigureOut">
              <a:rPr lang="ru-RU"/>
              <a:pPr/>
              <a:t>12.11.2015</a:t>
            </a:fld>
            <a:endParaRPr lang="ru-RU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1188"/>
            <a:ext cx="298016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3717" y="9501188"/>
            <a:ext cx="298016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83EA57B-808F-4AA5-A325-6B35BB6D7D3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714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0161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39" rIns="96478" bIns="48239" numCol="1" anchor="t" anchorCtr="0" compatLnSpc="1">
            <a:prstTxWarp prst="textNoShape">
              <a:avLst/>
            </a:prstTxWarp>
          </a:bodyPr>
          <a:lstStyle>
            <a:lvl1pPr defTabSz="965200">
              <a:defRPr sz="1300"/>
            </a:lvl1pPr>
          </a:lstStyle>
          <a:p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3717" y="1"/>
            <a:ext cx="298016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39" rIns="96478" bIns="48239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5E2398D6-E102-4955-AB6E-AE5DD72A53BD}" type="datetimeFigureOut">
              <a:rPr lang="ru-RU"/>
              <a:pPr/>
              <a:t>12.11.2015</a:t>
            </a:fld>
            <a:endParaRPr lang="ru-RU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4997450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339" y="4751388"/>
            <a:ext cx="550037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39" rIns="96478" bIns="482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1188"/>
            <a:ext cx="298016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39" rIns="96478" bIns="48239" numCol="1" anchor="b" anchorCtr="0" compatLnSpc="1">
            <a:prstTxWarp prst="textNoShape">
              <a:avLst/>
            </a:prstTxWarp>
          </a:bodyPr>
          <a:lstStyle>
            <a:lvl1pPr defTabSz="965200">
              <a:defRPr sz="1300"/>
            </a:lvl1pPr>
          </a:lstStyle>
          <a:p>
            <a:endParaRPr lang="ru-RU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3717" y="9501188"/>
            <a:ext cx="298016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39" rIns="96478" bIns="48239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020E58ED-0CD8-4933-B95B-02266B5BA15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7225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4999038" cy="3749675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6439" tIns="48220" rIns="96439" bIns="48220"/>
          <a:lstStyle/>
          <a:p>
            <a:r>
              <a:rPr lang="ru-RU" altLang="ru-RU" sz="1600"/>
              <a:t>Не контроль для санкций, а оценка для улучшения результатов, определения путей поддержки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4273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2A99E-38ED-4AF1-947A-D07EBFD9EB6E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E1392-1027-4032-AE36-F6AE60033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BB97D-760C-4286-8D9C-F57AEDE6E6B8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D358E-4A9C-4EBF-8871-A0369A3D5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CE305-72C5-4405-B4A7-84D9EE9848F8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36836-B842-4AB8-A44C-F8C7CBFEA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D7451-5468-4BFC-B454-0549CFCC9F89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321B3-5C88-43A0-A90C-9D4274442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30618-A5EA-4F27-9139-BD67F03EB59F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A3840-7E95-4CF1-86DC-FE961A6AB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387D4-EBA3-4735-8AC3-D1C5C7294124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88F88-F088-488B-9A36-91EEE5F17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B5A64-06D9-428F-94D6-7482DA4ED6D0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78FDB-8425-4CD8-AF14-1692916A1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F682C-6098-4F1F-A857-62AEC2D461D8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346C2-7101-43C1-9ED8-5D0BCDBC8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41FEB-C1FE-44B6-AB02-A5CA3B544DE8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7A304-FE2F-4FF7-B08E-FC65E366F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DC48B-323E-4C81-9765-50728483420D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881A7-8C74-4FA1-BA21-6EA3E57CF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D718E-CD86-4023-B350-0C2C0B92FBCC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5F452-1116-457C-9535-0E1943131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7E8AE-E4F0-4687-A02C-71FEB2F60876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E57C0-4B7B-4793-9CC6-BA711B2BA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D5246E-21CD-4298-8F47-5139E02EB14E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579A75-BCE0-432F-9B0A-A0F4092899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hyperlink" Target="http://www.rodactiv.ru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7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dactiv.ru/" TargetMode="External"/><Relationship Id="rId2" Type="http://schemas.openxmlformats.org/officeDocument/2006/relationships/hyperlink" Target="http://www.gouo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hyperlink" Target="mailto:rodactiv@gmail.com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755650" y="908050"/>
            <a:ext cx="7772400" cy="3024188"/>
          </a:xfrm>
        </p:spPr>
        <p:txBody>
          <a:bodyPr/>
          <a:lstStyle/>
          <a:p>
            <a:pPr eaLnBrk="1" hangingPunct="1"/>
            <a:r>
              <a:rPr lang="ru-RU" sz="36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Привлечение родителей и органов коллегиального управления образовательных организаций к общественному контролю</a:t>
            </a:r>
            <a:br>
              <a:rPr lang="ru-RU" sz="36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в сфере образования</a:t>
            </a: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4643438" y="5661025"/>
            <a:ext cx="4394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>
                <a:latin typeface="Calibri" pitchFamily="34" charset="0"/>
              </a:rPr>
              <a:t>Елена Шимутина, к.п.н., МВА,</a:t>
            </a:r>
          </a:p>
          <a:p>
            <a:pPr algn="r"/>
            <a:r>
              <a:rPr lang="ru-RU" sz="1600">
                <a:latin typeface="Calibri" pitchFamily="34" charset="0"/>
              </a:rPr>
              <a:t>директор Института развития </a:t>
            </a:r>
          </a:p>
          <a:p>
            <a:pPr algn="r"/>
            <a:r>
              <a:rPr lang="ru-RU" sz="1600">
                <a:latin typeface="Calibri" pitchFamily="34" charset="0"/>
              </a:rPr>
              <a:t>государственно-общественного </a:t>
            </a:r>
          </a:p>
          <a:p>
            <a:pPr algn="r"/>
            <a:r>
              <a:rPr lang="ru-RU" sz="1600">
                <a:latin typeface="Calibri" pitchFamily="34" charset="0"/>
              </a:rPr>
              <a:t>управления образованием</a:t>
            </a:r>
          </a:p>
        </p:txBody>
      </p:sp>
      <p:sp>
        <p:nvSpPr>
          <p:cNvPr id="372741" name="Rectangle 5"/>
          <p:cNvSpPr>
            <a:spLocks noChangeArrowheads="1"/>
          </p:cNvSpPr>
          <p:nvPr/>
        </p:nvSpPr>
        <p:spPr bwMode="auto">
          <a:xfrm>
            <a:off x="0" y="115888"/>
            <a:ext cx="9144000" cy="563562"/>
          </a:xfrm>
          <a:prstGeom prst="rect">
            <a:avLst/>
          </a:prstGeom>
          <a:gradFill rotWithShape="1">
            <a:gsLst>
              <a:gs pos="0">
                <a:srgbClr val="2FBB2F">
                  <a:gamma/>
                  <a:shade val="60000"/>
                  <a:invGamma/>
                </a:srgbClr>
              </a:gs>
              <a:gs pos="50000">
                <a:srgbClr val="2FBB2F"/>
              </a:gs>
              <a:gs pos="100000">
                <a:srgbClr val="2FBB2F">
                  <a:gamma/>
                  <a:shade val="60000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631950"/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«Активные граждане – «ЗА» качество образования!»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971550" y="3933825"/>
            <a:ext cx="71278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/>
              <a:t>Общественное восприятие актуальных проблем образования, образовательных реформ и готовность общественности участвовать в общественном контроле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Название 1"/>
          <p:cNvSpPr>
            <a:spLocks noGrp="1"/>
          </p:cNvSpPr>
          <p:nvPr>
            <p:ph type="title" idx="4294967295"/>
          </p:nvPr>
        </p:nvSpPr>
        <p:spPr>
          <a:xfrm>
            <a:off x="539750" y="188913"/>
            <a:ext cx="8229600" cy="1143000"/>
          </a:xfrm>
        </p:spPr>
        <p:txBody>
          <a:bodyPr/>
          <a:lstStyle/>
          <a:p>
            <a:r>
              <a:rPr lang="ru-RU" sz="3600" smtClean="0"/>
              <a:t>Общественный заказ школе</a:t>
            </a:r>
          </a:p>
        </p:txBody>
      </p:sp>
      <p:sp>
        <p:nvSpPr>
          <p:cNvPr id="48131" name="Содержимое 2"/>
          <p:cNvSpPr>
            <a:spLocks noGrp="1"/>
          </p:cNvSpPr>
          <p:nvPr>
            <p:ph idx="4294967295"/>
          </p:nvPr>
        </p:nvSpPr>
        <p:spPr>
          <a:xfrm>
            <a:off x="611188" y="1196975"/>
            <a:ext cx="8229600" cy="2736850"/>
          </a:xfrm>
        </p:spPr>
        <p:txBody>
          <a:bodyPr/>
          <a:lstStyle/>
          <a:p>
            <a:r>
              <a:rPr lang="ru-RU" sz="20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запрос (или задание) к школе (администрации, педагогам), исходящее от общественности</a:t>
            </a:r>
          </a:p>
          <a:p>
            <a:r>
              <a:rPr lang="ru-RU" sz="20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представление о  желаемой организации деятельности школы, результатах работы</a:t>
            </a:r>
          </a:p>
          <a:p>
            <a:r>
              <a:rPr lang="ru-RU" sz="20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форма  интеграции интересов и потребностей отдельных граждан</a:t>
            </a:r>
          </a:p>
          <a:p>
            <a:endParaRPr lang="ru-RU" b="1" smtClean="0"/>
          </a:p>
          <a:p>
            <a:endParaRPr lang="ru-RU" smtClean="0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/>
          <a:srcRect l="24634" t="26096" r="16743" b="24588"/>
          <a:stretch>
            <a:fillRect/>
          </a:stretch>
        </p:blipFill>
        <p:spPr bwMode="auto">
          <a:xfrm>
            <a:off x="1116013" y="3573463"/>
            <a:ext cx="6911975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Название 1"/>
          <p:cNvSpPr>
            <a:spLocks noGrp="1"/>
          </p:cNvSpPr>
          <p:nvPr>
            <p:ph type="title" idx="4294967295"/>
          </p:nvPr>
        </p:nvSpPr>
        <p:spPr>
          <a:xfrm>
            <a:off x="179388" y="0"/>
            <a:ext cx="8856662" cy="1143000"/>
          </a:xfrm>
        </p:spPr>
        <p:txBody>
          <a:bodyPr lIns="91428" tIns="45714" rIns="91428" bIns="45714"/>
          <a:lstStyle/>
          <a:p>
            <a:r>
              <a:rPr lang="ru-RU" sz="3200" smtClean="0"/>
              <a:t>Составляющие общественного заказа  школе</a:t>
            </a:r>
          </a:p>
        </p:txBody>
      </p:sp>
      <p:sp>
        <p:nvSpPr>
          <p:cNvPr id="111619" name="Содержимое 2"/>
          <p:cNvSpPr>
            <a:spLocks noGrp="1"/>
          </p:cNvSpPr>
          <p:nvPr>
            <p:ph idx="4294967295"/>
          </p:nvPr>
        </p:nvSpPr>
        <p:spPr>
          <a:xfrm>
            <a:off x="4787900" y="1412875"/>
            <a:ext cx="4176713" cy="4525963"/>
          </a:xfrm>
        </p:spPr>
        <p:txBody>
          <a:bodyPr lIns="91428" tIns="45714" rIns="91428" bIns="45714"/>
          <a:lstStyle/>
          <a:p>
            <a:pPr marL="512763" indent="-512763" defTabSz="1371600"/>
            <a:r>
              <a:rPr lang="ru-RU" sz="2800" smtClean="0"/>
              <a:t>К условиям обучения </a:t>
            </a:r>
          </a:p>
          <a:p>
            <a:pPr marL="512763" indent="-512763" defTabSz="1371600"/>
            <a:r>
              <a:rPr lang="ru-RU" sz="2800" smtClean="0"/>
              <a:t>К педагогическим кадрам </a:t>
            </a:r>
          </a:p>
          <a:p>
            <a:pPr marL="512763" indent="-512763" defTabSz="1371600"/>
            <a:r>
              <a:rPr lang="ru-RU" sz="2800" smtClean="0"/>
              <a:t>К программам</a:t>
            </a:r>
          </a:p>
          <a:p>
            <a:pPr marL="512763" indent="-512763" defTabSz="1371600"/>
            <a:r>
              <a:rPr lang="ru-RU" sz="2800" smtClean="0"/>
              <a:t>К отношению  между  участниками </a:t>
            </a:r>
          </a:p>
          <a:p>
            <a:pPr marL="512763" indent="-512763" defTabSz="1371600"/>
            <a:r>
              <a:rPr lang="ru-RU" sz="2800" smtClean="0"/>
              <a:t>К результатам </a:t>
            </a:r>
          </a:p>
          <a:p>
            <a:pPr marL="512763" indent="-512763" defTabSz="1371600"/>
            <a:r>
              <a:rPr lang="ru-RU" sz="2800" smtClean="0"/>
              <a:t>К информации (открытости) </a:t>
            </a:r>
          </a:p>
          <a:p>
            <a:pPr marL="512763" indent="-512763" defTabSz="1371600"/>
            <a:r>
              <a:rPr lang="ru-RU" sz="2800" smtClean="0"/>
              <a:t>……………</a:t>
            </a:r>
          </a:p>
        </p:txBody>
      </p:sp>
      <p:pic>
        <p:nvPicPr>
          <p:cNvPr id="111620" name="Picture 5" descr="Бане6р АР2"/>
          <p:cNvPicPr>
            <a:picLocks noChangeAspect="1" noChangeArrowheads="1"/>
          </p:cNvPicPr>
          <p:nvPr/>
        </p:nvPicPr>
        <p:blipFill>
          <a:blip r:embed="rId2"/>
          <a:srcRect t="32336" b="20000"/>
          <a:stretch>
            <a:fillRect/>
          </a:stretch>
        </p:blipFill>
        <p:spPr bwMode="auto">
          <a:xfrm>
            <a:off x="250825" y="1600200"/>
            <a:ext cx="4105275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1" name="Line 5"/>
          <p:cNvSpPr>
            <a:spLocks noChangeShapeType="1"/>
          </p:cNvSpPr>
          <p:nvPr/>
        </p:nvSpPr>
        <p:spPr bwMode="auto">
          <a:xfrm flipV="1">
            <a:off x="4140200" y="1797050"/>
            <a:ext cx="757238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 flipV="1">
            <a:off x="4140200" y="2373313"/>
            <a:ext cx="720725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1623" name="Line 7"/>
          <p:cNvSpPr>
            <a:spLocks noChangeShapeType="1"/>
          </p:cNvSpPr>
          <p:nvPr/>
        </p:nvSpPr>
        <p:spPr bwMode="auto">
          <a:xfrm flipV="1">
            <a:off x="4140200" y="2901950"/>
            <a:ext cx="720725" cy="91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1624" name="Line 8"/>
          <p:cNvSpPr>
            <a:spLocks noChangeShapeType="1"/>
          </p:cNvSpPr>
          <p:nvPr/>
        </p:nvSpPr>
        <p:spPr bwMode="auto">
          <a:xfrm flipV="1">
            <a:off x="4140200" y="3476625"/>
            <a:ext cx="720725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1625" name="Line 9"/>
          <p:cNvSpPr>
            <a:spLocks noChangeShapeType="1"/>
          </p:cNvSpPr>
          <p:nvPr/>
        </p:nvSpPr>
        <p:spPr bwMode="auto">
          <a:xfrm>
            <a:off x="4140200" y="3813175"/>
            <a:ext cx="68421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1626" name="Line 10"/>
          <p:cNvSpPr>
            <a:spLocks noChangeShapeType="1"/>
          </p:cNvSpPr>
          <p:nvPr/>
        </p:nvSpPr>
        <p:spPr bwMode="auto">
          <a:xfrm>
            <a:off x="4140200" y="3813175"/>
            <a:ext cx="720725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1627" name="Line 11"/>
          <p:cNvSpPr>
            <a:spLocks noChangeShapeType="1"/>
          </p:cNvSpPr>
          <p:nvPr/>
        </p:nvSpPr>
        <p:spPr bwMode="auto">
          <a:xfrm>
            <a:off x="4140200" y="3813175"/>
            <a:ext cx="720725" cy="1824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3705225"/>
            <a:ext cx="8229600" cy="263482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нарушение прав и интересов участников образовательных отношений в сфере образования</a:t>
            </a:r>
          </a:p>
          <a:p>
            <a:pPr>
              <a:buFontTx/>
              <a:buChar char="-"/>
            </a:pPr>
            <a:endParaRPr lang="ru-RU" sz="2400" dirty="0" smtClean="0"/>
          </a:p>
          <a:p>
            <a:pPr>
              <a:buFont typeface="Arial" charset="0"/>
              <a:buNone/>
            </a:pPr>
            <a:r>
              <a:rPr lang="ru-RU" sz="2400" dirty="0" smtClean="0"/>
              <a:t> - несоответствие (расхождение) положения дел  в школе (условия жизнедеятельности детей, организация деятельности, результаты) с общественным заказом</a:t>
            </a:r>
          </a:p>
          <a:p>
            <a:endParaRPr lang="ru-RU" sz="2400" dirty="0" smtClean="0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333375"/>
            <a:ext cx="271145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05" name="Rectangle 5"/>
          <p:cNvSpPr>
            <a:spLocks noChangeArrowheads="1"/>
          </p:cNvSpPr>
          <p:nvPr/>
        </p:nvSpPr>
        <p:spPr bwMode="auto">
          <a:xfrm rot="16200000">
            <a:off x="3671887" y="1592263"/>
            <a:ext cx="1871663" cy="503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Проблема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Название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smtClean="0"/>
              <a:t>Цель общественного контроля</a:t>
            </a:r>
          </a:p>
        </p:txBody>
      </p:sp>
      <p:sp>
        <p:nvSpPr>
          <p:cNvPr id="47107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r>
              <a:rPr lang="ru-RU" sz="2400" smtClean="0"/>
              <a:t>защита прав и законных интересов граждан в сфере образования,</a:t>
            </a:r>
          </a:p>
          <a:p>
            <a:endParaRPr lang="ru-RU" sz="2400" smtClean="0"/>
          </a:p>
          <a:p>
            <a:r>
              <a:rPr lang="ru-RU" sz="2400" smtClean="0"/>
              <a:t>обеспечение соответствия государственной образовательной политики интересам граждан,</a:t>
            </a:r>
          </a:p>
          <a:p>
            <a:endParaRPr lang="ru-RU" sz="2400" smtClean="0"/>
          </a:p>
          <a:p>
            <a:r>
              <a:rPr lang="ru-RU" sz="2400" smtClean="0"/>
              <a:t>повышение качества образовательных услуг, удовлетворенности граждан образованием </a:t>
            </a:r>
          </a:p>
          <a:p>
            <a:endParaRPr lang="ru-RU" sz="2400" smtClean="0"/>
          </a:p>
          <a:p>
            <a:r>
              <a:rPr lang="ru-RU" sz="2400" smtClean="0"/>
              <a:t>проверка соответствия  требованиям  законодательства, </a:t>
            </a:r>
            <a:r>
              <a:rPr lang="ru-RU" sz="2400" b="1" smtClean="0"/>
              <a:t>соблюдения прав и свобод, учета интересов граждан    при принятии и реализации властных решений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12"/>
          <p:cNvSpPr>
            <a:spLocks noChangeArrowheads="1"/>
          </p:cNvSpPr>
          <p:nvPr/>
        </p:nvSpPr>
        <p:spPr bwMode="auto">
          <a:xfrm>
            <a:off x="971550" y="404813"/>
            <a:ext cx="7632700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1416" tIns="45708" rIns="91416" bIns="45708">
            <a:spAutoFit/>
          </a:bodyPr>
          <a:lstStyle/>
          <a:p>
            <a:pPr defTabSz="512763"/>
            <a:r>
              <a:rPr lang="ru-RU" sz="2800"/>
              <a:t>Стратегическая роль управляющего совета</a:t>
            </a:r>
            <a:endParaRPr lang="ru-RU" altLang="ru-RU" sz="2800"/>
          </a:p>
        </p:txBody>
      </p:sp>
      <p:sp>
        <p:nvSpPr>
          <p:cNvPr id="112644" name="Rectangle 3"/>
          <p:cNvSpPr>
            <a:spLocks noChangeArrowheads="1"/>
          </p:cNvSpPr>
          <p:nvPr/>
        </p:nvSpPr>
        <p:spPr bwMode="auto">
          <a:xfrm>
            <a:off x="1403350" y="1484313"/>
            <a:ext cx="6624638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/>
          <a:lstStyle/>
          <a:p>
            <a:pPr marL="287338" indent="-287338" defTabSz="76835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/>
              <a:t> оформление общественного заказа к школе, </a:t>
            </a:r>
          </a:p>
          <a:p>
            <a:pPr marL="287338" indent="-287338" defTabSz="76835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ru-RU"/>
          </a:p>
          <a:p>
            <a:pPr marL="287338" indent="-287338" defTabSz="76835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/>
              <a:t>создание условий для  его реализации, </a:t>
            </a:r>
          </a:p>
          <a:p>
            <a:pPr marL="287338" indent="-287338" defTabSz="76835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ru-RU"/>
          </a:p>
          <a:p>
            <a:pPr marL="287338" indent="-287338" defTabSz="76835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/>
              <a:t>контроль реализации</a:t>
            </a:r>
          </a:p>
          <a:p>
            <a:pPr marL="287338" indent="-287338" defTabSz="76835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ru-RU"/>
          </a:p>
          <a:p>
            <a:pPr marL="287338" indent="-287338" defTabSz="76835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/>
              <a:t> ответственность за выбранную образовательную политику. </a:t>
            </a:r>
          </a:p>
        </p:txBody>
      </p:sp>
      <p:pic>
        <p:nvPicPr>
          <p:cNvPr id="112647" name="Picture 2"/>
          <p:cNvPicPr>
            <a:picLocks noChangeAspect="1" noChangeArrowheads="1"/>
          </p:cNvPicPr>
          <p:nvPr/>
        </p:nvPicPr>
        <p:blipFill>
          <a:blip r:embed="rId3"/>
          <a:srcRect b="14221"/>
          <a:stretch>
            <a:fillRect/>
          </a:stretch>
        </p:blipFill>
        <p:spPr bwMode="auto">
          <a:xfrm>
            <a:off x="2268538" y="4076700"/>
            <a:ext cx="486092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8" name="Picture 6" descr="corsi_completi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09563"/>
            <a:ext cx="63023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0" name="Rectangle 10"/>
          <p:cNvSpPr>
            <a:spLocks noChangeArrowheads="1"/>
          </p:cNvSpPr>
          <p:nvPr/>
        </p:nvSpPr>
        <p:spPr bwMode="auto">
          <a:xfrm>
            <a:off x="107950" y="260350"/>
            <a:ext cx="935038" cy="865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2000" b="1" i="1" smtClean="0"/>
              <a:t>Организация общественной экспертизы на уровне образовательной организации</a:t>
            </a:r>
            <a:endParaRPr lang="ru-RU" sz="2000" b="1" smtClean="0"/>
          </a:p>
        </p:txBody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>
          <a:xfrm>
            <a:off x="457200" y="1125538"/>
            <a:ext cx="8229600" cy="55435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b="1" smtClean="0"/>
              <a:t>Функционал коллегиального органа управления (управляющего совета) и представительного органа родителей несовершеннолетних (совета родителей) ОО дополняется следующими функциями:</a:t>
            </a:r>
          </a:p>
          <a:p>
            <a:pPr>
              <a:lnSpc>
                <a:spcPct val="80000"/>
              </a:lnSpc>
            </a:pPr>
            <a:endParaRPr lang="ru-RU" sz="1400" b="1" smtClean="0"/>
          </a:p>
          <a:p>
            <a:pPr>
              <a:lnSpc>
                <a:spcPct val="80000"/>
              </a:lnSpc>
            </a:pPr>
            <a:r>
              <a:rPr lang="ru-RU" sz="1400" smtClean="0"/>
              <a:t>выявления общественного мнения о необходимости проведения общественной экспертизы (независимой оценки),</a:t>
            </a:r>
          </a:p>
          <a:p>
            <a:pPr>
              <a:lnSpc>
                <a:spcPct val="80000"/>
              </a:lnSpc>
            </a:pPr>
            <a:endParaRPr lang="ru-RU" sz="1400" smtClean="0"/>
          </a:p>
          <a:p>
            <a:pPr>
              <a:lnSpc>
                <a:spcPct val="80000"/>
              </a:lnSpc>
            </a:pPr>
            <a:r>
              <a:rPr lang="ru-RU" sz="1400" smtClean="0"/>
              <a:t>инициации и организации проведения общественной экспертизы (независимой оценки), </a:t>
            </a:r>
          </a:p>
          <a:p>
            <a:pPr>
              <a:lnSpc>
                <a:spcPct val="80000"/>
              </a:lnSpc>
            </a:pPr>
            <a:endParaRPr lang="ru-RU" sz="1400" smtClean="0"/>
          </a:p>
          <a:p>
            <a:pPr>
              <a:lnSpc>
                <a:spcPct val="80000"/>
              </a:lnSpc>
            </a:pPr>
            <a:r>
              <a:rPr lang="ru-RU" sz="1400" smtClean="0"/>
              <a:t>определения порядка проведения (регламентов) процедур общественной экспертизы, независимой оценки,</a:t>
            </a:r>
          </a:p>
          <a:p>
            <a:pPr>
              <a:lnSpc>
                <a:spcPct val="80000"/>
              </a:lnSpc>
            </a:pPr>
            <a:endParaRPr lang="ru-RU" sz="1400" smtClean="0"/>
          </a:p>
          <a:p>
            <a:pPr>
              <a:lnSpc>
                <a:spcPct val="80000"/>
              </a:lnSpc>
            </a:pPr>
            <a:r>
              <a:rPr lang="ru-RU" sz="1400" smtClean="0"/>
              <a:t>принятия решения о проведении общественного контроля деятельности образовательной организации;</a:t>
            </a:r>
          </a:p>
          <a:p>
            <a:pPr>
              <a:lnSpc>
                <a:spcPct val="80000"/>
              </a:lnSpc>
            </a:pPr>
            <a:endParaRPr lang="ru-RU" sz="1400" smtClean="0"/>
          </a:p>
          <a:p>
            <a:pPr>
              <a:lnSpc>
                <a:spcPct val="80000"/>
              </a:lnSpc>
            </a:pPr>
            <a:r>
              <a:rPr lang="ru-RU" sz="1400" smtClean="0"/>
              <a:t>формирования и утверждения персонального состава групп общественной экспертизы (мониторинга, контроля, инспекции), </a:t>
            </a:r>
          </a:p>
          <a:p>
            <a:pPr>
              <a:lnSpc>
                <a:spcPct val="80000"/>
              </a:lnSpc>
            </a:pPr>
            <a:endParaRPr lang="ru-RU" sz="1400" smtClean="0"/>
          </a:p>
          <a:p>
            <a:pPr>
              <a:lnSpc>
                <a:spcPct val="80000"/>
              </a:lnSpc>
            </a:pPr>
            <a:r>
              <a:rPr lang="ru-RU" sz="1400" b="1" smtClean="0"/>
              <a:t>представления </a:t>
            </a:r>
            <a:r>
              <a:rPr lang="ru-RU" sz="1400" smtClean="0"/>
              <a:t>руководителю ОО, органу, осуществляющему функции и полномочия учредителя ОО, общественному совету при органе, осуществляющим функции и полномочия учредителя ОО, участникам образовательных отношений образовательной организации и иным заинтересованным гражданам </a:t>
            </a:r>
            <a:r>
              <a:rPr lang="ru-RU" sz="1400" b="1" smtClean="0"/>
              <a:t>результатов общественной экспертизы</a:t>
            </a:r>
            <a:r>
              <a:rPr lang="ru-RU" sz="1400" smtClean="0"/>
              <a:t> (независимой оценки), </a:t>
            </a:r>
            <a:r>
              <a:rPr lang="ru-RU" sz="1400" b="1" smtClean="0"/>
              <a:t>рекомендаций и предложений</a:t>
            </a:r>
            <a:r>
              <a:rPr lang="ru-RU" sz="1400" smtClean="0"/>
              <a:t>, выработанных на их основе.</a:t>
            </a:r>
          </a:p>
          <a:p>
            <a:pPr>
              <a:lnSpc>
                <a:spcPct val="80000"/>
              </a:lnSpc>
            </a:pPr>
            <a:endParaRPr lang="ru-RU" sz="1400" smtClean="0"/>
          </a:p>
          <a:p>
            <a:pPr>
              <a:lnSpc>
                <a:spcPct val="80000"/>
              </a:lnSpc>
            </a:pPr>
            <a:endParaRPr lang="ru-RU" sz="14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smtClean="0"/>
              <a:t>          </a:t>
            </a:r>
            <a:r>
              <a:rPr lang="ru-RU" sz="1400" i="1" smtClean="0"/>
              <a:t>Для этого вносятся соответствующие изменения в Устав и локальные нормативные акты.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1" smtClean="0"/>
              <a:t>Организация общественной экспертизы на уровне образовательной организации</a:t>
            </a:r>
            <a:r>
              <a:rPr lang="ru-RU" sz="2000" b="1" smtClean="0"/>
              <a:t>.</a:t>
            </a:r>
          </a:p>
        </p:txBody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Общественная экспертиза на уровне образовательной организации может реализовываться с использованием следующих процедур:</a:t>
            </a:r>
          </a:p>
          <a:p>
            <a:pPr>
              <a:lnSpc>
                <a:spcPct val="80000"/>
              </a:lnSpc>
            </a:pPr>
            <a:endParaRPr lang="ru-RU" sz="2000" smtClean="0"/>
          </a:p>
          <a:p>
            <a:pPr>
              <a:lnSpc>
                <a:spcPct val="80000"/>
              </a:lnSpc>
            </a:pPr>
            <a:r>
              <a:rPr lang="ru-RU" sz="1800" smtClean="0"/>
              <a:t> экспертиза документов (решений), 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общественные проверки,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 инспекции,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 общественные слушания,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 общественные обсуждения, 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опрос участников образовательных отношений 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или иные формы сбора информации, сведений, откликов участников образовательных отношений по рассматриваемым вопросам. </a:t>
            </a:r>
          </a:p>
          <a:p>
            <a:pPr>
              <a:lnSpc>
                <a:spcPct val="80000"/>
              </a:lnSpc>
            </a:pPr>
            <a:endParaRPr lang="ru-RU" sz="18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/>
              <a:t>Для проведения общественной экспертизы могут также привлекаться эксперты – специалисты в соответствующей области.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1" smtClean="0"/>
              <a:t>Организация общественной экспертизы на уровне образовательной организации</a:t>
            </a:r>
            <a:r>
              <a:rPr lang="ru-RU" sz="2000" b="1" smtClean="0"/>
              <a:t>.</a:t>
            </a:r>
          </a:p>
        </p:txBody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/>
              <a:t>       Привлечение заинтересованных граждан</a:t>
            </a:r>
            <a:r>
              <a:rPr lang="ru-RU" sz="1800" smtClean="0"/>
              <a:t> - представителей родительской общественности в качестве общественных экспертов – участников процедур общественной экспертизы хода реформ, независимой оценки качества образования </a:t>
            </a:r>
            <a:r>
              <a:rPr lang="ru-RU" sz="1800" b="1" smtClean="0"/>
              <a:t>осуществляется в следующих основных формах:</a:t>
            </a:r>
          </a:p>
          <a:p>
            <a:pPr>
              <a:lnSpc>
                <a:spcPct val="80000"/>
              </a:lnSpc>
            </a:pPr>
            <a:endParaRPr lang="ru-RU" sz="1800" b="1" smtClean="0"/>
          </a:p>
          <a:p>
            <a:pPr>
              <a:lnSpc>
                <a:spcPct val="80000"/>
              </a:lnSpc>
            </a:pPr>
            <a:endParaRPr lang="ru-RU" sz="1800" b="1" smtClean="0"/>
          </a:p>
          <a:p>
            <a:pPr>
              <a:lnSpc>
                <a:spcPct val="80000"/>
              </a:lnSpc>
            </a:pPr>
            <a:r>
              <a:rPr lang="ru-RU" sz="1800" smtClean="0"/>
              <a:t>включение в состав рабочей группы</a:t>
            </a:r>
            <a:r>
              <a:rPr lang="en-US" sz="1800" smtClean="0"/>
              <a:t>/</a:t>
            </a:r>
            <a:r>
              <a:rPr lang="ru-RU" sz="1800" smtClean="0"/>
              <a:t> комиссии управляющего совета (совета родителей), групп общественной экспертизы (мониторинга, контроля, инспекции),</a:t>
            </a:r>
          </a:p>
          <a:p>
            <a:pPr>
              <a:lnSpc>
                <a:spcPct val="80000"/>
              </a:lnSpc>
            </a:pPr>
            <a:endParaRPr lang="ru-RU" sz="1800" smtClean="0"/>
          </a:p>
          <a:p>
            <a:pPr>
              <a:lnSpc>
                <a:spcPct val="80000"/>
              </a:lnSpc>
            </a:pPr>
            <a:r>
              <a:rPr lang="ru-RU" sz="1800" smtClean="0"/>
              <a:t>включение в состав респондентов проводимых опросов,</a:t>
            </a:r>
          </a:p>
          <a:p>
            <a:pPr>
              <a:lnSpc>
                <a:spcPct val="80000"/>
              </a:lnSpc>
            </a:pPr>
            <a:endParaRPr lang="ru-RU" sz="1800" smtClean="0"/>
          </a:p>
          <a:p>
            <a:pPr>
              <a:lnSpc>
                <a:spcPct val="80000"/>
              </a:lnSpc>
            </a:pPr>
            <a:r>
              <a:rPr lang="ru-RU" sz="1800" smtClean="0"/>
              <a:t>приглашение к участию в общественных слушаниях (обсуждениях),</a:t>
            </a:r>
          </a:p>
          <a:p>
            <a:pPr>
              <a:lnSpc>
                <a:spcPct val="80000"/>
              </a:lnSpc>
            </a:pPr>
            <a:endParaRPr lang="ru-RU" sz="1800" smtClean="0"/>
          </a:p>
          <a:p>
            <a:pPr>
              <a:lnSpc>
                <a:spcPct val="80000"/>
              </a:lnSpc>
            </a:pPr>
            <a:r>
              <a:rPr lang="ru-RU" sz="1800" smtClean="0"/>
              <a:t>приглашение к выражению своего мнения в письменной форме, либо он-лайн с использованием специализированных сервисов.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0" t="10803" r="23619" b="8879"/>
          <a:stretch>
            <a:fillRect/>
          </a:stretch>
        </p:blipFill>
        <p:spPr bwMode="auto">
          <a:xfrm>
            <a:off x="0" y="1173163"/>
            <a:ext cx="4284663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0" t="48611" r="22830" b="30386"/>
          <a:stretch>
            <a:fillRect/>
          </a:stretch>
        </p:blipFill>
        <p:spPr bwMode="auto">
          <a:xfrm>
            <a:off x="4859338" y="4149725"/>
            <a:ext cx="3852862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2"/>
          <p:cNvSpPr>
            <a:spLocks/>
          </p:cNvSpPr>
          <p:nvPr/>
        </p:nvSpPr>
        <p:spPr bwMode="auto">
          <a:xfrm>
            <a:off x="107950" y="115888"/>
            <a:ext cx="4233863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197" tIns="25599" rIns="51197" bIns="25599" anchor="ctr"/>
          <a:lstStyle>
            <a:lvl1pPr defTabSz="768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5925" indent="-160338" defTabSz="768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9763" indent="-127000" defTabSz="768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95350" indent="-127000" defTabSz="768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52525" indent="-128588" defTabSz="768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09725" indent="-1285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66925" indent="-1285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24125" indent="-1285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81325" indent="-1285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sz="3400">
                <a:latin typeface="Calibri" panose="020F0502020204030204" pitchFamily="34" charset="0"/>
                <a:hlinkClick r:id="rId4"/>
              </a:rPr>
              <a:t>www.rodactiv.ru</a:t>
            </a:r>
            <a:r>
              <a:rPr lang="en-US" altLang="ru-RU" sz="3400">
                <a:latin typeface="Calibri" panose="020F0502020204030204" pitchFamily="34" charset="0"/>
              </a:rPr>
              <a:t/>
            </a:r>
            <a:br>
              <a:rPr lang="en-US" altLang="ru-RU" sz="3400">
                <a:latin typeface="Calibri" panose="020F0502020204030204" pitchFamily="34" charset="0"/>
              </a:rPr>
            </a:br>
            <a:endParaRPr lang="ru-RU" altLang="ru-RU" sz="3400">
              <a:latin typeface="Calibri" panose="020F0502020204030204" pitchFamily="34" charset="0"/>
            </a:endParaRPr>
          </a:p>
        </p:txBody>
      </p:sp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7" t="17500" r="20461" b="30000"/>
          <a:stretch>
            <a:fillRect/>
          </a:stretch>
        </p:blipFill>
        <p:spPr bwMode="auto">
          <a:xfrm>
            <a:off x="4535488" y="115888"/>
            <a:ext cx="4608512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72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anose="020F0502020204030204" pitchFamily="34" charset="0"/>
            </a:endParaRP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13335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841375"/>
            <a:ext cx="6191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79400"/>
            <a:ext cx="13049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841375"/>
            <a:ext cx="6191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60350"/>
            <a:ext cx="12477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72376">
            <a:off x="6951663" y="1719263"/>
            <a:ext cx="4381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422525"/>
            <a:ext cx="16573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3055938"/>
            <a:ext cx="619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2422525"/>
            <a:ext cx="9715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2303463"/>
            <a:ext cx="1771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25" y="3055938"/>
            <a:ext cx="619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28222">
            <a:off x="1046163" y="3689350"/>
            <a:ext cx="619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63200">
            <a:off x="1246188" y="4129088"/>
            <a:ext cx="828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724400"/>
            <a:ext cx="27622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8" t="48611" r="40866" b="30386"/>
          <a:stretch>
            <a:fillRect/>
          </a:stretch>
        </p:blipFill>
        <p:spPr bwMode="auto">
          <a:xfrm>
            <a:off x="6659563" y="4868863"/>
            <a:ext cx="2016125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46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3600" smtClean="0"/>
              <a:t>Мнение общественности об образовании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13153" t="10724" r="20064" b="17546"/>
          <a:stretch>
            <a:fillRect/>
          </a:stretch>
        </p:blipFill>
        <p:spPr bwMode="auto">
          <a:xfrm>
            <a:off x="107950" y="1268413"/>
            <a:ext cx="4608513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179388" y="2205038"/>
            <a:ext cx="158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ФОМ</a:t>
            </a:r>
            <a:r>
              <a:rPr lang="ru-RU">
                <a:latin typeface="Calibri" pitchFamily="34" charset="0"/>
              </a:rPr>
              <a:t>, 2011 г.</a:t>
            </a:r>
          </a:p>
        </p:txBody>
      </p:sp>
      <p:pic>
        <p:nvPicPr>
          <p:cNvPr id="15364" name="Picture 18"/>
          <p:cNvPicPr>
            <a:picLocks noChangeAspect="1" noChangeArrowheads="1"/>
          </p:cNvPicPr>
          <p:nvPr/>
        </p:nvPicPr>
        <p:blipFill>
          <a:blip r:embed="rId3"/>
          <a:srcRect l="1009" t="2431" r="1463" b="11311"/>
          <a:stretch>
            <a:fillRect/>
          </a:stretch>
        </p:blipFill>
        <p:spPr bwMode="auto">
          <a:xfrm>
            <a:off x="2670175" y="3789363"/>
            <a:ext cx="64389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4787900" y="3827463"/>
            <a:ext cx="2232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Условия в школе 2014/2015 уч.год</a:t>
            </a:r>
          </a:p>
        </p:txBody>
      </p: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5076825" y="2349500"/>
            <a:ext cx="3887788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Опрос родителей по изменениям в сфере образования </a:t>
            </a:r>
          </a:p>
          <a:p>
            <a:pPr algn="ctr"/>
            <a:r>
              <a:rPr lang="ru-RU" sz="1400">
                <a:latin typeface="Calibri" pitchFamily="34" charset="0"/>
              </a:rPr>
              <a:t>(при поддержке «Справедливая Россия» и «КПРФ»)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5" t="39908" r="20468" b="25093"/>
          <a:stretch>
            <a:fillRect/>
          </a:stretch>
        </p:blipFill>
        <p:spPr bwMode="auto">
          <a:xfrm>
            <a:off x="0" y="0"/>
            <a:ext cx="4968875" cy="230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5" t="9799" r="20468" b="60109"/>
          <a:stretch>
            <a:fillRect/>
          </a:stretch>
        </p:blipFill>
        <p:spPr bwMode="auto">
          <a:xfrm>
            <a:off x="1403350" y="1628775"/>
            <a:ext cx="4751388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3" t="54599" r="20461" b="3395"/>
          <a:stretch>
            <a:fillRect/>
          </a:stretch>
        </p:blipFill>
        <p:spPr bwMode="auto">
          <a:xfrm>
            <a:off x="3276600" y="2924175"/>
            <a:ext cx="4392613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3" t="18195" r="20461" b="45740"/>
          <a:stretch>
            <a:fillRect/>
          </a:stretch>
        </p:blipFill>
        <p:spPr bwMode="auto">
          <a:xfrm>
            <a:off x="4356100" y="4797425"/>
            <a:ext cx="5076825" cy="188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61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 </a:t>
            </a:r>
            <a:r>
              <a:rPr lang="ru-RU" sz="2000" smtClean="0"/>
              <a:t>С какими затруднениями  вы столкнулись при проведении экспертизы (анализа) проблемных ситуаций  и оценки качества образования в ваших общеобразовательных организациях?</a:t>
            </a:r>
            <a:r>
              <a:rPr lang="ru-RU" sz="4000" smtClean="0"/>
              <a:t> </a:t>
            </a:r>
          </a:p>
        </p:txBody>
      </p:sp>
      <p:pic>
        <p:nvPicPr>
          <p:cNvPr id="108547" name="Рисунок 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727200"/>
            <a:ext cx="7345362" cy="43561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ru-RU" sz="3600" smtClean="0"/>
              <a:t>Примерный алгоритм проведения</a:t>
            </a:r>
            <a:br>
              <a:rPr lang="ru-RU" sz="3600" smtClean="0"/>
            </a:br>
            <a:r>
              <a:rPr lang="ru-RU" sz="3600" smtClean="0"/>
              <a:t>общественного контроля</a:t>
            </a:r>
          </a:p>
        </p:txBody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>
          <a:xfrm>
            <a:off x="395288" y="1612900"/>
            <a:ext cx="8229600" cy="52451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 typeface="Arial" charset="0"/>
              <a:buAutoNum type="arabicPeriod"/>
            </a:pPr>
            <a:r>
              <a:rPr lang="ru-RU" sz="1800" smtClean="0"/>
              <a:t>Определение проблемы, выбор объекта и предмета общественного контроля, определение цели</a:t>
            </a:r>
          </a:p>
          <a:p>
            <a:pPr marL="533400" indent="-533400">
              <a:lnSpc>
                <a:spcPct val="80000"/>
              </a:lnSpc>
              <a:buFont typeface="Arial" charset="0"/>
              <a:buAutoNum type="arabicPeriod"/>
            </a:pPr>
            <a:r>
              <a:rPr lang="ru-RU" sz="1800" smtClean="0"/>
              <a:t>Определение форм и методов контроля</a:t>
            </a:r>
          </a:p>
          <a:p>
            <a:pPr marL="533400" indent="-533400">
              <a:lnSpc>
                <a:spcPct val="80000"/>
              </a:lnSpc>
              <a:buFont typeface="Arial" charset="0"/>
              <a:buAutoNum type="arabicPeriod"/>
            </a:pPr>
            <a:r>
              <a:rPr lang="ru-RU" sz="1800" smtClean="0"/>
              <a:t>Обеспечение доступа к объекту контроля, заключение необходимых договоренностей</a:t>
            </a:r>
          </a:p>
          <a:p>
            <a:pPr marL="533400" indent="-533400">
              <a:lnSpc>
                <a:spcPct val="80000"/>
              </a:lnSpc>
              <a:buFont typeface="Arial" charset="0"/>
              <a:buAutoNum type="arabicPeriod"/>
            </a:pPr>
            <a:r>
              <a:rPr lang="ru-RU" sz="1800" smtClean="0"/>
              <a:t>Составление программы контроля: определение основных параметров контроля и критериев оценки, разработка процедуры и инструментария контроля</a:t>
            </a:r>
          </a:p>
          <a:p>
            <a:pPr marL="533400" indent="-533400">
              <a:lnSpc>
                <a:spcPct val="80000"/>
              </a:lnSpc>
              <a:buFont typeface="Arial" charset="0"/>
              <a:buAutoNum type="arabicPeriod"/>
            </a:pPr>
            <a:r>
              <a:rPr lang="ru-RU" sz="1800" smtClean="0"/>
              <a:t>Организационно-техническая подготовка контроля, подбор и подготовка общественных наблюдателей</a:t>
            </a:r>
          </a:p>
          <a:p>
            <a:pPr marL="533400" indent="-533400">
              <a:lnSpc>
                <a:spcPct val="80000"/>
              </a:lnSpc>
              <a:buFont typeface="Arial" charset="0"/>
              <a:buAutoNum type="arabicPeriod"/>
            </a:pPr>
            <a:r>
              <a:rPr lang="ru-RU" sz="1800" smtClean="0"/>
              <a:t>Непосредственное проведение мероприятий общественного контроля</a:t>
            </a:r>
          </a:p>
          <a:p>
            <a:pPr marL="533400" indent="-533400">
              <a:lnSpc>
                <a:spcPct val="80000"/>
              </a:lnSpc>
              <a:buFont typeface="Arial" charset="0"/>
              <a:buAutoNum type="arabicPeriod"/>
            </a:pPr>
            <a:r>
              <a:rPr lang="ru-RU" sz="1800" smtClean="0"/>
              <a:t>Оформление и сбор полученной информации</a:t>
            </a:r>
          </a:p>
          <a:p>
            <a:pPr marL="533400" indent="-533400">
              <a:lnSpc>
                <a:spcPct val="80000"/>
              </a:lnSpc>
              <a:buFont typeface="Arial" charset="0"/>
              <a:buAutoNum type="arabicPeriod"/>
            </a:pPr>
            <a:r>
              <a:rPr lang="ru-RU" sz="1800" smtClean="0"/>
              <a:t>Анализ и оценка полученной информации</a:t>
            </a:r>
          </a:p>
          <a:p>
            <a:pPr marL="533400" indent="-533400">
              <a:lnSpc>
                <a:spcPct val="80000"/>
              </a:lnSpc>
              <a:buFont typeface="Arial" charset="0"/>
              <a:buAutoNum type="arabicPeriod"/>
            </a:pPr>
            <a:r>
              <a:rPr lang="ru-RU" sz="1800" smtClean="0"/>
              <a:t>Разработка программы обеспечения устранения выявленных нарушений</a:t>
            </a:r>
          </a:p>
          <a:p>
            <a:pPr marL="533400" indent="-533400">
              <a:lnSpc>
                <a:spcPct val="80000"/>
              </a:lnSpc>
              <a:buFont typeface="Arial" charset="0"/>
              <a:buAutoNum type="arabicPeriod"/>
            </a:pPr>
            <a:r>
              <a:rPr lang="ru-RU" sz="1800" smtClean="0"/>
              <a:t>Представление результатов контроля заинтересованным сторонам (при необходимости, и широкой общественности)</a:t>
            </a:r>
          </a:p>
          <a:p>
            <a:pPr marL="533400" indent="-533400">
              <a:lnSpc>
                <a:spcPct val="80000"/>
              </a:lnSpc>
              <a:buFont typeface="Arial" charset="0"/>
              <a:buAutoNum type="arabicPeriod"/>
            </a:pPr>
            <a:r>
              <a:rPr lang="ru-RU" sz="1800" smtClean="0"/>
              <a:t>Содействие устранению выявленных нарушений и недостатков </a:t>
            </a:r>
          </a:p>
          <a:p>
            <a:pPr marL="533400" indent="-533400">
              <a:lnSpc>
                <a:spcPct val="80000"/>
              </a:lnSpc>
              <a:buFont typeface="Arial" charset="0"/>
              <a:buAutoNum type="arabicPeriod"/>
            </a:pPr>
            <a:endParaRPr lang="ru-RU" sz="1800" smtClean="0"/>
          </a:p>
          <a:p>
            <a:pPr marL="533400" indent="-533400">
              <a:lnSpc>
                <a:spcPct val="80000"/>
              </a:lnSpc>
              <a:buFont typeface="Arial" charset="0"/>
              <a:buNone/>
            </a:pPr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азвание 1"/>
          <p:cNvSpPr>
            <a:spLocks noGrp="1"/>
          </p:cNvSpPr>
          <p:nvPr>
            <p:ph type="title" idx="4294967295"/>
          </p:nvPr>
        </p:nvSpPr>
        <p:spPr/>
        <p:txBody>
          <a:bodyPr lIns="76796" tIns="38398" rIns="76796" bIns="38398"/>
          <a:lstStyle/>
          <a:p>
            <a:pPr eaLnBrk="1" hangingPunct="1"/>
            <a:r>
              <a:rPr lang="ru-RU" altLang="ru-RU" sz="4000" smtClean="0">
                <a:solidFill>
                  <a:srgbClr val="008000"/>
                </a:solidFill>
              </a:rPr>
              <a:t>Эффекты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4294967295"/>
          </p:nvPr>
        </p:nvSpPr>
        <p:spPr/>
        <p:txBody>
          <a:bodyPr lIns="76796" tIns="38398" rIns="76796" bIns="38398"/>
          <a:lstStyle/>
          <a:p>
            <a:pPr marL="228600" indent="-228600" eaLnBrk="1" hangingPunct="1"/>
            <a:r>
              <a:rPr lang="ru-RU" altLang="ru-RU" sz="2400" smtClean="0"/>
              <a:t>Сформировалось понимание родительскими активистами своих прав,  задач и способов участия в общественном контроле и независимой оценке качества в образовании </a:t>
            </a:r>
          </a:p>
          <a:p>
            <a:pPr marL="228600" indent="-228600" eaLnBrk="1" hangingPunct="1">
              <a:buFontTx/>
              <a:buNone/>
            </a:pPr>
            <a:endParaRPr lang="ru-RU" altLang="ru-RU" sz="2400" smtClean="0"/>
          </a:p>
          <a:p>
            <a:pPr marL="228600" indent="-228600" eaLnBrk="1" hangingPunct="1"/>
            <a:r>
              <a:rPr lang="ru-RU" altLang="ru-RU" sz="2400" smtClean="0"/>
              <a:t>Получены актуальные оценки проведения реформ «с мест», выявлены зоны успеха и неблагополучия</a:t>
            </a:r>
          </a:p>
          <a:p>
            <a:pPr marL="228600" indent="-228600" eaLnBrk="1" hangingPunct="1"/>
            <a:endParaRPr lang="ru-RU" altLang="ru-RU" sz="2400" smtClean="0"/>
          </a:p>
          <a:p>
            <a:pPr marL="228600" indent="-228600" eaLnBrk="1" hangingPunct="1"/>
            <a:r>
              <a:rPr lang="ru-RU" altLang="ru-RU" sz="2400" smtClean="0"/>
              <a:t>Отношение  к реформам изменилось на более конструктивное и позитивное</a:t>
            </a:r>
          </a:p>
        </p:txBody>
      </p:sp>
      <p:pic>
        <p:nvPicPr>
          <p:cNvPr id="17412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3" t="19896" r="67982" b="65112"/>
          <a:stretch>
            <a:fillRect/>
          </a:stretch>
        </p:blipFill>
        <p:spPr bwMode="auto">
          <a:xfrm>
            <a:off x="0" y="0"/>
            <a:ext cx="17637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41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800707"/>
            <a:ext cx="6480175" cy="1143000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rgbClr val="008000"/>
                </a:solidFill>
              </a:rPr>
              <a:t>Цель проекта:</a:t>
            </a:r>
            <a:br>
              <a:rPr lang="ru-RU" altLang="ru-RU" sz="2400" dirty="0" smtClean="0">
                <a:solidFill>
                  <a:srgbClr val="008000"/>
                </a:solidFill>
              </a:rPr>
            </a:br>
            <a:r>
              <a:rPr lang="ru-RU" altLang="ru-RU" sz="2400" dirty="0" smtClean="0">
                <a:solidFill>
                  <a:srgbClr val="008000"/>
                </a:solidFill>
              </a:rPr>
              <a:t> формирование социальной базы исполнения ФЗ 212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149725"/>
            <a:ext cx="3960812" cy="2447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2000" i="1" smtClean="0">
                <a:solidFill>
                  <a:srgbClr val="008000"/>
                </a:solidFill>
              </a:rPr>
              <a:t>Общественный контролер</a:t>
            </a:r>
            <a:endParaRPr lang="ru-RU" altLang="ru-RU" sz="2000" i="1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600" i="1" smtClean="0">
                <a:solidFill>
                  <a:srgbClr val="008000"/>
                </a:solidFill>
              </a:rPr>
              <a:t>(наблюдатель, инспектор, эксперт)</a:t>
            </a:r>
            <a:endParaRPr lang="ru-RU" altLang="ru-RU" sz="1600" i="1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400" smtClean="0"/>
              <a:t>Родитель, который п</a:t>
            </a:r>
            <a:r>
              <a:rPr lang="en-US" altLang="ru-RU" sz="1400" smtClean="0"/>
              <a:t>ривлека</a:t>
            </a:r>
            <a:r>
              <a:rPr lang="ru-RU" altLang="ru-RU" sz="1400" smtClean="0"/>
              <a:t>е</a:t>
            </a:r>
            <a:r>
              <a:rPr lang="en-US" altLang="ru-RU" sz="1400" smtClean="0"/>
              <a:t>тся</a:t>
            </a:r>
            <a:endParaRPr lang="ru-RU" altLang="ru-RU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400" smtClean="0"/>
              <a:t>О</a:t>
            </a:r>
            <a:r>
              <a:rPr lang="en-US" altLang="ru-RU" sz="1400" smtClean="0"/>
              <a:t>бщественной Палатой (Федеральной,</a:t>
            </a:r>
            <a:endParaRPr lang="ru-RU" altLang="ru-RU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400" smtClean="0"/>
              <a:t>региональной), Общественными советами</a:t>
            </a:r>
            <a:endParaRPr lang="ru-RU" altLang="ru-RU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400" smtClean="0"/>
              <a:t>при органах власти, Управляющим</a:t>
            </a:r>
            <a:endParaRPr lang="ru-RU" altLang="ru-RU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400" smtClean="0"/>
              <a:t>советами образовательных организаций в</a:t>
            </a:r>
            <a:endParaRPr lang="ru-RU" altLang="ru-RU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400" smtClean="0"/>
              <a:t>рамках инициированных ими процедур</a:t>
            </a:r>
            <a:endParaRPr lang="ru-RU" altLang="ru-RU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400" smtClean="0"/>
              <a:t>общественного контроля, оценки качества</a:t>
            </a:r>
            <a:r>
              <a:rPr lang="en-US" altLang="ru-RU" sz="1000" smtClean="0"/>
              <a:t>  </a:t>
            </a:r>
            <a:endParaRPr lang="ru-RU" altLang="ru-RU" sz="1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000" smtClean="0"/>
          </a:p>
          <a:p>
            <a:pPr eaLnBrk="1" hangingPunct="1">
              <a:lnSpc>
                <a:spcPct val="80000"/>
              </a:lnSpc>
            </a:pPr>
            <a:endParaRPr lang="ru-RU" altLang="ru-RU" sz="1000" smtClean="0"/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941888"/>
            <a:ext cx="1368425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Содержимое 2"/>
          <p:cNvSpPr>
            <a:spLocks/>
          </p:cNvSpPr>
          <p:nvPr/>
        </p:nvSpPr>
        <p:spPr bwMode="auto">
          <a:xfrm>
            <a:off x="107950" y="1844675"/>
            <a:ext cx="3311525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2200" b="1"/>
              <a:t> </a:t>
            </a:r>
            <a:r>
              <a:rPr lang="en-US" altLang="ru-RU" sz="2200"/>
              <a:t> </a:t>
            </a:r>
            <a:r>
              <a:rPr lang="en-US" altLang="ru-RU" sz="2200" i="1">
                <a:solidFill>
                  <a:srgbClr val="008000"/>
                </a:solidFill>
              </a:rPr>
              <a:t>Консультант</a:t>
            </a:r>
            <a:endParaRPr lang="ru-RU" altLang="ru-RU" sz="2200" i="1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i="1">
                <a:solidFill>
                  <a:srgbClr val="008000"/>
                </a:solidFill>
              </a:rPr>
              <a:t>       (тьютор)</a:t>
            </a:r>
            <a:r>
              <a:rPr lang="ru-RU" altLang="ru-RU" sz="1800">
                <a:solidFill>
                  <a:srgbClr val="008000"/>
                </a:solidFill>
              </a:rPr>
              <a:t> </a:t>
            </a:r>
            <a:r>
              <a:rPr lang="ru-RU" altLang="ru-RU" sz="2200" i="1">
                <a:solidFill>
                  <a:srgbClr val="008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20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400"/>
              <a:t>Авторитетный родитель для родителей школьного, а возможного территориального уровня по интересующим (беспокоящим их) вопросам: права, задачи и содержания, нововведений  и т.п.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400"/>
          </a:p>
        </p:txBody>
      </p:sp>
      <p:pic>
        <p:nvPicPr>
          <p:cNvPr id="11270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060575"/>
            <a:ext cx="1185863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Содержимое 2"/>
          <p:cNvSpPr>
            <a:spLocks/>
          </p:cNvSpPr>
          <p:nvPr/>
        </p:nvSpPr>
        <p:spPr bwMode="auto">
          <a:xfrm>
            <a:off x="5076825" y="2349500"/>
            <a:ext cx="360045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400"/>
              <a:t>* «пробы» себя в роли консультантов: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400"/>
              <a:t>организация встреч и консультаций  с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400"/>
              <a:t>родителями</a:t>
            </a:r>
          </a:p>
          <a:p>
            <a:pPr eaLnBrk="1" hangingPunct="1"/>
            <a:r>
              <a:rPr lang="ru-RU" altLang="ru-RU" sz="1400"/>
              <a:t>представление своих мнений,</a:t>
            </a:r>
          </a:p>
          <a:p>
            <a:pPr eaLnBrk="1" hangingPunct="1">
              <a:buFontTx/>
              <a:buNone/>
            </a:pPr>
            <a:r>
              <a:rPr lang="ru-RU" altLang="ru-RU" sz="1400"/>
              <a:t>суждений, оценок в рамках сетевых</a:t>
            </a:r>
          </a:p>
          <a:p>
            <a:pPr eaLnBrk="1" hangingPunct="1">
              <a:buFontTx/>
              <a:buNone/>
            </a:pPr>
            <a:r>
              <a:rPr lang="ru-RU" altLang="ru-RU" sz="1400"/>
              <a:t>мероприятий (внутри региона) и вне</a:t>
            </a:r>
          </a:p>
        </p:txBody>
      </p:sp>
      <p:sp>
        <p:nvSpPr>
          <p:cNvPr id="11272" name="Содержимое 2"/>
          <p:cNvSpPr>
            <a:spLocks/>
          </p:cNvSpPr>
          <p:nvPr/>
        </p:nvSpPr>
        <p:spPr bwMode="auto">
          <a:xfrm>
            <a:off x="4859338" y="4292600"/>
            <a:ext cx="4124325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1400"/>
              <a:t>«пробы»  в роли общественного контролера - проведение мониторинга/ экспертизы: наблюдение за процессами изменений в своих ОО; оформление своих мнений, суждений, оценок 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/>
              <a:t>«пробы»  в качестве оценщиков качества  образования в ОО или инициаторов независимой оценки  </a:t>
            </a:r>
          </a:p>
          <a:p>
            <a:pPr eaLnBrk="1" hangingPunct="1"/>
            <a:r>
              <a:rPr lang="ru-RU" altLang="ru-RU" sz="1400"/>
              <a:t>самоанализ барьеров и затруднений в осуществлении общественной экспертизы, консультирования</a:t>
            </a:r>
          </a:p>
          <a:p>
            <a:pPr eaLnBrk="1" hangingPunct="1">
              <a:lnSpc>
                <a:spcPct val="80000"/>
              </a:lnSpc>
            </a:pPr>
            <a:endParaRPr lang="ru-RU" altLang="ru-RU" sz="1400"/>
          </a:p>
        </p:txBody>
      </p:sp>
      <p:pic>
        <p:nvPicPr>
          <p:cNvPr id="1127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115888"/>
            <a:ext cx="6337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chemeClr val="tx2"/>
                </a:solidFill>
              </a:rPr>
              <a:t>«Активные граждане – «ЗА» качество образования!»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7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088" y="0"/>
            <a:ext cx="8229600" cy="1143000"/>
          </a:xfrm>
        </p:spPr>
        <p:txBody>
          <a:bodyPr lIns="76796" tIns="38398" rIns="76796" bIns="38398"/>
          <a:lstStyle/>
          <a:p>
            <a:pPr eaLnBrk="1" hangingPunct="1"/>
            <a:r>
              <a:rPr lang="ru-RU" altLang="ru-RU" sz="4000" smtClean="0">
                <a:solidFill>
                  <a:srgbClr val="008000"/>
                </a:solidFill>
              </a:rPr>
              <a:t>Перспектива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54550" y="1385169"/>
            <a:ext cx="4402138" cy="5472831"/>
          </a:xfrm>
        </p:spPr>
        <p:txBody>
          <a:bodyPr lIns="76796" tIns="38398" rIns="76796" bIns="38398"/>
          <a:lstStyle/>
          <a:p>
            <a:pPr marL="228600" indent="-228600" eaLnBrk="1" hangingPunct="1">
              <a:lnSpc>
                <a:spcPct val="80000"/>
              </a:lnSpc>
            </a:pPr>
            <a:r>
              <a:rPr lang="ru-RU" altLang="ru-RU" sz="1800" dirty="0" smtClean="0"/>
              <a:t>Расширение сети  активных граждан – общественных экспертов (инспекторов) в регионах</a:t>
            </a:r>
          </a:p>
          <a:p>
            <a:pPr marL="228600" indent="-228600" eaLnBrk="1" hangingPunct="1">
              <a:lnSpc>
                <a:spcPct val="80000"/>
              </a:lnSpc>
            </a:pPr>
            <a:endParaRPr lang="ru-RU" altLang="ru-RU" sz="1800" dirty="0" smtClean="0"/>
          </a:p>
          <a:p>
            <a:pPr marL="228600" indent="-228600" eaLnBrk="1" hangingPunct="1">
              <a:lnSpc>
                <a:spcPct val="80000"/>
              </a:lnSpc>
            </a:pPr>
            <a:endParaRPr lang="ru-RU" altLang="ru-RU" sz="1800" dirty="0" smtClean="0"/>
          </a:p>
          <a:p>
            <a:pPr marL="228600" indent="-228600" eaLnBrk="1" hangingPunct="1">
              <a:lnSpc>
                <a:spcPct val="80000"/>
              </a:lnSpc>
            </a:pPr>
            <a:r>
              <a:rPr lang="ru-RU" altLang="ru-RU" sz="1800" dirty="0" smtClean="0"/>
              <a:t>Развитие информационно-просветительской работы с активистами по вопросам НОКО и общественного </a:t>
            </a:r>
            <a:r>
              <a:rPr lang="ru-RU" altLang="ru-RU" sz="1800" dirty="0"/>
              <a:t>к</a:t>
            </a:r>
            <a:r>
              <a:rPr lang="ru-RU" altLang="ru-RU" sz="1800" dirty="0" smtClean="0"/>
              <a:t>онтроля </a:t>
            </a:r>
          </a:p>
          <a:p>
            <a:pPr marL="228600" indent="-228600" eaLnBrk="1" hangingPunct="1">
              <a:lnSpc>
                <a:spcPct val="80000"/>
              </a:lnSpc>
            </a:pPr>
            <a:endParaRPr lang="ru-RU" altLang="ru-RU" sz="1800" dirty="0"/>
          </a:p>
          <a:p>
            <a:pPr marL="228600" indent="-228600" eaLnBrk="1" hangingPunct="1">
              <a:lnSpc>
                <a:spcPct val="80000"/>
              </a:lnSpc>
            </a:pPr>
            <a:endParaRPr lang="ru-RU" altLang="ru-RU" sz="1800" dirty="0" smtClean="0"/>
          </a:p>
          <a:p>
            <a:pPr marL="228600" indent="-228600" eaLnBrk="1" hangingPunct="1">
              <a:lnSpc>
                <a:spcPct val="80000"/>
              </a:lnSpc>
            </a:pPr>
            <a:r>
              <a:rPr lang="ru-RU" altLang="ru-RU" sz="1800" dirty="0"/>
              <a:t>Формирование системы взаимодействия активных граждан, их представительных органов и объединений с субъектами общественного контроля и независимой оценки качества в образовании (Общественные палаты, Советы регионального и муниципального уровня) для  реализации 212-ФЗ, 256-ФЗ.</a:t>
            </a:r>
          </a:p>
          <a:p>
            <a:pPr marL="228600" indent="-228600" eaLnBrk="1" hangingPunct="1">
              <a:lnSpc>
                <a:spcPct val="80000"/>
              </a:lnSpc>
            </a:pPr>
            <a:endParaRPr lang="ru-RU" altLang="ru-RU" sz="1800" dirty="0" smtClean="0"/>
          </a:p>
          <a:p>
            <a:pPr marL="228600" indent="-228600" eaLnBrk="1" hangingPunct="1">
              <a:lnSpc>
                <a:spcPct val="80000"/>
              </a:lnSpc>
            </a:pPr>
            <a:endParaRPr lang="ru-RU" altLang="ru-RU" sz="1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ru-RU" altLang="ru-RU" sz="1800" dirty="0" smtClean="0"/>
          </a:p>
        </p:txBody>
      </p:sp>
      <p:pic>
        <p:nvPicPr>
          <p:cNvPr id="18436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3" t="19896" r="67982" b="65112"/>
          <a:stretch>
            <a:fillRect/>
          </a:stretch>
        </p:blipFill>
        <p:spPr bwMode="auto">
          <a:xfrm>
            <a:off x="0" y="0"/>
            <a:ext cx="17637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Бане6р АР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36" b="20000"/>
          <a:stretch>
            <a:fillRect/>
          </a:stretch>
        </p:blipFill>
        <p:spPr bwMode="auto">
          <a:xfrm>
            <a:off x="107950" y="1052513"/>
            <a:ext cx="4211638" cy="420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31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763713" y="2420938"/>
            <a:ext cx="5040312" cy="3068637"/>
          </a:xfrm>
        </p:spPr>
        <p:txBody>
          <a:bodyPr lIns="91428" tIns="45714" rIns="91428" bIns="45714"/>
          <a:lstStyle/>
          <a:p>
            <a:pPr eaLnBrk="1" hangingPunct="1">
              <a:defRPr/>
            </a:pPr>
            <a:r>
              <a:rPr lang="ru-RU" altLang="ru-RU" sz="3900" b="1" u="sng" smtClean="0">
                <a:hlinkClick r:id="rId2"/>
              </a:rPr>
              <a:t/>
            </a:r>
            <a:br>
              <a:rPr lang="ru-RU" altLang="ru-RU" sz="3900" b="1" u="sng" smtClean="0">
                <a:hlinkClick r:id="rId2"/>
              </a:rPr>
            </a:br>
            <a:r>
              <a:rPr lang="ru-RU" altLang="ru-RU" sz="3900" b="1" u="sng" smtClean="0">
                <a:hlinkClick r:id="rId2"/>
              </a:rPr>
              <a:t/>
            </a:r>
            <a:br>
              <a:rPr lang="ru-RU" altLang="ru-RU" sz="3900" b="1" u="sng" smtClean="0">
                <a:hlinkClick r:id="rId2"/>
              </a:rPr>
            </a:br>
            <a:r>
              <a:rPr lang="en-US" altLang="ru-RU" sz="3900" b="1" u="sng" smtClean="0">
                <a:hlinkClick r:id="rId2"/>
              </a:rPr>
              <a:t/>
            </a:r>
            <a:br>
              <a:rPr lang="en-US" altLang="ru-RU" sz="3900" b="1" u="sng" smtClean="0">
                <a:hlinkClick r:id="rId2"/>
              </a:rPr>
            </a:br>
            <a:r>
              <a:rPr lang="en-US" altLang="ru-RU" sz="2800" u="sng" smtClean="0">
                <a:latin typeface="Calibri" panose="020F0502020204030204" pitchFamily="34" charset="0"/>
                <a:hlinkClick r:id="rId2"/>
              </a:rPr>
              <a:t>www</a:t>
            </a:r>
            <a:r>
              <a:rPr lang="ru-RU" altLang="ru-RU" sz="2800" u="sng" smtClean="0">
                <a:latin typeface="Calibri" panose="020F0502020204030204" pitchFamily="34" charset="0"/>
                <a:hlinkClick r:id="rId2"/>
              </a:rPr>
              <a:t>.</a:t>
            </a:r>
            <a:r>
              <a:rPr lang="en-US" altLang="ru-RU" sz="2800" u="sng" smtClean="0">
                <a:latin typeface="Calibri" panose="020F0502020204030204" pitchFamily="34" charset="0"/>
                <a:hlinkClick r:id="rId2"/>
              </a:rPr>
              <a:t>gouo</a:t>
            </a:r>
            <a:r>
              <a:rPr lang="ru-RU" altLang="ru-RU" sz="2800" u="sng" smtClean="0">
                <a:latin typeface="Calibri" panose="020F0502020204030204" pitchFamily="34" charset="0"/>
                <a:hlinkClick r:id="rId2"/>
              </a:rPr>
              <a:t>.</a:t>
            </a:r>
            <a:r>
              <a:rPr lang="en-US" altLang="ru-RU" sz="2800" u="sng" smtClean="0">
                <a:latin typeface="Calibri" panose="020F0502020204030204" pitchFamily="34" charset="0"/>
                <a:hlinkClick r:id="rId2"/>
              </a:rPr>
              <a:t>ru</a:t>
            </a:r>
            <a:r>
              <a:rPr lang="ru-RU" altLang="ru-RU" sz="2800" smtClean="0">
                <a:latin typeface="Calibri" panose="020F0502020204030204" pitchFamily="34" charset="0"/>
              </a:rPr>
              <a:t/>
            </a:r>
            <a:br>
              <a:rPr lang="ru-RU" altLang="ru-RU" sz="2800" smtClean="0">
                <a:latin typeface="Calibri" panose="020F0502020204030204" pitchFamily="34" charset="0"/>
              </a:rPr>
            </a:br>
            <a:r>
              <a:rPr lang="en-US" altLang="ru-RU" sz="2800" u="sng" smtClean="0">
                <a:latin typeface="Calibri" panose="020F0502020204030204" pitchFamily="34" charset="0"/>
                <a:hlinkClick r:id="rId3"/>
              </a:rPr>
              <a:t>www</a:t>
            </a:r>
            <a:r>
              <a:rPr lang="ru-RU" altLang="ru-RU" sz="2800" u="sng" smtClean="0">
                <a:latin typeface="Calibri" panose="020F0502020204030204" pitchFamily="34" charset="0"/>
                <a:hlinkClick r:id="rId3"/>
              </a:rPr>
              <a:t>.</a:t>
            </a:r>
            <a:r>
              <a:rPr lang="en-US" altLang="ru-RU" sz="2800" u="sng" smtClean="0">
                <a:latin typeface="Calibri" panose="020F0502020204030204" pitchFamily="34" charset="0"/>
                <a:hlinkClick r:id="rId3"/>
              </a:rPr>
              <a:t>rodactiv</a:t>
            </a:r>
            <a:r>
              <a:rPr lang="ru-RU" altLang="ru-RU" sz="2800" u="sng" smtClean="0">
                <a:latin typeface="Calibri" panose="020F0502020204030204" pitchFamily="34" charset="0"/>
                <a:hlinkClick r:id="rId3"/>
              </a:rPr>
              <a:t>.</a:t>
            </a:r>
            <a:r>
              <a:rPr lang="en-US" altLang="ru-RU" sz="2800" u="sng" smtClean="0">
                <a:latin typeface="Calibri" panose="020F0502020204030204" pitchFamily="34" charset="0"/>
                <a:hlinkClick r:id="rId3"/>
              </a:rPr>
              <a:t>ru</a:t>
            </a:r>
            <a:r>
              <a:rPr lang="en-US" altLang="ru-RU" sz="2800" u="sng" smtClean="0">
                <a:latin typeface="Calibri" panose="020F0502020204030204" pitchFamily="34" charset="0"/>
              </a:rPr>
              <a:t/>
            </a:r>
            <a:br>
              <a:rPr lang="en-US" altLang="ru-RU" sz="2800" u="sng" smtClean="0">
                <a:latin typeface="Calibri" panose="020F0502020204030204" pitchFamily="34" charset="0"/>
              </a:rPr>
            </a:br>
            <a:r>
              <a:rPr lang="ru-RU" altLang="ru-RU" sz="2800" smtClean="0">
                <a:latin typeface="Calibri" panose="020F0502020204030204" pitchFamily="34" charset="0"/>
              </a:rPr>
              <a:t/>
            </a:r>
            <a:br>
              <a:rPr lang="ru-RU" altLang="ru-RU" sz="2800" smtClean="0">
                <a:latin typeface="Calibri" panose="020F0502020204030204" pitchFamily="34" charset="0"/>
              </a:rPr>
            </a:br>
            <a:r>
              <a:rPr lang="ru-RU" altLang="ru-RU" sz="2800" u="sng" smtClean="0">
                <a:latin typeface="Calibri" panose="020F0502020204030204" pitchFamily="34" charset="0"/>
                <a:hlinkClick r:id="rId4"/>
              </a:rPr>
              <a:t>rodactiv@gmail.com</a:t>
            </a:r>
            <a:r>
              <a:rPr lang="en-US" altLang="ru-RU" sz="2800" u="sng" smtClean="0">
                <a:latin typeface="Calibri" panose="020F0502020204030204" pitchFamily="34" charset="0"/>
              </a:rPr>
              <a:t/>
            </a:r>
            <a:br>
              <a:rPr lang="en-US" altLang="ru-RU" sz="2800" u="sng" smtClean="0">
                <a:latin typeface="Calibri" panose="020F0502020204030204" pitchFamily="34" charset="0"/>
              </a:rPr>
            </a:br>
            <a:r>
              <a:rPr lang="ru-RU" altLang="ru-RU" sz="2800" smtClean="0">
                <a:latin typeface="Calibri" panose="020F0502020204030204" pitchFamily="34" charset="0"/>
              </a:rPr>
              <a:t/>
            </a:r>
            <a:br>
              <a:rPr lang="ru-RU" altLang="ru-RU" sz="2800" smtClean="0">
                <a:latin typeface="Calibri" panose="020F0502020204030204" pitchFamily="34" charset="0"/>
              </a:rPr>
            </a:br>
            <a:r>
              <a:rPr lang="en-US" altLang="ru-RU" sz="2800" u="sng" smtClean="0">
                <a:latin typeface="Calibri" panose="020F0502020204030204" pitchFamily="34" charset="0"/>
              </a:rPr>
              <a:t>www</a:t>
            </a:r>
            <a:r>
              <a:rPr lang="ru-RU" altLang="ru-RU" sz="2800" u="sng" smtClean="0">
                <a:latin typeface="Calibri" panose="020F0502020204030204" pitchFamily="34" charset="0"/>
              </a:rPr>
              <a:t>.</a:t>
            </a:r>
            <a:r>
              <a:rPr lang="en-US" altLang="ru-RU" sz="2800" u="sng" smtClean="0">
                <a:latin typeface="Calibri" panose="020F0502020204030204" pitchFamily="34" charset="0"/>
              </a:rPr>
              <a:t>facebook</a:t>
            </a:r>
            <a:r>
              <a:rPr lang="ru-RU" altLang="ru-RU" sz="2800" u="sng" smtClean="0">
                <a:latin typeface="Calibri" panose="020F0502020204030204" pitchFamily="34" charset="0"/>
              </a:rPr>
              <a:t>.</a:t>
            </a:r>
            <a:r>
              <a:rPr lang="en-US" altLang="ru-RU" sz="2800" u="sng" smtClean="0">
                <a:latin typeface="Calibri" panose="020F0502020204030204" pitchFamily="34" charset="0"/>
              </a:rPr>
              <a:t>com</a:t>
            </a:r>
            <a:r>
              <a:rPr lang="ru-RU" altLang="ru-RU" sz="2800" u="sng" smtClean="0">
                <a:latin typeface="Calibri" panose="020F0502020204030204" pitchFamily="34" charset="0"/>
              </a:rPr>
              <a:t>/</a:t>
            </a:r>
            <a:r>
              <a:rPr lang="en-US" altLang="ru-RU" sz="2800" u="sng" smtClean="0">
                <a:latin typeface="Calibri" panose="020F0502020204030204" pitchFamily="34" charset="0"/>
              </a:rPr>
              <a:t>rodactiv</a:t>
            </a:r>
            <a:r>
              <a:rPr lang="ru-RU" altLang="ru-RU" sz="2800" smtClean="0">
                <a:latin typeface="Calibri" panose="020F0502020204030204" pitchFamily="34" charset="0"/>
              </a:rPr>
              <a:t/>
            </a:r>
            <a:br>
              <a:rPr lang="ru-RU" altLang="ru-RU" sz="2800" smtClean="0">
                <a:latin typeface="Calibri" panose="020F0502020204030204" pitchFamily="34" charset="0"/>
              </a:rPr>
            </a:br>
            <a:r>
              <a:rPr lang="ru-RU" altLang="ru-RU" sz="3900" smtClean="0"/>
              <a:t> </a:t>
            </a:r>
            <a:br>
              <a:rPr lang="ru-RU" altLang="ru-RU" sz="3900" smtClean="0"/>
            </a:br>
            <a:r>
              <a:rPr lang="ru-RU" altLang="ru-RU" sz="390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/>
            </a:r>
            <a:br>
              <a:rPr lang="ru-RU" altLang="ru-RU" sz="390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</a:br>
            <a:r>
              <a:rPr lang="ru-RU" altLang="ru-RU" sz="330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/>
            </a:r>
            <a:br>
              <a:rPr lang="ru-RU" altLang="ru-RU" sz="330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</a:br>
            <a:r>
              <a:rPr lang="ru-RU" altLang="ru-RU" sz="330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 </a:t>
            </a:r>
          </a:p>
        </p:txBody>
      </p:sp>
      <p:pic>
        <p:nvPicPr>
          <p:cNvPr id="12296" name="Рисунок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3" t="19896" r="38696" b="65112"/>
          <a:stretch>
            <a:fillRect/>
          </a:stretch>
        </p:blipFill>
        <p:spPr bwMode="auto">
          <a:xfrm>
            <a:off x="1187450" y="188913"/>
            <a:ext cx="6192838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188640"/>
            <a:ext cx="4896544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chemeClr val="tx2"/>
                </a:solidFill>
              </a:rPr>
              <a:t>«Активные граждане – «ЗА» качество образования!»</a:t>
            </a:r>
            <a:endParaRPr lang="ru-RU" sz="2400" u="sng" dirty="0">
              <a:solidFill>
                <a:schemeClr val="tx2"/>
              </a:solidFill>
            </a:endParaRPr>
          </a:p>
          <a:p>
            <a:pPr algn="ctr"/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932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55650" y="188913"/>
            <a:ext cx="7772400" cy="1470025"/>
          </a:xfrm>
        </p:spPr>
        <p:txBody>
          <a:bodyPr/>
          <a:lstStyle/>
          <a:p>
            <a:r>
              <a:rPr lang="ru-RU" smtClean="0"/>
              <a:t>Развитие школы в наших руках!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187450" y="5876925"/>
            <a:ext cx="6400800" cy="792163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r>
              <a:rPr lang="ru-RU" smtClean="0">
                <a:solidFill>
                  <a:srgbClr val="898989"/>
                </a:solidFill>
              </a:rPr>
              <a:t>«Если не мы, то кто же?»</a:t>
            </a:r>
          </a:p>
        </p:txBody>
      </p:sp>
      <p:pic>
        <p:nvPicPr>
          <p:cNvPr id="4608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700213"/>
            <a:ext cx="4546600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3600" smtClean="0"/>
              <a:t>Мнение общественности о ходе реформ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27959" t="15334" r="23972" b="10893"/>
          <a:stretch>
            <a:fillRect/>
          </a:stretch>
        </p:blipFill>
        <p:spPr bwMode="auto">
          <a:xfrm>
            <a:off x="33338" y="1341438"/>
            <a:ext cx="475456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79388" y="2205038"/>
            <a:ext cx="1152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ФОМ</a:t>
            </a:r>
            <a:r>
              <a:rPr lang="ru-RU">
                <a:latin typeface="Calibri" pitchFamily="34" charset="0"/>
              </a:rPr>
              <a:t>, 2011 г.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5256213" y="1773238"/>
            <a:ext cx="3887787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Опрос родителей по изменениям в сфере образования </a:t>
            </a:r>
          </a:p>
          <a:p>
            <a:pPr algn="ctr"/>
            <a:r>
              <a:rPr lang="ru-RU" sz="1400">
                <a:latin typeface="Calibri" pitchFamily="34" charset="0"/>
              </a:rPr>
              <a:t>(при поддержке «Справедливая Россия» и «КПРФ»)</a:t>
            </a:r>
          </a:p>
        </p:txBody>
      </p:sp>
      <p:pic>
        <p:nvPicPr>
          <p:cNvPr id="16389" name="Picture 11"/>
          <p:cNvPicPr>
            <a:picLocks noChangeAspect="1" noChangeArrowheads="1"/>
          </p:cNvPicPr>
          <p:nvPr/>
        </p:nvPicPr>
        <p:blipFill>
          <a:blip r:embed="rId3"/>
          <a:srcRect l="1456" t="1952" r="851" b="11641"/>
          <a:stretch>
            <a:fillRect/>
          </a:stretch>
        </p:blipFill>
        <p:spPr bwMode="auto">
          <a:xfrm>
            <a:off x="3408363" y="3933825"/>
            <a:ext cx="5700712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3"/>
          <p:cNvSpPr txBox="1">
            <a:spLocks noChangeArrowheads="1"/>
          </p:cNvSpPr>
          <p:nvPr/>
        </p:nvSpPr>
        <p:spPr bwMode="auto">
          <a:xfrm>
            <a:off x="7158038" y="3429000"/>
            <a:ext cx="18716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latin typeface="Calibri" pitchFamily="34" charset="0"/>
              </a:rPr>
              <a:t>Довольны ли Вы проводимой реформой образования?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 l="1511" t="2974" r="5052" b="12080"/>
          <a:stretch>
            <a:fillRect/>
          </a:stretch>
        </p:blipFill>
        <p:spPr>
          <a:xfrm>
            <a:off x="3779838" y="1412875"/>
            <a:ext cx="5256212" cy="2808288"/>
          </a:xfrm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Некоторые подробности из опросов 2014-15г</a:t>
            </a:r>
          </a:p>
        </p:txBody>
      </p:sp>
      <p:sp>
        <p:nvSpPr>
          <p:cNvPr id="17411" name="Текст 2"/>
          <p:cNvSpPr>
            <a:spLocks noGrp="1"/>
          </p:cNvSpPr>
          <p:nvPr>
            <p:ph type="body" idx="1"/>
          </p:nvPr>
        </p:nvSpPr>
        <p:spPr>
          <a:xfrm>
            <a:off x="179388" y="3500438"/>
            <a:ext cx="4040187" cy="784225"/>
          </a:xfrm>
        </p:spPr>
        <p:txBody>
          <a:bodyPr/>
          <a:lstStyle/>
          <a:p>
            <a:pPr eaLnBrk="1" hangingPunct="1"/>
            <a:r>
              <a:rPr lang="ru-RU" sz="1800" smtClean="0"/>
              <a:t>Довольны ли вы школьными учебными программами и пособиями?</a:t>
            </a:r>
          </a:p>
        </p:txBody>
      </p:sp>
      <p:sp>
        <p:nvSpPr>
          <p:cNvPr id="17412" name="Текст 4"/>
          <p:cNvSpPr>
            <a:spLocks noGrp="1"/>
          </p:cNvSpPr>
          <p:nvPr>
            <p:ph type="body" sz="quarter" idx="3"/>
          </p:nvPr>
        </p:nvSpPr>
        <p:spPr>
          <a:xfrm>
            <a:off x="5003800" y="1557338"/>
            <a:ext cx="4041775" cy="639762"/>
          </a:xfrm>
        </p:spPr>
        <p:txBody>
          <a:bodyPr/>
          <a:lstStyle/>
          <a:p>
            <a:pPr algn="r" eaLnBrk="1" hangingPunct="1"/>
            <a:r>
              <a:rPr lang="ru-RU" sz="2000" smtClean="0"/>
              <a:t>Требуется ли изменить ход реформы образования?</a:t>
            </a:r>
          </a:p>
        </p:txBody>
      </p:sp>
      <p:pic>
        <p:nvPicPr>
          <p:cNvPr id="17413" name="Picture 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1538" t="3226" r="829" b="12505"/>
          <a:stretch>
            <a:fillRect/>
          </a:stretch>
        </p:blipFill>
        <p:spPr>
          <a:xfrm>
            <a:off x="179388" y="4005263"/>
            <a:ext cx="5400675" cy="2576512"/>
          </a:xfrm>
        </p:spPr>
      </p:pic>
      <p:sp>
        <p:nvSpPr>
          <p:cNvPr id="7" name="TextBox 6"/>
          <p:cNvSpPr txBox="1"/>
          <p:nvPr/>
        </p:nvSpPr>
        <p:spPr>
          <a:xfrm>
            <a:off x="5795963" y="4959350"/>
            <a:ext cx="3240087" cy="1477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Ошибки в реформах, по мнению родителей, допущены в основном на уровне ФЗ и деятельности </a:t>
            </a:r>
            <a:r>
              <a:rPr lang="ru-RU" dirty="0" err="1"/>
              <a:t>Минобрнауки</a:t>
            </a:r>
            <a:r>
              <a:rPr lang="ru-RU" dirty="0"/>
              <a:t> России.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0825" y="1341438"/>
            <a:ext cx="3025775" cy="1765300"/>
          </a:xfrm>
          <a:prstGeom prst="rect">
            <a:avLst/>
          </a:prstGeom>
          <a:solidFill>
            <a:srgbClr val="CCFF66"/>
          </a:solidFill>
          <a:ln w="25400" algn="ctr">
            <a:solidFill>
              <a:srgbClr val="9BBB5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Каждый 10-й </a:t>
            </a:r>
            <a:r>
              <a:rPr lang="ru-RU" dirty="0">
                <a:solidFill>
                  <a:schemeClr val="dk1"/>
                </a:solidFill>
                <a:latin typeface="+mn-lt"/>
                <a:cs typeface="+mn-cs"/>
              </a:rPr>
              <a:t>родитель считает, что общественное участие может изменить ход реформ и ситуацию в образовании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3975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200" smtClean="0"/>
              <a:t>Оценка родителями изменений в системе образования</a:t>
            </a:r>
            <a:r>
              <a:rPr lang="ru-RU" sz="3600" smtClean="0"/>
              <a:t/>
            </a:r>
            <a:br>
              <a:rPr lang="ru-RU" sz="3600" smtClean="0"/>
            </a:br>
            <a:r>
              <a:rPr lang="ru-RU" sz="1600" i="1" smtClean="0"/>
              <a:t>(ОНФ, «РА», 2014 г., %)</a:t>
            </a:r>
            <a:endParaRPr lang="ru-RU" sz="1600" smtClean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4294967295"/>
          </p:nvPr>
        </p:nvGraphicFramePr>
        <p:xfrm>
          <a:off x="107504" y="1196752"/>
          <a:ext cx="51125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4788024" y="1052736"/>
          <a:ext cx="421196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Диаграмма 5"/>
          <p:cNvGraphicFramePr>
            <a:graphicFrameLocks/>
          </p:cNvGraphicFramePr>
          <p:nvPr/>
        </p:nvGraphicFramePr>
        <p:xfrm>
          <a:off x="0" y="1030288"/>
          <a:ext cx="9245600" cy="582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r:id="rId3" imgW="9242337" imgH="5828281" progId="Excel.Chart.8">
                  <p:embed/>
                </p:oleObj>
              </mc:Choice>
              <mc:Fallback>
                <p:oleObj r:id="rId3" imgW="9242337" imgH="5828281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30288"/>
                        <a:ext cx="9245600" cy="5827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120650" y="0"/>
            <a:ext cx="87788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/>
              <a:t>Оцените степень своей готовности к следующим видам взаимодействия со школой</a:t>
            </a:r>
            <a:r>
              <a:rPr lang="en-US" altLang="ru-RU" sz="2000" b="1"/>
              <a:t> </a:t>
            </a:r>
          </a:p>
          <a:p>
            <a:pPr algn="ctr"/>
            <a:r>
              <a:rPr lang="ru-RU" sz="1600">
                <a:latin typeface="Calibri" pitchFamily="34" charset="0"/>
              </a:rPr>
              <a:t>(ИО НИУ ВШЭ, опрос московских родителей, 2014 г., %, </a:t>
            </a:r>
            <a:r>
              <a:rPr lang="en-US" sz="1600">
                <a:latin typeface="Calibri" pitchFamily="34" charset="0"/>
              </a:rPr>
              <a:t>N=903)</a:t>
            </a:r>
            <a:endParaRPr lang="ru-RU" altLang="ru-RU" sz="1600" b="1"/>
          </a:p>
        </p:txBody>
      </p:sp>
      <p:sp>
        <p:nvSpPr>
          <p:cNvPr id="2" name="Овал 1"/>
          <p:cNvSpPr/>
          <p:nvPr/>
        </p:nvSpPr>
        <p:spPr>
          <a:xfrm>
            <a:off x="250825" y="3644900"/>
            <a:ext cx="7781925" cy="360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grpSp>
        <p:nvGrpSpPr>
          <p:cNvPr id="6" name="TextBox 5"/>
          <p:cNvGrpSpPr>
            <a:grpSpLocks/>
          </p:cNvGrpSpPr>
          <p:nvPr/>
        </p:nvGrpSpPr>
        <p:grpSpPr bwMode="auto">
          <a:xfrm rot="-1389421">
            <a:off x="6516688" y="4005263"/>
            <a:ext cx="2773362" cy="2654300"/>
            <a:chOff x="3967" y="2565"/>
            <a:chExt cx="1747" cy="1672"/>
          </a:xfrm>
        </p:grpSpPr>
        <p:pic>
          <p:nvPicPr>
            <p:cNvPr id="22532" name="TextBox 5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67" y="2565"/>
              <a:ext cx="1747" cy="1598"/>
            </a:xfrm>
            <a:prstGeom prst="rect">
              <a:avLst/>
            </a:prstGeom>
            <a:noFill/>
          </p:spPr>
        </p:pic>
        <p:sp>
          <p:nvSpPr>
            <p:cNvPr id="22533" name="Text Box 5"/>
            <p:cNvSpPr txBox="1">
              <a:spLocks noChangeArrowheads="1"/>
            </p:cNvSpPr>
            <p:nvPr/>
          </p:nvSpPr>
          <p:spPr bwMode="auto">
            <a:xfrm rot="1474358">
              <a:off x="4066" y="2795"/>
              <a:ext cx="1406" cy="144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>
                  <a:latin typeface="Calibri" pitchFamily="34" charset="0"/>
                </a:rPr>
                <a:t>Две трети </a:t>
              </a:r>
              <a:r>
                <a:rPr lang="ru-RU">
                  <a:latin typeface="Calibri" pitchFamily="34" charset="0"/>
                </a:rPr>
                <a:t>родителей в той или иной степени готовы участвовать в НОКО и общественном контроле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Заголовок 2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13787" cy="149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200" smtClean="0"/>
              <a:t>Участие в управлении школой и в образовательной политике органов управления образованием</a:t>
            </a:r>
            <a:r>
              <a:rPr lang="ru-RU" sz="3600" smtClean="0"/>
              <a:t> </a:t>
            </a:r>
            <a:br>
              <a:rPr lang="ru-RU" sz="3600" smtClean="0"/>
            </a:br>
            <a:r>
              <a:rPr lang="ru-RU" sz="1600" i="1" smtClean="0"/>
              <a:t>(ИО НИУ ВШЭ, опрос московских родителей, 2014 г., %, </a:t>
            </a:r>
            <a:r>
              <a:rPr lang="en-US" sz="1600" i="1" smtClean="0"/>
              <a:t>N=903)</a:t>
            </a:r>
            <a:endParaRPr lang="ru-RU" sz="1600" i="1" smtClean="0"/>
          </a:p>
        </p:txBody>
      </p:sp>
      <p:graphicFrame>
        <p:nvGraphicFramePr>
          <p:cNvPr id="21506" name="Диаграмма 9"/>
          <p:cNvGraphicFramePr>
            <a:graphicFrameLocks/>
          </p:cNvGraphicFramePr>
          <p:nvPr/>
        </p:nvGraphicFramePr>
        <p:xfrm>
          <a:off x="395288" y="1484313"/>
          <a:ext cx="8367712" cy="522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r:id="rId3" imgW="8370533" imgH="5230821" progId="Excel.Chart.8">
                  <p:embed/>
                </p:oleObj>
              </mc:Choice>
              <mc:Fallback>
                <p:oleObj r:id="rId3" imgW="8370533" imgH="5230821" progId="Excel.Chart.8">
                  <p:embed/>
                  <p:pic>
                    <p:nvPicPr>
                      <p:cNvPr id="0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484313"/>
                        <a:ext cx="8367712" cy="522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Выноска 1 6"/>
          <p:cNvSpPr/>
          <p:nvPr/>
        </p:nvSpPr>
        <p:spPr>
          <a:xfrm>
            <a:off x="6443663" y="5300663"/>
            <a:ext cx="2290762" cy="1230312"/>
          </a:xfrm>
          <a:prstGeom prst="borderCallout1">
            <a:avLst>
              <a:gd name="adj1" fmla="val -4188"/>
              <a:gd name="adj2" fmla="val 78365"/>
              <a:gd name="adj3" fmla="val -226162"/>
              <a:gd name="adj4" fmla="val 48186"/>
            </a:avLst>
          </a:prstGeom>
          <a:noFill/>
          <a:ln w="31750">
            <a:solidFill>
              <a:schemeClr val="accent5">
                <a:lumMod val="75000"/>
              </a:schemeClr>
            </a:solidFill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chemeClr val="tx1"/>
                </a:solidFill>
              </a:rPr>
              <a:t>Функцию </a:t>
            </a:r>
            <a:r>
              <a:rPr lang="ru-RU" sz="1600" b="1" i="1" dirty="0">
                <a:solidFill>
                  <a:schemeClr val="tx1"/>
                </a:solidFill>
              </a:rPr>
              <a:t>контроля</a:t>
            </a:r>
            <a:r>
              <a:rPr lang="ru-RU" sz="1600" i="1" dirty="0">
                <a:solidFill>
                  <a:schemeClr val="tx1"/>
                </a:solidFill>
              </a:rPr>
              <a:t> родители берут на себя гораздо чаще, чем функции </a:t>
            </a:r>
            <a:r>
              <a:rPr lang="ru-RU" sz="1600" b="1" i="1" dirty="0">
                <a:solidFill>
                  <a:schemeClr val="tx1"/>
                </a:solidFill>
              </a:rPr>
              <a:t>управления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5651500" y="3644900"/>
            <a:ext cx="2089150" cy="1584325"/>
          </a:xfrm>
          <a:prstGeom prst="straightConnector1">
            <a:avLst/>
          </a:prstGeom>
          <a:ln w="25400"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5508625" y="4797425"/>
            <a:ext cx="2081213" cy="431800"/>
          </a:xfrm>
          <a:prstGeom prst="straightConnector1">
            <a:avLst/>
          </a:prstGeom>
          <a:ln w="25400"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496300" cy="114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3200" smtClean="0"/>
              <a:t>Экспертный опрос родителей-активистов в рамках проекта «Родительские активисты» </a:t>
            </a:r>
            <a:br>
              <a:rPr lang="ru-RU" sz="3200" smtClean="0"/>
            </a:br>
            <a:r>
              <a:rPr lang="ru-RU" sz="1600" i="1" smtClean="0"/>
              <a:t>(ОНФ, «РА», 2014 г.)</a:t>
            </a:r>
          </a:p>
        </p:txBody>
      </p:sp>
      <p:sp>
        <p:nvSpPr>
          <p:cNvPr id="19458" name="Текст 3"/>
          <p:cNvSpPr>
            <a:spLocks noGrp="1"/>
          </p:cNvSpPr>
          <p:nvPr>
            <p:ph type="body" idx="1"/>
          </p:nvPr>
        </p:nvSpPr>
        <p:spPr>
          <a:xfrm>
            <a:off x="323850" y="1412875"/>
            <a:ext cx="4040188" cy="639763"/>
          </a:xfrm>
        </p:spPr>
        <p:txBody>
          <a:bodyPr/>
          <a:lstStyle/>
          <a:p>
            <a:pPr eaLnBrk="1" hangingPunct="1"/>
            <a:r>
              <a:rPr lang="ru-RU" sz="1800" smtClean="0"/>
              <a:t>Опыт участия в работе коллегиальных органов управления, %</a:t>
            </a:r>
          </a:p>
        </p:txBody>
      </p:sp>
      <p:sp>
        <p:nvSpPr>
          <p:cNvPr id="19459" name="Текст 6"/>
          <p:cNvSpPr>
            <a:spLocks noGrp="1"/>
          </p:cNvSpPr>
          <p:nvPr>
            <p:ph type="body" sz="quarter" idx="3"/>
          </p:nvPr>
        </p:nvSpPr>
        <p:spPr>
          <a:xfrm>
            <a:off x="4932363" y="1628775"/>
            <a:ext cx="4041775" cy="639763"/>
          </a:xfrm>
        </p:spPr>
        <p:txBody>
          <a:bodyPr/>
          <a:lstStyle/>
          <a:p>
            <a:pPr algn="r" eaLnBrk="1" hangingPunct="1"/>
            <a:r>
              <a:rPr lang="ru-RU" sz="1800" smtClean="0"/>
              <a:t>Опыт участия в процедурах общественной оценки качества образования, %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</p:nvPr>
        </p:nvGraphicFramePr>
        <p:xfrm>
          <a:off x="6350" y="2209799"/>
          <a:ext cx="4497388" cy="4566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quarter" idx="4"/>
          </p:nvPr>
        </p:nvGraphicFramePr>
        <p:xfrm>
          <a:off x="4645025" y="2174874"/>
          <a:ext cx="4391471" cy="4566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714500"/>
          </a:xfrm>
        </p:spPr>
        <p:txBody>
          <a:bodyPr/>
          <a:lstStyle/>
          <a:p>
            <a:pPr eaLnBrk="1" hangingPunct="1"/>
            <a:r>
              <a:rPr lang="ru-RU" sz="2400" smtClean="0"/>
              <a:t>Насколько Вы согласны со следующим утверждением: «Я бы хотел принимать большее участие в школьной жизни моего ребёнка, но не знаю, что мне следует для этого делать»? </a:t>
            </a:r>
            <a:br>
              <a:rPr lang="ru-RU" sz="2400" smtClean="0"/>
            </a:br>
            <a:r>
              <a:rPr lang="ru-RU" sz="1600" i="1" smtClean="0"/>
              <a:t>(ИО НИУ ВШЭ, опрос московских родителей, 2014 г., %, </a:t>
            </a:r>
            <a:r>
              <a:rPr lang="en-US" sz="1600" i="1" smtClean="0"/>
              <a:t>N=903)</a:t>
            </a:r>
            <a:endParaRPr lang="ru-RU" sz="1600" smtClean="0"/>
          </a:p>
        </p:txBody>
      </p:sp>
      <p:graphicFrame>
        <p:nvGraphicFramePr>
          <p:cNvPr id="26626" name="Object 7"/>
          <p:cNvGraphicFramePr>
            <a:graphicFrameLocks noGrp="1" noChangeAspect="1"/>
          </p:cNvGraphicFramePr>
          <p:nvPr>
            <p:ph/>
          </p:nvPr>
        </p:nvGraphicFramePr>
        <p:xfrm>
          <a:off x="250825" y="1916113"/>
          <a:ext cx="8589963" cy="463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r:id="rId3" imgW="8590008" imgH="4633362" progId="Excel.Chart.8">
                  <p:embed/>
                </p:oleObj>
              </mc:Choice>
              <mc:Fallback>
                <p:oleObj r:id="rId3" imgW="8590008" imgH="4633362" progId="Excel.Chart.8">
                  <p:embed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916113"/>
                        <a:ext cx="8589963" cy="463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52120" y="4725144"/>
            <a:ext cx="3480647" cy="1938992"/>
          </a:xfrm>
          <a:prstGeom prst="rect">
            <a:avLst/>
          </a:prstGeom>
          <a:pattFill prst="dotGrid">
            <a:fgClr>
              <a:schemeClr val="bg2">
                <a:lumMod val="90000"/>
              </a:schemeClr>
            </a:fgClr>
            <a:bgClr>
              <a:schemeClr val="bg1"/>
            </a:bgClr>
          </a:pattFill>
          <a:effectLst>
            <a:outerShdw blurRad="50800" dist="139700" dir="18900000" algn="bl" rotWithShape="0">
              <a:prstClr val="black">
                <a:alpha val="40000"/>
              </a:prstClr>
            </a:outerShdw>
            <a:softEdge rad="3175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Более половины родителей соглашаются, что они не знают, какие действия им следует предпринять для более активного включения в школьную жизнь ребёнка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2659</TotalTime>
  <Words>1268</Words>
  <Application>Microsoft Office PowerPoint</Application>
  <PresentationFormat>Экран (4:3)</PresentationFormat>
  <Paragraphs>183</Paragraphs>
  <Slides>27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Wingdings</vt:lpstr>
      <vt:lpstr>Тема Office</vt:lpstr>
      <vt:lpstr>Диаграмма Microsoft Excel</vt:lpstr>
      <vt:lpstr>Привлечение родителей и органов коллегиального управления образовательных организаций к общественному контролю  в сфере образования</vt:lpstr>
      <vt:lpstr>Мнение общественности об образовании</vt:lpstr>
      <vt:lpstr>Мнение общественности о ходе реформ</vt:lpstr>
      <vt:lpstr>Некоторые подробности из опросов 2014-15г</vt:lpstr>
      <vt:lpstr>Оценка родителями изменений в системе образования (ОНФ, «РА», 2014 г., %)</vt:lpstr>
      <vt:lpstr>Презентация PowerPoint</vt:lpstr>
      <vt:lpstr>Участие в управлении школой и в образовательной политике органов управления образованием  (ИО НИУ ВШЭ, опрос московских родителей, 2014 г., %, N=903)</vt:lpstr>
      <vt:lpstr>Экспертный опрос родителей-активистов в рамках проекта «Родительские активисты»  (ОНФ, «РА», 2014 г.)</vt:lpstr>
      <vt:lpstr>Насколько Вы согласны со следующим утверждением: «Я бы хотел принимать большее участие в школьной жизни моего ребёнка, но не знаю, что мне следует для этого делать»?  (ИО НИУ ВШЭ, опрос московских родителей, 2014 г., %, N=903)</vt:lpstr>
      <vt:lpstr>Общественный заказ школе</vt:lpstr>
      <vt:lpstr>Составляющие общественного заказа  школе</vt:lpstr>
      <vt:lpstr>Презентация PowerPoint</vt:lpstr>
      <vt:lpstr>Цель общественного контроля</vt:lpstr>
      <vt:lpstr>Презентация PowerPoint</vt:lpstr>
      <vt:lpstr>Организация общественной экспертизы на уровне образовательной организации</vt:lpstr>
      <vt:lpstr>Организация общественной экспертизы на уровне образовательной организации.</vt:lpstr>
      <vt:lpstr>Организация общественной экспертизы на уровне образовательной организации.</vt:lpstr>
      <vt:lpstr>Презентация PowerPoint</vt:lpstr>
      <vt:lpstr>Презентация PowerPoint</vt:lpstr>
      <vt:lpstr>Презентация PowerPoint</vt:lpstr>
      <vt:lpstr> С какими затруднениями  вы столкнулись при проведении экспертизы (анализа) проблемных ситуаций  и оценки качества образования в ваших общеобразовательных организациях? </vt:lpstr>
      <vt:lpstr>Примерный алгоритм проведения общественного контроля</vt:lpstr>
      <vt:lpstr>Эффекты</vt:lpstr>
      <vt:lpstr>Цель проекта:  формирование социальной базы исполнения ФЗ 212</vt:lpstr>
      <vt:lpstr>Перспектива проекта</vt:lpstr>
      <vt:lpstr>   www.gouo.ru www.rodactiv.ru  rodactiv@gmail.com  www.facebook.com/rodactiv      </vt:lpstr>
      <vt:lpstr>Развитие школы в наших руках!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Елена Шимутина</cp:lastModifiedBy>
  <cp:revision>34</cp:revision>
  <cp:lastPrinted>2015-11-13T04:26:48Z</cp:lastPrinted>
  <dcterms:created xsi:type="dcterms:W3CDTF">2015-04-13T09:25:17Z</dcterms:created>
  <dcterms:modified xsi:type="dcterms:W3CDTF">2015-11-13T04:31:18Z</dcterms:modified>
</cp:coreProperties>
</file>