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35" r:id="rId2"/>
    <p:sldId id="474" r:id="rId3"/>
    <p:sldId id="475" r:id="rId4"/>
    <p:sldId id="476" r:id="rId5"/>
    <p:sldId id="477" r:id="rId6"/>
    <p:sldId id="480" r:id="rId7"/>
    <p:sldId id="478" r:id="rId8"/>
    <p:sldId id="479" r:id="rId9"/>
    <p:sldId id="481" r:id="rId10"/>
    <p:sldId id="482" r:id="rId11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C2A55"/>
    <a:srgbClr val="003F82"/>
    <a:srgbClr val="21386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9" autoAdjust="0"/>
    <p:restoredTop sz="92630" autoAdjust="0"/>
  </p:normalViewPr>
  <p:slideViewPr>
    <p:cSldViewPr snapToGrid="0" snapToObjects="1">
      <p:cViewPr varScale="1">
        <p:scale>
          <a:sx n="72" d="100"/>
          <a:sy n="72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98CEB53-0488-46CF-93E3-F5728B5520C6}" type="datetimeFigureOut">
              <a:rPr lang="ru-RU"/>
              <a:pPr>
                <a:defRPr/>
              </a:pPr>
              <a:t>10.11.2015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165F79C-E4D5-418C-BBB1-CED79D9070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31322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65F79C-E4D5-418C-BBB1-CED79D90707F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2614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9668B-F44B-459A-87D9-C1E6535C922D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B3FB-7CA2-45D0-B9A6-B7378DE9172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ADC55-1B9D-4B58-85B7-0AEB7B431BAD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23AF1-3C48-4FFE-B19A-7435F4ED502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0FD9C-56C9-46BF-B84D-FF34E500C0BA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90DE5-1C9A-43A7-9461-0B1AFF1758B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 (без заголовк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457200" y="1650204"/>
            <a:ext cx="8229600" cy="4179064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219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8503-633D-4976-8ACE-FBDBDDAE64D3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031BF-65B3-43D6-9377-62A92DEEF96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4D4EA-4658-447D-92AA-F57D4CA1785C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20B64-8F08-417B-91AE-C1EA7AC4891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B2F81-63A1-49CD-8441-673123B340EC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3F14E-2955-4672-B524-9C33CA227B7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DFAEF-C520-4CD1-A6CB-21B1122D87A5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9CBEC-66C2-4A2F-89EC-2ADAF156DBD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12EEE-2149-47DD-B5F2-E93A50E36766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37739-AE5B-496E-AEA9-3379A68152F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C3C85-2253-414F-8786-2E38849942F8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E55D-E777-4637-8FA4-61004FB5AF5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2E74-2989-43D2-B072-B8367D9081CB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C65D-436B-4240-9CDB-EC9B99CCBAE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FDA6-65A3-4B7B-9B9D-4DC7D076A49F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BBBB-3555-45F3-B31A-D12107F2E93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43769AD-D07E-4A13-B365-D575580B6041}" type="datetime1">
              <a:rPr lang="en-US"/>
              <a:pPr>
                <a:defRPr/>
              </a:pPr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AC05836-BAE4-42C1-B6B7-D5DA1038CA7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gou.moscow@gmail.com" TargetMode="External"/><Relationship Id="rId2" Type="http://schemas.openxmlformats.org/officeDocument/2006/relationships/hyperlink" Target="http://dogm.mos.ru/org/obsov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uo.ru/news/akkreditatsiyaUS.php?sphrase_id=231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550863" y="5089524"/>
            <a:ext cx="7850187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8777" y="500063"/>
            <a:ext cx="8746445" cy="805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3800" b="1" dirty="0" smtClean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Myriad Pro Semibold" charset="0"/>
              </a:rPr>
              <a:t>ДОБРОВОЛЬНАЯ  АККРЕДИТАЦИЯ</a:t>
            </a:r>
          </a:p>
        </p:txBody>
      </p:sp>
      <p:sp>
        <p:nvSpPr>
          <p:cNvPr id="2" name="Параллелограмм 1"/>
          <p:cNvSpPr/>
          <p:nvPr/>
        </p:nvSpPr>
        <p:spPr>
          <a:xfrm>
            <a:off x="1007481" y="1347940"/>
            <a:ext cx="7129035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50863" y="5350933"/>
            <a:ext cx="7850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Экспертная комиссия</a:t>
            </a:r>
          </a:p>
          <a:p>
            <a:pPr algn="ctr"/>
            <a:r>
              <a:rPr lang="ru-RU" dirty="0" smtClean="0"/>
              <a:t>Общественного совета</a:t>
            </a:r>
          </a:p>
          <a:p>
            <a:pPr algn="ctr"/>
            <a:r>
              <a:rPr lang="ru-RU" dirty="0" smtClean="0"/>
              <a:t>при Департаменте образования города Москвы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8777" y="1947459"/>
            <a:ext cx="87464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добровольной аккредитации управляющих советов образовательных организаций города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Москвы: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к практике в свете законодательства об общественном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араллелограмм 10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TextBox 18"/>
          <p:cNvSpPr txBox="1">
            <a:spLocks noChangeArrowheads="1"/>
          </p:cNvSpPr>
          <p:nvPr/>
        </p:nvSpPr>
        <p:spPr bwMode="auto">
          <a:xfrm>
            <a:off x="693647" y="1057105"/>
            <a:ext cx="7889966" cy="363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</a:pPr>
            <a:r>
              <a:rPr lang="ru-RU" altLang="ru-RU" dirty="0" smtClean="0"/>
              <a:t>Задать </a:t>
            </a:r>
            <a:r>
              <a:rPr lang="ru-RU" altLang="ru-RU" dirty="0"/>
              <a:t>интересующий вопрос </a:t>
            </a:r>
            <a:r>
              <a:rPr lang="ru-RU" altLang="ru-RU" dirty="0" smtClean="0"/>
              <a:t>по добровольной аккредитации образовательных организаций можно по следующим контактам:</a:t>
            </a:r>
            <a:endParaRPr lang="ru-RU" altLang="ru-RU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b="1" dirty="0" smtClean="0"/>
              <a:t>Электронная почта: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nosov@zakon.ru</a:t>
            </a: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b="1" dirty="0" smtClean="0"/>
              <a:t>по телефону: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8915 33 22 88 3</a:t>
            </a: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</p:txBody>
      </p:sp>
      <p:sp>
        <p:nvSpPr>
          <p:cNvPr id="10" name="Параллелограмм 9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52630" y="528590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/>
              <a:t>Экспертная комиссия</a:t>
            </a:r>
          </a:p>
          <a:p>
            <a:pPr algn="ctr"/>
            <a:r>
              <a:rPr lang="ru-RU" dirty="0"/>
              <a:t>Общественного совета</a:t>
            </a:r>
          </a:p>
          <a:p>
            <a:pPr algn="ctr"/>
            <a:r>
              <a:rPr lang="ru-RU" dirty="0"/>
              <a:t>при Департаменте образования города Москвы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50863" y="5089524"/>
            <a:ext cx="7850187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95362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7" name="Параллелограмм 6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07598" y="529709"/>
            <a:ext cx="45288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http://dogm.mos.ru/org/obsovet/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447" y="991374"/>
            <a:ext cx="8319998" cy="5778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92893" y="901185"/>
            <a:ext cx="855821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ПОШАГОВЫЙ АЛГОРИТМ АККРЕДИТАЦИИ </a:t>
            </a:r>
          </a:p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2967" y="2292945"/>
            <a:ext cx="2450307" cy="7185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32967" y="3615194"/>
            <a:ext cx="2450307" cy="7185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ЗАЯВКИ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2967" y="4960797"/>
            <a:ext cx="2450307" cy="9846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ЭКСПЕРТНОЙ КОМИССИИ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674935" y="5087334"/>
            <a:ext cx="2557462" cy="8460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ЭКСПЕРТНОЕ ЗАКЛЮЧЕНИЕ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45442" y="3626871"/>
            <a:ext cx="3016451" cy="10540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АККРЕДИТАЦИОННОЙ КОМИССИИ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45442" y="2163696"/>
            <a:ext cx="3016451" cy="97703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АККРЕДИТАЦИОННОЙ КОМИССИИ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3091162" y="5279205"/>
            <a:ext cx="2583773" cy="35149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1656905" y="3023163"/>
            <a:ext cx="357188" cy="6037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1656905" y="4334027"/>
            <a:ext cx="357188" cy="6037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>
            <a:off x="6761676" y="4657725"/>
            <a:ext cx="383980" cy="41925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>
            <a:off x="6761676" y="3163134"/>
            <a:ext cx="383980" cy="41925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96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75073" y="671513"/>
            <a:ext cx="78938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ЗАЯВКИ ОБРАЗОВАТЕЛЬНОЙ ОРГАНИЗАЦИЕЙ И ПРОВЕРКА ЗАЯВКИ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араллелограмм 16"/>
          <p:cNvSpPr/>
          <p:nvPr/>
        </p:nvSpPr>
        <p:spPr>
          <a:xfrm>
            <a:off x="1007482" y="1808414"/>
            <a:ext cx="7129035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1970491"/>
            <a:ext cx="87010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Информация об аккредитации и форма заявки находится на сайте ДОГМ  в разделе Общественный Совет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http://dogm.mos.ru/org/obsovet/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Управляющий Совет образовательной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ОО) заполняет заявку в формате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Сформированная заявка от ОО отправляется в Институт развития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государственно-общественного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образованием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электронному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адресу: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gou.moscow@gmail.com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Технический специалист Института развития государственно-общественного управления образованием проверяет наличие документов (рабочие ссылки в заявке) на сайте ОО.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ОО, подавших заявки, отражён на странице: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www.gouo.ru/news/akkreditatsiyaUS.php?sphrase_id=2311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421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25077" y="671513"/>
            <a:ext cx="7893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ЭКСПЕРТНОЙ КОМИССИИ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араллелограмм 16"/>
          <p:cNvSpPr/>
          <p:nvPr/>
        </p:nvSpPr>
        <p:spPr>
          <a:xfrm>
            <a:off x="1007482" y="1339631"/>
            <a:ext cx="7129035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21454" y="1785877"/>
            <a:ext cx="87010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 экспертной комиссии получает информацию о поданной заявке ОО, после чего связывается с представителем Управляющего совета ОО.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анализ локальных актов ОО на соответствие Стандартам.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Организуется и проводится фокус-группа с участие представителей различных категорий членов Управляющего совета (от представителей родительской общественности, от кооптированных членов, от представителей обучающихся и т.п.).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комплексной оценки функционирования Управляющего совета экспертом готовится заключение.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64558" y="5405795"/>
            <a:ext cx="7093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экспертной комиссии:</a:t>
            </a:r>
          </a:p>
          <a:p>
            <a:pPr>
              <a:buFontTx/>
              <a:buChar char="-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Носов Кирилл Владимирович (руководитель экспертной комиссии)</a:t>
            </a:r>
          </a:p>
          <a:p>
            <a:pPr>
              <a:buFontTx/>
              <a:buChar char="-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Кондратьев Иван Сергеевич (член экспертной комиссии)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Кораблин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Денис Александрович (член экспертной комиссии)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4338" y="4648199"/>
            <a:ext cx="85082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 экспертной комиссии: установить реально ли функционирует Управляющий совет и соответствуют ли локальные акты Стандартам.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198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25077" y="671513"/>
            <a:ext cx="7893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ЭКСПЕРТНОЙ КОМИССИИ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араллелограмм 16"/>
          <p:cNvSpPr/>
          <p:nvPr/>
        </p:nvSpPr>
        <p:spPr>
          <a:xfrm>
            <a:off x="1007482" y="1339631"/>
            <a:ext cx="7129035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42899" y="2043467"/>
            <a:ext cx="832961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 результатам анализа ЛНА на соответствие Стандартам, анализа представленной модели и фокус-группы готовится письменное заключение о соответствии / несоответствии ЛНА ОО Стандартам.</a:t>
            </a:r>
          </a:p>
          <a:p>
            <a:pPr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Несоответствие: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заключение направляется в ОО, происходит доработка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ЛНА, формата работы Управляющего совета, модели государственно-общественного управления в ОО.</a:t>
            </a:r>
          </a:p>
          <a:p>
            <a:pPr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Соответствие: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заключение передаётся в аккредитационную группу Общественного совета при ДОгМ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ru-RU" sz="2400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291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0" y="6715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АККРЕДИТАЦИОННОЙ  КОМИССИИ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араллелограмм 16"/>
          <p:cNvSpPr/>
          <p:nvPr/>
        </p:nvSpPr>
        <p:spPr>
          <a:xfrm>
            <a:off x="1007482" y="1339631"/>
            <a:ext cx="7129035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21454" y="1785877"/>
            <a:ext cx="87010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Экспертная комиссия направляет готовые заключения с материалами о проведённых фокус-группах в аккредитационную комиссию.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Происходит рассмотрение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Аккредитационной комиссией представленных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документов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результатов 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экспертизы.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Очное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Аккредитационной комиссии с членами управляющего совета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– заявителя.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Принятие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Аккредитационной комиссией решения о добровольной аккредитации или об отказе в добровольной аккредитации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заявителя.</a:t>
            </a:r>
          </a:p>
        </p:txBody>
      </p:sp>
    </p:spTree>
    <p:extLst>
      <p:ext uri="{BB962C8B-B14F-4D97-AF65-F5344CB8AC3E}">
        <p14:creationId xmlns:p14="http://schemas.microsoft.com/office/powerpoint/2010/main" xmlns="" val="324972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0" y="67151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И ЗАМЕЧАНИЯ К ОО В ПРОЦЕССЕ РАБОТЫ ЭКСПЕРТНОЙ КОМИССИИ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араллелограмм 16"/>
          <p:cNvSpPr/>
          <p:nvPr/>
        </p:nvSpPr>
        <p:spPr>
          <a:xfrm>
            <a:off x="1007480" y="1832074"/>
            <a:ext cx="7129035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21453" y="2041832"/>
            <a:ext cx="87010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Формальный подход к вопросу функционирования Управляющего совета недопустим.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локальных актов Стандартам.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экспертами отсутствие реального функционирования Управляющего совета.</a:t>
            </a:r>
          </a:p>
        </p:txBody>
      </p:sp>
    </p:spTree>
    <p:extLst>
      <p:ext uri="{BB962C8B-B14F-4D97-AF65-F5344CB8AC3E}">
        <p14:creationId xmlns:p14="http://schemas.microsoft.com/office/powerpoint/2010/main" xmlns="" val="14066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855" y="2084851"/>
            <a:ext cx="871229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Clr>
                <a:srgbClr val="FF0000"/>
              </a:buClr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добровольной аккредитации – «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 Качества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школы, свидетельство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московских семей </a:t>
            </a:r>
          </a:p>
          <a:p>
            <a:pPr algn="ctr">
              <a:buClr>
                <a:srgbClr val="FF0000"/>
              </a:buClr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Департамента образования города Москвы</a:t>
            </a:r>
          </a:p>
          <a:p>
            <a:pPr algn="ctr">
              <a:buClr>
                <a:srgbClr val="FF0000"/>
              </a:buClr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</a:pP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FF0000"/>
              </a:buClr>
            </a:pP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FF0000"/>
              </a:buClr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262565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Добровольная аккредитация на соответствие Стандартам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5400000">
            <a:off x="3606595" y="3053702"/>
            <a:ext cx="1800203" cy="183071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86916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соглашение между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Департаментом образования города Москвы, образовательной организацией и Общественным советом при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ДОгМ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10" name="Параллелограмм 9"/>
          <p:cNvSpPr/>
          <p:nvPr/>
        </p:nvSpPr>
        <p:spPr>
          <a:xfrm>
            <a:off x="-114300" y="6769893"/>
            <a:ext cx="9372600" cy="8810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422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2127</TotalTime>
  <Words>426</Words>
  <Application>Microsoft Office PowerPoint</Application>
  <PresentationFormat>Экран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Kirill Nosov</dc:creator>
  <cp:lastModifiedBy>Toshiba</cp:lastModifiedBy>
  <cp:revision>319</cp:revision>
  <dcterms:created xsi:type="dcterms:W3CDTF">2010-09-30T06:45:29Z</dcterms:created>
  <dcterms:modified xsi:type="dcterms:W3CDTF">2015-11-10T17:24:05Z</dcterms:modified>
</cp:coreProperties>
</file>