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2" r:id="rId2"/>
    <p:sldId id="304" r:id="rId3"/>
    <p:sldId id="305" r:id="rId4"/>
    <p:sldId id="283" r:id="rId5"/>
    <p:sldId id="284" r:id="rId6"/>
    <p:sldId id="285" r:id="rId7"/>
    <p:sldId id="287" r:id="rId8"/>
    <p:sldId id="288" r:id="rId9"/>
    <p:sldId id="297" r:id="rId10"/>
    <p:sldId id="298" r:id="rId11"/>
    <p:sldId id="299" r:id="rId12"/>
    <p:sldId id="300" r:id="rId13"/>
    <p:sldId id="301" r:id="rId14"/>
    <p:sldId id="302" r:id="rId15"/>
    <p:sldId id="306" r:id="rId16"/>
    <p:sldId id="303" r:id="rId17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BAB07"/>
    <a:srgbClr val="D88D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2" autoAdjust="0"/>
    <p:restoredTop sz="42377" autoAdjust="0"/>
  </p:normalViewPr>
  <p:slideViewPr>
    <p:cSldViewPr>
      <p:cViewPr varScale="1">
        <p:scale>
          <a:sx n="109" d="100"/>
          <a:sy n="109" d="100"/>
        </p:scale>
        <p:origin x="-1344" y="-11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78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7CA153-B1AF-4BC2-A436-3AE42BAFBE9F}" type="doc">
      <dgm:prSet loTypeId="urn:microsoft.com/office/officeart/2005/8/layout/radial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5E964FA-B183-4C73-A2ED-0129DE6B3A30}">
      <dgm:prSet phldrT="[Текст]"/>
      <dgm:spPr/>
      <dgm:t>
        <a:bodyPr/>
        <a:lstStyle/>
        <a:p>
          <a:r>
            <a:rPr lang="ru-RU" dirty="0" smtClean="0"/>
            <a:t>ГОУ</a:t>
          </a:r>
          <a:endParaRPr lang="ru-RU" dirty="0"/>
        </a:p>
      </dgm:t>
    </dgm:pt>
    <dgm:pt modelId="{53421AC3-0F1D-49CC-BD41-312E325F4B28}" type="parTrans" cxnId="{1452B365-B213-47EC-914D-AF6BC36BFE74}">
      <dgm:prSet/>
      <dgm:spPr/>
      <dgm:t>
        <a:bodyPr/>
        <a:lstStyle/>
        <a:p>
          <a:endParaRPr lang="ru-RU"/>
        </a:p>
      </dgm:t>
    </dgm:pt>
    <dgm:pt modelId="{59CB22A9-2F60-40E7-ADA5-DD7B82A94478}" type="sibTrans" cxnId="{1452B365-B213-47EC-914D-AF6BC36BFE74}">
      <dgm:prSet/>
      <dgm:spPr/>
      <dgm:t>
        <a:bodyPr/>
        <a:lstStyle/>
        <a:p>
          <a:endParaRPr lang="ru-RU"/>
        </a:p>
      </dgm:t>
    </dgm:pt>
    <dgm:pt modelId="{9A1625AC-88F8-4FC1-B0EF-871624B06524}">
      <dgm:prSet phldrT="[Текст]"/>
      <dgm:spPr/>
      <dgm:t>
        <a:bodyPr/>
        <a:lstStyle/>
        <a:p>
          <a:r>
            <a:rPr lang="en-US" b="1" dirty="0" smtClean="0"/>
            <a:t>PR &amp; Publicity</a:t>
          </a:r>
          <a:r>
            <a:rPr lang="ru-RU" b="1" dirty="0" smtClean="0"/>
            <a:t>?</a:t>
          </a:r>
          <a:endParaRPr lang="ru-RU" b="1" dirty="0"/>
        </a:p>
      </dgm:t>
    </dgm:pt>
    <dgm:pt modelId="{D81FB6D0-3808-44CD-9105-290790D2BF30}" type="parTrans" cxnId="{E58749DB-DE54-447F-8DDD-41908E3E8E08}">
      <dgm:prSet/>
      <dgm:spPr/>
      <dgm:t>
        <a:bodyPr/>
        <a:lstStyle/>
        <a:p>
          <a:endParaRPr lang="ru-RU"/>
        </a:p>
      </dgm:t>
    </dgm:pt>
    <dgm:pt modelId="{450A755D-8184-4D93-B568-20B74D903609}" type="sibTrans" cxnId="{E58749DB-DE54-447F-8DDD-41908E3E8E08}">
      <dgm:prSet/>
      <dgm:spPr/>
      <dgm:t>
        <a:bodyPr/>
        <a:lstStyle/>
        <a:p>
          <a:endParaRPr lang="ru-RU"/>
        </a:p>
      </dgm:t>
    </dgm:pt>
    <dgm:pt modelId="{4E9B661F-2E79-4256-867A-AE7213490F42}">
      <dgm:prSet phldrT="[Текст]"/>
      <dgm:spPr/>
      <dgm:t>
        <a:bodyPr/>
        <a:lstStyle/>
        <a:p>
          <a:r>
            <a:rPr lang="ru-RU" b="1" dirty="0" err="1" smtClean="0"/>
            <a:t>Крауд-сорсинг</a:t>
          </a:r>
          <a:r>
            <a:rPr lang="ru-RU" b="1" dirty="0" smtClean="0"/>
            <a:t>?</a:t>
          </a:r>
          <a:endParaRPr lang="ru-RU" b="1" dirty="0"/>
        </a:p>
      </dgm:t>
    </dgm:pt>
    <dgm:pt modelId="{6DFBB1C7-1FAC-4BAC-BDC1-C190830920A6}" type="parTrans" cxnId="{C08A7BD5-FB4D-4E21-A133-11860D9AA34C}">
      <dgm:prSet/>
      <dgm:spPr/>
      <dgm:t>
        <a:bodyPr/>
        <a:lstStyle/>
        <a:p>
          <a:endParaRPr lang="ru-RU"/>
        </a:p>
      </dgm:t>
    </dgm:pt>
    <dgm:pt modelId="{F0DA31F6-4461-4A40-9BEB-45EC85EA9540}" type="sibTrans" cxnId="{C08A7BD5-FB4D-4E21-A133-11860D9AA34C}">
      <dgm:prSet/>
      <dgm:spPr/>
      <dgm:t>
        <a:bodyPr/>
        <a:lstStyle/>
        <a:p>
          <a:endParaRPr lang="ru-RU"/>
        </a:p>
      </dgm:t>
    </dgm:pt>
    <dgm:pt modelId="{AC60A465-5272-4ABE-AD70-996C05EE5321}">
      <dgm:prSet phldrT="[Текст]"/>
      <dgm:spPr/>
      <dgm:t>
        <a:bodyPr/>
        <a:lstStyle/>
        <a:p>
          <a:r>
            <a:rPr lang="ru-RU" b="1" dirty="0" smtClean="0"/>
            <a:t>Обратная связь?</a:t>
          </a:r>
          <a:endParaRPr lang="ru-RU" b="1" dirty="0"/>
        </a:p>
      </dgm:t>
    </dgm:pt>
    <dgm:pt modelId="{284736F5-4B4B-4B97-A054-7E5D84B274EA}" type="parTrans" cxnId="{AE15EB07-B0AC-49A8-9D7E-35AB7B943C61}">
      <dgm:prSet/>
      <dgm:spPr/>
      <dgm:t>
        <a:bodyPr/>
        <a:lstStyle/>
        <a:p>
          <a:endParaRPr lang="ru-RU"/>
        </a:p>
      </dgm:t>
    </dgm:pt>
    <dgm:pt modelId="{90DDB05F-1A7A-4A7A-BEC2-DF6A3AA2D59C}" type="sibTrans" cxnId="{AE15EB07-B0AC-49A8-9D7E-35AB7B943C61}">
      <dgm:prSet/>
      <dgm:spPr/>
      <dgm:t>
        <a:bodyPr/>
        <a:lstStyle/>
        <a:p>
          <a:endParaRPr lang="ru-RU"/>
        </a:p>
      </dgm:t>
    </dgm:pt>
    <dgm:pt modelId="{2E5802DD-84AB-412F-9D28-A039192B7E80}">
      <dgm:prSet phldrT="[Текст]"/>
      <dgm:spPr/>
      <dgm:t>
        <a:bodyPr/>
        <a:lstStyle/>
        <a:p>
          <a:r>
            <a:rPr lang="ru-RU" b="1" dirty="0" err="1" smtClean="0"/>
            <a:t>Фанд-райзинг</a:t>
          </a:r>
          <a:r>
            <a:rPr lang="ru-RU" b="1" dirty="0" smtClean="0"/>
            <a:t>?</a:t>
          </a:r>
          <a:endParaRPr lang="ru-RU" b="1" dirty="0"/>
        </a:p>
      </dgm:t>
    </dgm:pt>
    <dgm:pt modelId="{4E074D8B-0627-4E65-9AD3-D8C2E06B19B4}" type="sibTrans" cxnId="{ECF7EA8C-8401-434E-BC7D-12BE9D6AA25B}">
      <dgm:prSet/>
      <dgm:spPr/>
      <dgm:t>
        <a:bodyPr/>
        <a:lstStyle/>
        <a:p>
          <a:endParaRPr lang="ru-RU"/>
        </a:p>
      </dgm:t>
    </dgm:pt>
    <dgm:pt modelId="{D0E65BD1-9CEA-4D19-9C6B-E9B838F663F2}" type="parTrans" cxnId="{ECF7EA8C-8401-434E-BC7D-12BE9D6AA25B}">
      <dgm:prSet/>
      <dgm:spPr/>
      <dgm:t>
        <a:bodyPr/>
        <a:lstStyle/>
        <a:p>
          <a:endParaRPr lang="ru-RU"/>
        </a:p>
      </dgm:t>
    </dgm:pt>
    <dgm:pt modelId="{31407116-72CC-40A7-99C9-E239C71AFAB5}" type="pres">
      <dgm:prSet presAssocID="{E47CA153-B1AF-4BC2-A436-3AE42BAFBE9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CD56DC-E892-4909-B3C3-366AE88A2FE2}" type="pres">
      <dgm:prSet presAssocID="{55E964FA-B183-4C73-A2ED-0129DE6B3A30}" presName="centerShape" presStyleLbl="node0" presStyleIdx="0" presStyleCnt="1"/>
      <dgm:spPr/>
      <dgm:t>
        <a:bodyPr/>
        <a:lstStyle/>
        <a:p>
          <a:endParaRPr lang="ru-RU"/>
        </a:p>
      </dgm:t>
    </dgm:pt>
    <dgm:pt modelId="{095E5B89-6346-4726-A3C5-6B5C4DC14F9A}" type="pres">
      <dgm:prSet presAssocID="{D81FB6D0-3808-44CD-9105-290790D2BF30}" presName="parTrans" presStyleLbl="sibTrans2D1" presStyleIdx="0" presStyleCnt="4"/>
      <dgm:spPr/>
      <dgm:t>
        <a:bodyPr/>
        <a:lstStyle/>
        <a:p>
          <a:endParaRPr lang="ru-RU"/>
        </a:p>
      </dgm:t>
    </dgm:pt>
    <dgm:pt modelId="{994D73CF-8ACF-4D4A-A5F7-1706F6AE04FC}" type="pres">
      <dgm:prSet presAssocID="{D81FB6D0-3808-44CD-9105-290790D2BF30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F8CCDC48-5828-4674-BDDC-4C76B7436F44}" type="pres">
      <dgm:prSet presAssocID="{9A1625AC-88F8-4FC1-B0EF-871624B0652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D910C-C47A-44E8-973F-80507E8801A9}" type="pres">
      <dgm:prSet presAssocID="{6DFBB1C7-1FAC-4BAC-BDC1-C190830920A6}" presName="parTrans" presStyleLbl="sibTrans2D1" presStyleIdx="1" presStyleCnt="4"/>
      <dgm:spPr/>
      <dgm:t>
        <a:bodyPr/>
        <a:lstStyle/>
        <a:p>
          <a:endParaRPr lang="ru-RU"/>
        </a:p>
      </dgm:t>
    </dgm:pt>
    <dgm:pt modelId="{E8280655-D5C5-401C-96CD-963C9B5F58E7}" type="pres">
      <dgm:prSet presAssocID="{6DFBB1C7-1FAC-4BAC-BDC1-C190830920A6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A832CB08-8163-4FAC-B5B0-6089E0F1FD85}" type="pres">
      <dgm:prSet presAssocID="{4E9B661F-2E79-4256-867A-AE7213490F4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E3229-B4EE-45C4-841B-483737B1886A}" type="pres">
      <dgm:prSet presAssocID="{284736F5-4B4B-4B97-A054-7E5D84B274EA}" presName="parTrans" presStyleLbl="sibTrans2D1" presStyleIdx="2" presStyleCnt="4"/>
      <dgm:spPr/>
      <dgm:t>
        <a:bodyPr/>
        <a:lstStyle/>
        <a:p>
          <a:endParaRPr lang="ru-RU"/>
        </a:p>
      </dgm:t>
    </dgm:pt>
    <dgm:pt modelId="{C3307FBF-8A2A-47CE-B70E-4B9181A84687}" type="pres">
      <dgm:prSet presAssocID="{284736F5-4B4B-4B97-A054-7E5D84B274EA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C48E9B87-1C0F-45E0-B801-79FB5C847105}" type="pres">
      <dgm:prSet presAssocID="{AC60A465-5272-4ABE-AD70-996C05EE532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D008A-E16E-4AAF-B5F1-66AEBB1B5A0E}" type="pres">
      <dgm:prSet presAssocID="{D0E65BD1-9CEA-4D19-9C6B-E9B838F663F2}" presName="parTrans" presStyleLbl="sibTrans2D1" presStyleIdx="3" presStyleCnt="4"/>
      <dgm:spPr/>
      <dgm:t>
        <a:bodyPr/>
        <a:lstStyle/>
        <a:p>
          <a:endParaRPr lang="ru-RU"/>
        </a:p>
      </dgm:t>
    </dgm:pt>
    <dgm:pt modelId="{7BA0F206-C5E3-4BBE-B801-5BEBB479A60E}" type="pres">
      <dgm:prSet presAssocID="{D0E65BD1-9CEA-4D19-9C6B-E9B838F663F2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872C8BB-D2FF-44F6-9A87-26F58FE72182}" type="pres">
      <dgm:prSet presAssocID="{2E5802DD-84AB-412F-9D28-A039192B7E8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73F071-5829-434B-BCAC-D68292036ABA}" type="presOf" srcId="{D0E65BD1-9CEA-4D19-9C6B-E9B838F663F2}" destId="{A68D008A-E16E-4AAF-B5F1-66AEBB1B5A0E}" srcOrd="0" destOrd="0" presId="urn:microsoft.com/office/officeart/2005/8/layout/radial5"/>
    <dgm:cxn modelId="{CFD19685-27ED-40A3-92A7-BBF374DF25F2}" type="presOf" srcId="{284736F5-4B4B-4B97-A054-7E5D84B274EA}" destId="{C3307FBF-8A2A-47CE-B70E-4B9181A84687}" srcOrd="1" destOrd="0" presId="urn:microsoft.com/office/officeart/2005/8/layout/radial5"/>
    <dgm:cxn modelId="{16441D69-58B5-4D8E-82EA-1BA712BB9501}" type="presOf" srcId="{4E9B661F-2E79-4256-867A-AE7213490F42}" destId="{A832CB08-8163-4FAC-B5B0-6089E0F1FD85}" srcOrd="0" destOrd="0" presId="urn:microsoft.com/office/officeart/2005/8/layout/radial5"/>
    <dgm:cxn modelId="{E0367F7C-AD18-4D38-8D6C-8128E3E0BF96}" type="presOf" srcId="{D81FB6D0-3808-44CD-9105-290790D2BF30}" destId="{994D73CF-8ACF-4D4A-A5F7-1706F6AE04FC}" srcOrd="1" destOrd="0" presId="urn:microsoft.com/office/officeart/2005/8/layout/radial5"/>
    <dgm:cxn modelId="{C08A7BD5-FB4D-4E21-A133-11860D9AA34C}" srcId="{55E964FA-B183-4C73-A2ED-0129DE6B3A30}" destId="{4E9B661F-2E79-4256-867A-AE7213490F42}" srcOrd="1" destOrd="0" parTransId="{6DFBB1C7-1FAC-4BAC-BDC1-C190830920A6}" sibTransId="{F0DA31F6-4461-4A40-9BEB-45EC85EA9540}"/>
    <dgm:cxn modelId="{ECF7EA8C-8401-434E-BC7D-12BE9D6AA25B}" srcId="{55E964FA-B183-4C73-A2ED-0129DE6B3A30}" destId="{2E5802DD-84AB-412F-9D28-A039192B7E80}" srcOrd="3" destOrd="0" parTransId="{D0E65BD1-9CEA-4D19-9C6B-E9B838F663F2}" sibTransId="{4E074D8B-0627-4E65-9AD3-D8C2E06B19B4}"/>
    <dgm:cxn modelId="{67BA9AEB-B3F2-4C90-889F-DDF5E73E7A17}" type="presOf" srcId="{AC60A465-5272-4ABE-AD70-996C05EE5321}" destId="{C48E9B87-1C0F-45E0-B801-79FB5C847105}" srcOrd="0" destOrd="0" presId="urn:microsoft.com/office/officeart/2005/8/layout/radial5"/>
    <dgm:cxn modelId="{A55FB1C3-B9C3-4529-8796-D3880E9C1481}" type="presOf" srcId="{6DFBB1C7-1FAC-4BAC-BDC1-C190830920A6}" destId="{E8280655-D5C5-401C-96CD-963C9B5F58E7}" srcOrd="1" destOrd="0" presId="urn:microsoft.com/office/officeart/2005/8/layout/radial5"/>
    <dgm:cxn modelId="{FE615398-D80C-430B-930D-CFFB3B6268C7}" type="presOf" srcId="{55E964FA-B183-4C73-A2ED-0129DE6B3A30}" destId="{53CD56DC-E892-4909-B3C3-366AE88A2FE2}" srcOrd="0" destOrd="0" presId="urn:microsoft.com/office/officeart/2005/8/layout/radial5"/>
    <dgm:cxn modelId="{C973F84D-2D82-4AC8-B78E-61D67CAE6563}" type="presOf" srcId="{D81FB6D0-3808-44CD-9105-290790D2BF30}" destId="{095E5B89-6346-4726-A3C5-6B5C4DC14F9A}" srcOrd="0" destOrd="0" presId="urn:microsoft.com/office/officeart/2005/8/layout/radial5"/>
    <dgm:cxn modelId="{696887A2-E600-4F36-A788-438BA2BD33F1}" type="presOf" srcId="{2E5802DD-84AB-412F-9D28-A039192B7E80}" destId="{B872C8BB-D2FF-44F6-9A87-26F58FE72182}" srcOrd="0" destOrd="0" presId="urn:microsoft.com/office/officeart/2005/8/layout/radial5"/>
    <dgm:cxn modelId="{E58749DB-DE54-447F-8DDD-41908E3E8E08}" srcId="{55E964FA-B183-4C73-A2ED-0129DE6B3A30}" destId="{9A1625AC-88F8-4FC1-B0EF-871624B06524}" srcOrd="0" destOrd="0" parTransId="{D81FB6D0-3808-44CD-9105-290790D2BF30}" sibTransId="{450A755D-8184-4D93-B568-20B74D903609}"/>
    <dgm:cxn modelId="{94177063-6603-4881-A17F-42B34A679908}" type="presOf" srcId="{284736F5-4B4B-4B97-A054-7E5D84B274EA}" destId="{3D8E3229-B4EE-45C4-841B-483737B1886A}" srcOrd="0" destOrd="0" presId="urn:microsoft.com/office/officeart/2005/8/layout/radial5"/>
    <dgm:cxn modelId="{A3B3D943-EFB4-4895-A125-354D1D92ED68}" type="presOf" srcId="{D0E65BD1-9CEA-4D19-9C6B-E9B838F663F2}" destId="{7BA0F206-C5E3-4BBE-B801-5BEBB479A60E}" srcOrd="1" destOrd="0" presId="urn:microsoft.com/office/officeart/2005/8/layout/radial5"/>
    <dgm:cxn modelId="{AE15EB07-B0AC-49A8-9D7E-35AB7B943C61}" srcId="{55E964FA-B183-4C73-A2ED-0129DE6B3A30}" destId="{AC60A465-5272-4ABE-AD70-996C05EE5321}" srcOrd="2" destOrd="0" parTransId="{284736F5-4B4B-4B97-A054-7E5D84B274EA}" sibTransId="{90DDB05F-1A7A-4A7A-BEC2-DF6A3AA2D59C}"/>
    <dgm:cxn modelId="{819B65B4-64A0-4E4F-B86B-8A4EDF632906}" type="presOf" srcId="{E47CA153-B1AF-4BC2-A436-3AE42BAFBE9F}" destId="{31407116-72CC-40A7-99C9-E239C71AFAB5}" srcOrd="0" destOrd="0" presId="urn:microsoft.com/office/officeart/2005/8/layout/radial5"/>
    <dgm:cxn modelId="{1452B365-B213-47EC-914D-AF6BC36BFE74}" srcId="{E47CA153-B1AF-4BC2-A436-3AE42BAFBE9F}" destId="{55E964FA-B183-4C73-A2ED-0129DE6B3A30}" srcOrd="0" destOrd="0" parTransId="{53421AC3-0F1D-49CC-BD41-312E325F4B28}" sibTransId="{59CB22A9-2F60-40E7-ADA5-DD7B82A94478}"/>
    <dgm:cxn modelId="{C702BB95-15B3-456A-82D2-F0B782395820}" type="presOf" srcId="{6DFBB1C7-1FAC-4BAC-BDC1-C190830920A6}" destId="{EE1D910C-C47A-44E8-973F-80507E8801A9}" srcOrd="0" destOrd="0" presId="urn:microsoft.com/office/officeart/2005/8/layout/radial5"/>
    <dgm:cxn modelId="{C3718C8B-8184-4BFF-9664-00FF447F0179}" type="presOf" srcId="{9A1625AC-88F8-4FC1-B0EF-871624B06524}" destId="{F8CCDC48-5828-4674-BDDC-4C76B7436F44}" srcOrd="0" destOrd="0" presId="urn:microsoft.com/office/officeart/2005/8/layout/radial5"/>
    <dgm:cxn modelId="{3BA58CB2-E7F3-431B-B306-90D531315DBD}" type="presParOf" srcId="{31407116-72CC-40A7-99C9-E239C71AFAB5}" destId="{53CD56DC-E892-4909-B3C3-366AE88A2FE2}" srcOrd="0" destOrd="0" presId="urn:microsoft.com/office/officeart/2005/8/layout/radial5"/>
    <dgm:cxn modelId="{659B7796-1BEA-4530-9DF9-B04E214664B0}" type="presParOf" srcId="{31407116-72CC-40A7-99C9-E239C71AFAB5}" destId="{095E5B89-6346-4726-A3C5-6B5C4DC14F9A}" srcOrd="1" destOrd="0" presId="urn:microsoft.com/office/officeart/2005/8/layout/radial5"/>
    <dgm:cxn modelId="{7D911599-4233-4481-A06D-4F49D58C8442}" type="presParOf" srcId="{095E5B89-6346-4726-A3C5-6B5C4DC14F9A}" destId="{994D73CF-8ACF-4D4A-A5F7-1706F6AE04FC}" srcOrd="0" destOrd="0" presId="urn:microsoft.com/office/officeart/2005/8/layout/radial5"/>
    <dgm:cxn modelId="{93411035-08F0-4C99-B45C-B3E193B9A21F}" type="presParOf" srcId="{31407116-72CC-40A7-99C9-E239C71AFAB5}" destId="{F8CCDC48-5828-4674-BDDC-4C76B7436F44}" srcOrd="2" destOrd="0" presId="urn:microsoft.com/office/officeart/2005/8/layout/radial5"/>
    <dgm:cxn modelId="{0DA76850-2A9D-4C04-8E41-A470DB282E71}" type="presParOf" srcId="{31407116-72CC-40A7-99C9-E239C71AFAB5}" destId="{EE1D910C-C47A-44E8-973F-80507E8801A9}" srcOrd="3" destOrd="0" presId="urn:microsoft.com/office/officeart/2005/8/layout/radial5"/>
    <dgm:cxn modelId="{280EBA03-5978-447A-8ED5-DC3C701CF0D3}" type="presParOf" srcId="{EE1D910C-C47A-44E8-973F-80507E8801A9}" destId="{E8280655-D5C5-401C-96CD-963C9B5F58E7}" srcOrd="0" destOrd="0" presId="urn:microsoft.com/office/officeart/2005/8/layout/radial5"/>
    <dgm:cxn modelId="{7CD7B9F2-37B1-4E0A-975E-F3527E83693C}" type="presParOf" srcId="{31407116-72CC-40A7-99C9-E239C71AFAB5}" destId="{A832CB08-8163-4FAC-B5B0-6089E0F1FD85}" srcOrd="4" destOrd="0" presId="urn:microsoft.com/office/officeart/2005/8/layout/radial5"/>
    <dgm:cxn modelId="{8479DDAE-2EF3-4630-BB8B-F43DFE65281B}" type="presParOf" srcId="{31407116-72CC-40A7-99C9-E239C71AFAB5}" destId="{3D8E3229-B4EE-45C4-841B-483737B1886A}" srcOrd="5" destOrd="0" presId="urn:microsoft.com/office/officeart/2005/8/layout/radial5"/>
    <dgm:cxn modelId="{15C1877C-03A0-4213-946F-5ACCB05A0C13}" type="presParOf" srcId="{3D8E3229-B4EE-45C4-841B-483737B1886A}" destId="{C3307FBF-8A2A-47CE-B70E-4B9181A84687}" srcOrd="0" destOrd="0" presId="urn:microsoft.com/office/officeart/2005/8/layout/radial5"/>
    <dgm:cxn modelId="{49C454C6-04C1-4420-9688-B1F5C0DB51EE}" type="presParOf" srcId="{31407116-72CC-40A7-99C9-E239C71AFAB5}" destId="{C48E9B87-1C0F-45E0-B801-79FB5C847105}" srcOrd="6" destOrd="0" presId="urn:microsoft.com/office/officeart/2005/8/layout/radial5"/>
    <dgm:cxn modelId="{E94F3C86-0BF9-42F5-9776-F531E7F764CE}" type="presParOf" srcId="{31407116-72CC-40A7-99C9-E239C71AFAB5}" destId="{A68D008A-E16E-4AAF-B5F1-66AEBB1B5A0E}" srcOrd="7" destOrd="0" presId="urn:microsoft.com/office/officeart/2005/8/layout/radial5"/>
    <dgm:cxn modelId="{25751685-9CC0-4C0D-BE2F-4739C7B1F9AA}" type="presParOf" srcId="{A68D008A-E16E-4AAF-B5F1-66AEBB1B5A0E}" destId="{7BA0F206-C5E3-4BBE-B801-5BEBB479A60E}" srcOrd="0" destOrd="0" presId="urn:microsoft.com/office/officeart/2005/8/layout/radial5"/>
    <dgm:cxn modelId="{446AF2F5-44D9-4A2A-AE89-B43515CEDF0D}" type="presParOf" srcId="{31407116-72CC-40A7-99C9-E239C71AFAB5}" destId="{B872C8BB-D2FF-44F6-9A87-26F58FE7218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D56DC-E892-4909-B3C3-366AE88A2FE2}">
      <dsp:nvSpPr>
        <dsp:cNvPr id="0" name=""/>
        <dsp:cNvSpPr/>
      </dsp:nvSpPr>
      <dsp:spPr>
        <a:xfrm>
          <a:off x="3985852" y="2045034"/>
          <a:ext cx="1238523" cy="123852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ГОУ</a:t>
          </a:r>
          <a:endParaRPr lang="ru-RU" sz="2100" kern="1200" dirty="0"/>
        </a:p>
      </dsp:txBody>
      <dsp:txXfrm>
        <a:off x="4167229" y="2226411"/>
        <a:ext cx="875769" cy="875769"/>
      </dsp:txXfrm>
    </dsp:sp>
    <dsp:sp modelId="{095E5B89-6346-4726-A3C5-6B5C4DC14F9A}">
      <dsp:nvSpPr>
        <dsp:cNvPr id="0" name=""/>
        <dsp:cNvSpPr/>
      </dsp:nvSpPr>
      <dsp:spPr>
        <a:xfrm rot="16200000">
          <a:off x="4473017" y="1592723"/>
          <a:ext cx="264193" cy="42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512646" y="1716572"/>
        <a:ext cx="184935" cy="252658"/>
      </dsp:txXfrm>
    </dsp:sp>
    <dsp:sp modelId="{F8CCDC48-5828-4674-BDDC-4C76B7436F44}">
      <dsp:nvSpPr>
        <dsp:cNvPr id="0" name=""/>
        <dsp:cNvSpPr/>
      </dsp:nvSpPr>
      <dsp:spPr>
        <a:xfrm>
          <a:off x="3835874" y="8077"/>
          <a:ext cx="1538478" cy="153847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PR &amp; Publicity</a:t>
          </a:r>
          <a:r>
            <a:rPr lang="ru-RU" sz="1000" b="1" kern="1200" dirty="0" smtClean="0"/>
            <a:t>?</a:t>
          </a:r>
          <a:endParaRPr lang="ru-RU" sz="1000" b="1" kern="1200" dirty="0"/>
        </a:p>
      </dsp:txBody>
      <dsp:txXfrm>
        <a:off x="4061179" y="233382"/>
        <a:ext cx="1087868" cy="1087868"/>
      </dsp:txXfrm>
    </dsp:sp>
    <dsp:sp modelId="{EE1D910C-C47A-44E8-973F-80507E8801A9}">
      <dsp:nvSpPr>
        <dsp:cNvPr id="0" name=""/>
        <dsp:cNvSpPr/>
      </dsp:nvSpPr>
      <dsp:spPr>
        <a:xfrm>
          <a:off x="5334040" y="2453746"/>
          <a:ext cx="264193" cy="42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04083"/>
            <a:satOff val="13472"/>
            <a:lumOff val="20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334040" y="2537966"/>
        <a:ext cx="184935" cy="252658"/>
      </dsp:txXfrm>
    </dsp:sp>
    <dsp:sp modelId="{A832CB08-8163-4FAC-B5B0-6089E0F1FD85}">
      <dsp:nvSpPr>
        <dsp:cNvPr id="0" name=""/>
        <dsp:cNvSpPr/>
      </dsp:nvSpPr>
      <dsp:spPr>
        <a:xfrm>
          <a:off x="5722853" y="1895056"/>
          <a:ext cx="1538478" cy="1538478"/>
        </a:xfrm>
        <a:prstGeom prst="ellipse">
          <a:avLst/>
        </a:prstGeom>
        <a:solidFill>
          <a:schemeClr val="accent5">
            <a:hueOff val="-3304083"/>
            <a:satOff val="13472"/>
            <a:lumOff val="20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err="1" smtClean="0"/>
            <a:t>Крауд-сорсинг</a:t>
          </a:r>
          <a:r>
            <a:rPr lang="ru-RU" sz="1000" b="1" kern="1200" dirty="0" smtClean="0"/>
            <a:t>?</a:t>
          </a:r>
          <a:endParaRPr lang="ru-RU" sz="1000" b="1" kern="1200" dirty="0"/>
        </a:p>
      </dsp:txBody>
      <dsp:txXfrm>
        <a:off x="5948158" y="2120361"/>
        <a:ext cx="1087868" cy="1087868"/>
      </dsp:txXfrm>
    </dsp:sp>
    <dsp:sp modelId="{3D8E3229-B4EE-45C4-841B-483737B1886A}">
      <dsp:nvSpPr>
        <dsp:cNvPr id="0" name=""/>
        <dsp:cNvSpPr/>
      </dsp:nvSpPr>
      <dsp:spPr>
        <a:xfrm rot="5400000">
          <a:off x="4473017" y="3314770"/>
          <a:ext cx="264193" cy="42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08166"/>
            <a:satOff val="26943"/>
            <a:lumOff val="41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512646" y="3359361"/>
        <a:ext cx="184935" cy="252658"/>
      </dsp:txXfrm>
    </dsp:sp>
    <dsp:sp modelId="{C48E9B87-1C0F-45E0-B801-79FB5C847105}">
      <dsp:nvSpPr>
        <dsp:cNvPr id="0" name=""/>
        <dsp:cNvSpPr/>
      </dsp:nvSpPr>
      <dsp:spPr>
        <a:xfrm>
          <a:off x="3835874" y="3782035"/>
          <a:ext cx="1538478" cy="1538478"/>
        </a:xfrm>
        <a:prstGeom prst="ellipse">
          <a:avLst/>
        </a:prstGeom>
        <a:solidFill>
          <a:schemeClr val="accent5">
            <a:hueOff val="-6608166"/>
            <a:satOff val="26943"/>
            <a:lumOff val="41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Обратная связь?</a:t>
          </a:r>
          <a:endParaRPr lang="ru-RU" sz="1000" b="1" kern="1200" dirty="0"/>
        </a:p>
      </dsp:txBody>
      <dsp:txXfrm>
        <a:off x="4061179" y="4007340"/>
        <a:ext cx="1087868" cy="1087868"/>
      </dsp:txXfrm>
    </dsp:sp>
    <dsp:sp modelId="{A68D008A-E16E-4AAF-B5F1-66AEBB1B5A0E}">
      <dsp:nvSpPr>
        <dsp:cNvPr id="0" name=""/>
        <dsp:cNvSpPr/>
      </dsp:nvSpPr>
      <dsp:spPr>
        <a:xfrm rot="10800000">
          <a:off x="3611993" y="2453746"/>
          <a:ext cx="264193" cy="42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12248"/>
            <a:satOff val="40415"/>
            <a:lumOff val="62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3691251" y="2537966"/>
        <a:ext cx="184935" cy="252658"/>
      </dsp:txXfrm>
    </dsp:sp>
    <dsp:sp modelId="{B872C8BB-D2FF-44F6-9A87-26F58FE72182}">
      <dsp:nvSpPr>
        <dsp:cNvPr id="0" name=""/>
        <dsp:cNvSpPr/>
      </dsp:nvSpPr>
      <dsp:spPr>
        <a:xfrm>
          <a:off x="1948895" y="1895056"/>
          <a:ext cx="1538478" cy="1538478"/>
        </a:xfrm>
        <a:prstGeom prst="ellipse">
          <a:avLst/>
        </a:prstGeom>
        <a:solidFill>
          <a:schemeClr val="accent5">
            <a:hueOff val="-9912248"/>
            <a:satOff val="40415"/>
            <a:lumOff val="62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err="1" smtClean="0"/>
            <a:t>Фанд-райзинг</a:t>
          </a:r>
          <a:r>
            <a:rPr lang="ru-RU" sz="1000" b="1" kern="1200" dirty="0" smtClean="0"/>
            <a:t>?</a:t>
          </a:r>
          <a:endParaRPr lang="ru-RU" sz="1000" b="1" kern="1200" dirty="0"/>
        </a:p>
      </dsp:txBody>
      <dsp:txXfrm>
        <a:off x="2174200" y="2120361"/>
        <a:ext cx="1087868" cy="1087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1DD2A6-0E11-475E-A61B-C634556E2B3B}" type="datetimeFigureOut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0C583E-9CBF-4292-BB4A-545871DB8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8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25B6A0-3C89-42B4-99AC-85601A910DD2}" type="datetimeFigureOut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DF496B-D95F-4B83-B6BF-DB7BEDB7D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DF496B-D95F-4B83-B6BF-DB7BEDB7DE3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09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81789-5E7C-4BFA-A9D3-D0DF4AB2326F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168E1-A9AB-41E3-993F-AED22B7AD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4EF9A-A9D7-4CE7-8A75-BFB9A6D96343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D291F-5899-4D7D-9488-2C0DF3108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4EC3B-1E22-4347-A4D3-7FB26BCFB462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8BA0B-A32E-4FF6-BF8A-4406790C3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83CE-ECE5-4CF8-A693-697D647AED71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53796-1391-4DC8-94D7-D1FCDFD0B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1E8EB-7235-4D48-99D7-29828393521B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BD7BB-283A-4AD3-BF6E-EF814E48F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44E2-8310-452B-8D04-2EEF2FD150FD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E8F4-4D77-4640-BA6F-5E012C481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23AB5-9A9A-441B-B693-A39FDAF79446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60C75-7F18-497A-BB90-F430DA477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F1AB1-FD2D-4DD5-9BC7-C1719BD7D069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B65CA-E8CB-474F-BE94-76FEE3E95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7E18-50F5-4709-9D4E-ECA61B8CE16A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4AF63-4F80-4CE4-A52E-3EA2ECB68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solidFill>
            <a:schemeClr val="bg1">
              <a:lumMod val="95000"/>
              <a:alpha val="66000"/>
            </a:schemeClr>
          </a:solidFill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74410-DA22-44A1-ADED-AE474A226000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DC436-3E14-4475-AA03-425EBB3AB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1FC14-5B6D-45AA-A113-E724067293FD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5065-00F6-407D-8B70-53CFBA03F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2073277" y="274638"/>
            <a:ext cx="7337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B594C2-AD45-4E0B-8CB0-CA1A2795C0C0}" type="datetime1">
              <a:rPr lang="ru-RU"/>
              <a:pPr>
                <a:defRPr/>
              </a:pPr>
              <a:t>24.06.15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95FDB4-07A0-4F2F-91C9-CE02C17BE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9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0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1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a.metelkin@raop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5414" y="2428868"/>
            <a:ext cx="7886724" cy="193908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Государственно-общественное управление в системе образования: институциональные достижения, перспективы и риски развития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452934" y="6143644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5546" y="785794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lfaen" pitchFamily="18" charset="0"/>
              </a:rPr>
              <a:t>Российская Академия Образования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81562" y="5000636"/>
            <a:ext cx="488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/>
                <a:cs typeface="Arial"/>
              </a:rPr>
              <a:t>Дмитрий Александрович Метелкин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заведующий лабораторией РАО,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к.социол.н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603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Основные выводы исследования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95300" y="2060848"/>
            <a:ext cx="9410700" cy="4582862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>
                <a:latin typeface="Calibri"/>
                <a:cs typeface="Calibri"/>
              </a:rPr>
              <a:t>3. действующие механизмы формирования органов ГОУ и их способность к исполнению функции «обратной» связи в системе управления образованием позволяют говорить о высоком уровне демократичности</a:t>
            </a:r>
          </a:p>
          <a:p>
            <a:pPr marL="514350" indent="-514350">
              <a:buNone/>
            </a:pPr>
            <a:r>
              <a:rPr lang="ru-RU" dirty="0" smtClean="0">
                <a:latin typeface="Calibri"/>
                <a:cs typeface="Calibri"/>
              </a:rPr>
              <a:t>4. структуры ГОУ действуют в рамках своих полномочий результативно и эффективно</a:t>
            </a:r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60C75-7F18-497A-BB90-F430DA47746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216696" y="332656"/>
            <a:ext cx="7337425" cy="1143000"/>
          </a:xfrm>
        </p:spPr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Основные выводы исследования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95300" y="2000240"/>
            <a:ext cx="9410700" cy="4643470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>
                <a:latin typeface="Calibri"/>
                <a:cs typeface="Calibri"/>
              </a:rPr>
              <a:t>5. во всех регионах-участниках мониторинга разработаны и реализованы программы обучающих мероприятий, ориентированных на формирование и поддержку компетенций членов структур государственно-общественного управления</a:t>
            </a:r>
          </a:p>
          <a:p>
            <a:pPr marL="514350" indent="-514350">
              <a:buNone/>
            </a:pPr>
            <a:r>
              <a:rPr lang="ru-RU" dirty="0" smtClean="0">
                <a:latin typeface="Calibri"/>
                <a:cs typeface="Calibri"/>
              </a:rPr>
              <a:t>6. действующий состав органов ГОУ высоко оценивает уровень своих компетенций</a:t>
            </a:r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60C75-7F18-497A-BB90-F430DA47746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680" y="476672"/>
            <a:ext cx="7337425" cy="1143000"/>
          </a:xfrm>
        </p:spPr>
        <p:txBody>
          <a:bodyPr/>
          <a:lstStyle/>
          <a:p>
            <a:r>
              <a:rPr lang="ru-RU" sz="3200" dirty="0" smtClean="0">
                <a:latin typeface="Times New Roman"/>
                <a:cs typeface="Times New Roman"/>
              </a:rPr>
              <a:t>Проблемы и риски современных действующих моделей ГОУ</a:t>
            </a:r>
            <a:endParaRPr lang="ru-RU" sz="3200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132856"/>
            <a:ext cx="9210228" cy="3993311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alibri"/>
                <a:cs typeface="Calibri"/>
              </a:rPr>
              <a:t>Функции, которыми наделяются органы ГОУ, часто носят формально-декларативный характер.</a:t>
            </a:r>
          </a:p>
          <a:p>
            <a:r>
              <a:rPr lang="ru-RU" dirty="0" smtClean="0">
                <a:latin typeface="Calibri"/>
                <a:cs typeface="Calibri"/>
              </a:rPr>
              <a:t>Отмечается относительно низкий (порядка 45-55% педагогов и 25-30% знают о деятельности ГОУ) уровень информированности более широких групп участников образовательного процесса о деятельности органов ГОУ</a:t>
            </a:r>
            <a:endParaRPr lang="ru-RU" dirty="0">
              <a:latin typeface="Calibri"/>
              <a:cs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680" y="764704"/>
            <a:ext cx="7337425" cy="1143000"/>
          </a:xfrm>
        </p:spPr>
        <p:txBody>
          <a:bodyPr/>
          <a:lstStyle/>
          <a:p>
            <a:r>
              <a:rPr lang="ru-RU" sz="3200" dirty="0" smtClean="0">
                <a:latin typeface="Times New Roman"/>
                <a:cs typeface="Times New Roman"/>
              </a:rPr>
              <a:t>Проблемы и риски современных действующих моделей ГОУ</a:t>
            </a:r>
            <a:endParaRPr lang="ru-RU" sz="3200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6720" y="2276872"/>
            <a:ext cx="8915400" cy="4106457"/>
          </a:xfrm>
        </p:spPr>
        <p:txBody>
          <a:bodyPr/>
          <a:lstStyle/>
          <a:p>
            <a:pPr lvl="0"/>
            <a:r>
              <a:rPr lang="ru-RU" dirty="0" smtClean="0">
                <a:latin typeface="Calibri"/>
                <a:cs typeface="Calibri"/>
              </a:rPr>
              <a:t>Мероприятия по формированию компетенций членов ГОУ организуются и проводятся в проектном режиме. Соответственно носят не циклический характер. Обучение родителей и других участников ГОУ на системной основе не имеет нормативных оснований.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680" y="548680"/>
            <a:ext cx="7337425" cy="1143000"/>
          </a:xfrm>
        </p:spPr>
        <p:txBody>
          <a:bodyPr/>
          <a:lstStyle/>
          <a:p>
            <a:r>
              <a:rPr lang="ru-RU" sz="3200" dirty="0" smtClean="0">
                <a:latin typeface="Times New Roman"/>
                <a:cs typeface="Times New Roman"/>
              </a:rPr>
              <a:t>Проблемы и риски современных действующих моделей ГОУ</a:t>
            </a:r>
            <a:endParaRPr lang="ru-RU" sz="3200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6720" y="1857366"/>
            <a:ext cx="8915400" cy="4525963"/>
          </a:xfrm>
        </p:spPr>
        <p:txBody>
          <a:bodyPr/>
          <a:lstStyle/>
          <a:p>
            <a:pPr lvl="0"/>
            <a:r>
              <a:rPr lang="ru-RU" dirty="0" smtClean="0">
                <a:latin typeface="Calibri"/>
                <a:cs typeface="Calibri"/>
              </a:rPr>
              <a:t>Алгоритм участия органов государственно-общественного управления в процедурах независимой оценки качества образовательных услуг находится в процессе формирования: универсальной модели интеграции деятельности органов ГОУ в структуры, создаваемые во исполнение №256-ФЗ от 21.07.2014 - еще не сложился.</a:t>
            </a:r>
            <a:endParaRPr lang="ru-RU" dirty="0">
              <a:latin typeface="Calibri"/>
              <a:cs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0712" y="476672"/>
            <a:ext cx="7337425" cy="1143000"/>
          </a:xfrm>
        </p:spPr>
        <p:txBody>
          <a:bodyPr/>
          <a:lstStyle/>
          <a:p>
            <a:r>
              <a:rPr lang="en-US" dirty="0" smtClean="0"/>
              <a:t>3D-</a:t>
            </a:r>
            <a:r>
              <a:rPr lang="ru-RU" dirty="0" smtClean="0"/>
              <a:t>матрица для оценки модели ГОУ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grpSp>
        <p:nvGrpSpPr>
          <p:cNvPr id="57" name="Группа 56"/>
          <p:cNvGrpSpPr/>
          <p:nvPr/>
        </p:nvGrpSpPr>
        <p:grpSpPr>
          <a:xfrm>
            <a:off x="2000672" y="1700808"/>
            <a:ext cx="5622136" cy="5041878"/>
            <a:chOff x="2000672" y="1700808"/>
            <a:chExt cx="5622136" cy="5041878"/>
          </a:xfrm>
        </p:grpSpPr>
        <p:sp>
          <p:nvSpPr>
            <p:cNvPr id="5" name="Куб 4"/>
            <p:cNvSpPr/>
            <p:nvPr/>
          </p:nvSpPr>
          <p:spPr>
            <a:xfrm>
              <a:off x="2576736" y="1700808"/>
              <a:ext cx="4824536" cy="4608512"/>
            </a:xfrm>
            <a:prstGeom prst="cub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2576736" y="5589240"/>
              <a:ext cx="36724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2576736" y="4869160"/>
              <a:ext cx="36724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6249144" y="2348880"/>
              <a:ext cx="115212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2576736" y="3501008"/>
              <a:ext cx="36724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6249144" y="2996952"/>
              <a:ext cx="115212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6249144" y="3717032"/>
              <a:ext cx="115212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6249144" y="4437112"/>
              <a:ext cx="115212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V="1">
              <a:off x="6681192" y="2420888"/>
              <a:ext cx="0" cy="3456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7041232" y="2060848"/>
              <a:ext cx="0" cy="3456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2576736" y="4149080"/>
              <a:ext cx="36724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3296816" y="2852936"/>
              <a:ext cx="0" cy="3456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4016896" y="2852936"/>
              <a:ext cx="0" cy="3456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736976" y="2852936"/>
              <a:ext cx="0" cy="3456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5457056" y="2852936"/>
              <a:ext cx="0" cy="3456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008784" y="6309320"/>
              <a:ext cx="2848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Подсистемы управления</a:t>
              </a:r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8834113">
              <a:off x="6032689" y="5417965"/>
              <a:ext cx="22801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Уровни управления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00672" y="1700808"/>
              <a:ext cx="360039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Функции управления</a:t>
              </a:r>
              <a:endParaRPr lang="ru-RU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48744" y="2996952"/>
              <a:ext cx="34563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Планирование и прогнозирование</a:t>
              </a:r>
              <a:endParaRPr lang="ru-RU" sz="16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720752" y="3645024"/>
              <a:ext cx="1424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Организация</a:t>
              </a:r>
              <a:endParaRPr lang="ru-RU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20752" y="4293096"/>
              <a:ext cx="31066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Координация и регулирование</a:t>
              </a:r>
              <a:endParaRPr lang="ru-RU" sz="16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792760" y="5013176"/>
              <a:ext cx="30530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/>
                <a:t>Мотивация и стимулирование</a:t>
              </a:r>
              <a:endParaRPr lang="ru-RU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 flipH="1">
              <a:off x="2720752" y="5733256"/>
              <a:ext cx="1296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Контроль</a:t>
              </a:r>
              <a:endParaRPr lang="ru-RU" sz="1600" dirty="0"/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 flipV="1">
              <a:off x="3296816" y="1700808"/>
              <a:ext cx="115212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 flipV="1">
              <a:off x="4016896" y="1700808"/>
              <a:ext cx="115212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4736976" y="1700808"/>
              <a:ext cx="115212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V="1">
              <a:off x="5457056" y="1700808"/>
              <a:ext cx="115212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3008784" y="2420888"/>
              <a:ext cx="36724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3368824" y="2060848"/>
              <a:ext cx="36724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 rot="18772281">
              <a:off x="6226028" y="5563460"/>
              <a:ext cx="4703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ОУ</a:t>
              </a:r>
              <a:endParaRPr lang="ru-RU" sz="16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 rot="18772281">
              <a:off x="6650698" y="5148330"/>
              <a:ext cx="5164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МО</a:t>
              </a:r>
              <a:endParaRPr lang="ru-RU" sz="16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 rot="19011134">
              <a:off x="7000906" y="4748007"/>
              <a:ext cx="6219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РСО</a:t>
              </a:r>
              <a:endParaRPr lang="ru-RU" sz="1600" b="1" dirty="0"/>
            </a:p>
          </p:txBody>
        </p:sp>
      </p:grpSp>
      <p:sp>
        <p:nvSpPr>
          <p:cNvPr id="51" name="TextBox 50"/>
          <p:cNvSpPr txBox="1"/>
          <p:nvPr/>
        </p:nvSpPr>
        <p:spPr>
          <a:xfrm rot="18908611">
            <a:off x="5667426" y="1990776"/>
            <a:ext cx="1484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Оперативное управление</a:t>
            </a:r>
            <a:endParaRPr lang="ru-RU" sz="1600" dirty="0"/>
          </a:p>
        </p:txBody>
      </p:sp>
      <p:sp>
        <p:nvSpPr>
          <p:cNvPr id="52" name="TextBox 51"/>
          <p:cNvSpPr txBox="1"/>
          <p:nvPr/>
        </p:nvSpPr>
        <p:spPr>
          <a:xfrm rot="18908611">
            <a:off x="4871167" y="1995128"/>
            <a:ext cx="1484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Управление ресурсами</a:t>
            </a:r>
            <a:endParaRPr lang="ru-RU" sz="1600" dirty="0"/>
          </a:p>
        </p:txBody>
      </p:sp>
      <p:sp>
        <p:nvSpPr>
          <p:cNvPr id="54" name="TextBox 53"/>
          <p:cNvSpPr txBox="1"/>
          <p:nvPr/>
        </p:nvSpPr>
        <p:spPr>
          <a:xfrm rot="18908611">
            <a:off x="4151088" y="1995128"/>
            <a:ext cx="1484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Управление персоналом</a:t>
            </a:r>
            <a:endParaRPr lang="ru-RU" sz="1600" dirty="0"/>
          </a:p>
        </p:txBody>
      </p:sp>
      <p:sp>
        <p:nvSpPr>
          <p:cNvPr id="55" name="TextBox 54"/>
          <p:cNvSpPr txBox="1"/>
          <p:nvPr/>
        </p:nvSpPr>
        <p:spPr>
          <a:xfrm rot="18908611">
            <a:off x="3380244" y="1902091"/>
            <a:ext cx="1833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Управление коммуникациями</a:t>
            </a:r>
            <a:endParaRPr lang="ru-RU" sz="1600" dirty="0"/>
          </a:p>
        </p:txBody>
      </p:sp>
      <p:sp>
        <p:nvSpPr>
          <p:cNvPr id="56" name="TextBox 55"/>
          <p:cNvSpPr txBox="1"/>
          <p:nvPr/>
        </p:nvSpPr>
        <p:spPr>
          <a:xfrm rot="18908611">
            <a:off x="2710927" y="1995129"/>
            <a:ext cx="1484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Управление проектами</a:t>
            </a: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38158" y="2714620"/>
            <a:ext cx="8420100" cy="1470025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04728" y="6093296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Контактные данные: </a:t>
            </a:r>
            <a:r>
              <a:rPr lang="en-US" dirty="0" smtClean="0">
                <a:hlinkClick r:id="rId2"/>
              </a:rPr>
              <a:t>da.metelkin@raop.ru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60712" y="692696"/>
            <a:ext cx="7337425" cy="1143000"/>
          </a:xfrm>
        </p:spPr>
        <p:txBody>
          <a:bodyPr/>
          <a:lstStyle/>
          <a:p>
            <a:r>
              <a:rPr lang="ru-RU" dirty="0" smtClean="0"/>
              <a:t>Основные вопросы: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95300" y="2060848"/>
            <a:ext cx="8915400" cy="4065319"/>
          </a:xfrm>
        </p:spPr>
        <p:txBody>
          <a:bodyPr/>
          <a:lstStyle/>
          <a:p>
            <a:r>
              <a:rPr lang="ru-RU" dirty="0" smtClean="0">
                <a:latin typeface="Arial"/>
                <a:cs typeface="Arial"/>
              </a:rPr>
              <a:t>Полезные эффекты ГОУ</a:t>
            </a:r>
          </a:p>
          <a:p>
            <a:r>
              <a:rPr lang="ru-RU" dirty="0" smtClean="0">
                <a:latin typeface="Arial"/>
                <a:cs typeface="Arial"/>
              </a:rPr>
              <a:t>Правовые возможности по конструированию моделей ГОУ</a:t>
            </a:r>
          </a:p>
          <a:p>
            <a:r>
              <a:rPr lang="ru-RU" dirty="0" smtClean="0">
                <a:latin typeface="Arial"/>
                <a:cs typeface="Arial"/>
              </a:rPr>
              <a:t>Ключевые особенности современного состояния ГОУ</a:t>
            </a:r>
          </a:p>
          <a:p>
            <a:r>
              <a:rPr lang="ru-RU" dirty="0" smtClean="0">
                <a:latin typeface="Arial"/>
                <a:cs typeface="Arial"/>
              </a:rPr>
              <a:t>Риски и перспективы развития моделей ГОУ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Ожидания от ГОУ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161453"/>
              </p:ext>
            </p:extLst>
          </p:nvPr>
        </p:nvGraphicFramePr>
        <p:xfrm>
          <a:off x="495300" y="1268760"/>
          <a:ext cx="92102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CD56DC-E892-4909-B3C3-366AE88A2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53CD56DC-E892-4909-B3C3-366AE88A2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3CD56DC-E892-4909-B3C3-366AE88A2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graphicEl>
                                              <a:dgm id="{53CD56DC-E892-4909-B3C3-366AE88A2F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5E5B89-6346-4726-A3C5-6B5C4DC14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095E5B89-6346-4726-A3C5-6B5C4DC14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095E5B89-6346-4726-A3C5-6B5C4DC14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graphicEl>
                                              <a:dgm id="{095E5B89-6346-4726-A3C5-6B5C4DC14F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8CCDC48-5828-4674-BDDC-4C76B7436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F8CCDC48-5828-4674-BDDC-4C76B7436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F8CCDC48-5828-4674-BDDC-4C76B7436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F8CCDC48-5828-4674-BDDC-4C76B7436F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1D910C-C47A-44E8-973F-80507E880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EE1D910C-C47A-44E8-973F-80507E880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EE1D910C-C47A-44E8-973F-80507E880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EE1D910C-C47A-44E8-973F-80507E8801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32CB08-8163-4FAC-B5B0-6089E0F1F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A832CB08-8163-4FAC-B5B0-6089E0F1F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A832CB08-8163-4FAC-B5B0-6089E0F1F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graphicEl>
                                              <a:dgm id="{A832CB08-8163-4FAC-B5B0-6089E0F1FD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D8E3229-B4EE-45C4-841B-483737B18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3D8E3229-B4EE-45C4-841B-483737B18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3D8E3229-B4EE-45C4-841B-483737B18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graphicEl>
                                              <a:dgm id="{3D8E3229-B4EE-45C4-841B-483737B18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8E9B87-1C0F-45E0-B801-79FB5C847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C48E9B87-1C0F-45E0-B801-79FB5C847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C48E9B87-1C0F-45E0-B801-79FB5C847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graphicEl>
                                              <a:dgm id="{C48E9B87-1C0F-45E0-B801-79FB5C8471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8D008A-E16E-4AAF-B5F1-66AEBB1B5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A68D008A-E16E-4AAF-B5F1-66AEBB1B5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A68D008A-E16E-4AAF-B5F1-66AEBB1B5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A68D008A-E16E-4AAF-B5F1-66AEBB1B5A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72C8BB-D2FF-44F6-9A87-26F58FE72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dgm id="{B872C8BB-D2FF-44F6-9A87-26F58FE72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graphicEl>
                                              <a:dgm id="{B872C8BB-D2FF-44F6-9A87-26F58FE72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graphicEl>
                                              <a:dgm id="{B872C8BB-D2FF-44F6-9A87-26F58FE721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CD56DC-E892-4909-B3C3-366AE88A2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graphicEl>
                                              <a:dgm id="{53CD56DC-E892-4909-B3C3-366AE88A2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53CD56DC-E892-4909-B3C3-366AE88A2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>
                                            <p:graphicEl>
                                              <a:dgm id="{53CD56DC-E892-4909-B3C3-366AE88A2F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5E5B89-6346-4726-A3C5-6B5C4DC14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095E5B89-6346-4726-A3C5-6B5C4DC14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095E5B89-6346-4726-A3C5-6B5C4DC14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">
                                            <p:graphicEl>
                                              <a:dgm id="{095E5B89-6346-4726-A3C5-6B5C4DC14F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8CCDC48-5828-4674-BDDC-4C76B7436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graphicEl>
                                              <a:dgm id="{F8CCDC48-5828-4674-BDDC-4C76B7436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graphicEl>
                                              <a:dgm id="{F8CCDC48-5828-4674-BDDC-4C76B7436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">
                                            <p:graphicEl>
                                              <a:dgm id="{F8CCDC48-5828-4674-BDDC-4C76B7436F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1D910C-C47A-44E8-973F-80507E880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graphicEl>
                                              <a:dgm id="{EE1D910C-C47A-44E8-973F-80507E880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graphicEl>
                                              <a:dgm id="{EE1D910C-C47A-44E8-973F-80507E880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>
                                            <p:graphicEl>
                                              <a:dgm id="{EE1D910C-C47A-44E8-973F-80507E8801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32CB08-8163-4FAC-B5B0-6089E0F1F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>
                                            <p:graphicEl>
                                              <a:dgm id="{A832CB08-8163-4FAC-B5B0-6089E0F1F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">
                                            <p:graphicEl>
                                              <a:dgm id="{A832CB08-8163-4FAC-B5B0-6089E0F1F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">
                                            <p:graphicEl>
                                              <a:dgm id="{A832CB08-8163-4FAC-B5B0-6089E0F1FD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D8E3229-B4EE-45C4-841B-483737B18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graphicEl>
                                              <a:dgm id="{3D8E3229-B4EE-45C4-841B-483737B18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graphicEl>
                                              <a:dgm id="{3D8E3229-B4EE-45C4-841B-483737B188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">
                                            <p:graphicEl>
                                              <a:dgm id="{3D8E3229-B4EE-45C4-841B-483737B188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8E9B87-1C0F-45E0-B801-79FB5C847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>
                                            <p:graphicEl>
                                              <a:dgm id="{C48E9B87-1C0F-45E0-B801-79FB5C847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graphicEl>
                                              <a:dgm id="{C48E9B87-1C0F-45E0-B801-79FB5C847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">
                                            <p:graphicEl>
                                              <a:dgm id="{C48E9B87-1C0F-45E0-B801-79FB5C8471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8D008A-E16E-4AAF-B5F1-66AEBB1B5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>
                                            <p:graphicEl>
                                              <a:dgm id="{A68D008A-E16E-4AAF-B5F1-66AEBB1B5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>
                                            <p:graphicEl>
                                              <a:dgm id="{A68D008A-E16E-4AAF-B5F1-66AEBB1B5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">
                                            <p:graphicEl>
                                              <a:dgm id="{A68D008A-E16E-4AAF-B5F1-66AEBB1B5A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72C8BB-D2FF-44F6-9A87-26F58FE72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>
                                            <p:graphicEl>
                                              <a:dgm id="{B872C8BB-D2FF-44F6-9A87-26F58FE72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>
                                            <p:graphicEl>
                                              <a:dgm id="{B872C8BB-D2FF-44F6-9A87-26F58FE72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">
                                            <p:graphicEl>
                                              <a:dgm id="{B872C8BB-D2FF-44F6-9A87-26F58FE721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Graphic spid="5" grpI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3277" y="274638"/>
            <a:ext cx="7337425" cy="1797040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latin typeface="Times New Roman"/>
                <a:cs typeface="Times New Roman"/>
              </a:rPr>
              <a:t>Правовые возможности по конструированию модели ГОУ 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2520" y="2348880"/>
            <a:ext cx="8915400" cy="4054487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alibri"/>
                <a:cs typeface="Calibri"/>
              </a:rPr>
              <a:t>На основании П.1, ст.89 273-ФЗ </a:t>
            </a:r>
            <a:br>
              <a:rPr lang="ru-RU" dirty="0" smtClean="0">
                <a:latin typeface="Calibri"/>
                <a:cs typeface="Calibri"/>
              </a:rPr>
            </a:br>
            <a:r>
              <a:rPr lang="ru-RU" dirty="0" smtClean="0">
                <a:latin typeface="Calibri"/>
                <a:cs typeface="Calibri"/>
              </a:rPr>
              <a:t>«Об образовании в Российской Федерации»</a:t>
            </a:r>
          </a:p>
          <a:p>
            <a:pPr marL="0" indent="0">
              <a:buNone/>
            </a:pPr>
            <a:r>
              <a:rPr lang="ru-RU" sz="2800" b="1" dirty="0" smtClean="0">
                <a:latin typeface="Calibri"/>
                <a:cs typeface="Calibri"/>
              </a:rPr>
              <a:t>управление в системе образования</a:t>
            </a:r>
            <a:r>
              <a:rPr lang="ru-RU" sz="2800" dirty="0" smtClean="0">
                <a:latin typeface="Calibri"/>
                <a:cs typeface="Calibri"/>
              </a:rPr>
              <a:t> осуществляется на принципах законности, демократии, автономии образовательных организаций, информационной открытости системы образования и учета общественного мнения и </a:t>
            </a:r>
            <a:r>
              <a:rPr lang="ru-RU" sz="2800" b="1" u="sng" dirty="0" smtClean="0">
                <a:latin typeface="Calibri"/>
                <a:cs typeface="Calibri"/>
              </a:rPr>
              <a:t>носит государственно-общественный характер</a:t>
            </a:r>
            <a:r>
              <a:rPr lang="ru-RU" sz="2800" dirty="0" smtClean="0">
                <a:latin typeface="Calibri"/>
                <a:cs typeface="Calibri"/>
              </a:rPr>
              <a:t>.</a:t>
            </a:r>
            <a:br>
              <a:rPr lang="ru-RU" sz="2800" dirty="0" smtClean="0">
                <a:latin typeface="Calibri"/>
                <a:cs typeface="Calibri"/>
              </a:rPr>
            </a:br>
            <a:r>
              <a:rPr lang="ru-RU" sz="2800" dirty="0" smtClean="0">
                <a:latin typeface="Calibri"/>
                <a:cs typeface="Calibri"/>
              </a:rPr>
              <a:t/>
            </a:r>
            <a:br>
              <a:rPr lang="ru-RU" sz="2800" dirty="0" smtClean="0">
                <a:latin typeface="Calibri"/>
                <a:cs typeface="Calibri"/>
              </a:rPr>
            </a:br>
            <a:endParaRPr lang="ru-RU" sz="2800" dirty="0">
              <a:latin typeface="Calibri"/>
              <a:cs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0712" y="476672"/>
            <a:ext cx="7337425" cy="1440160"/>
          </a:xfrm>
        </p:spPr>
        <p:txBody>
          <a:bodyPr/>
          <a:lstStyle/>
          <a:p>
            <a:r>
              <a:rPr lang="ru-RU" sz="3200" dirty="0" smtClean="0">
                <a:latin typeface="Calibri"/>
                <a:cs typeface="Calibri"/>
              </a:rPr>
              <a:t>Функции управления образованием </a:t>
            </a:r>
            <a:br>
              <a:rPr lang="ru-RU" sz="3200" dirty="0" smtClean="0">
                <a:latin typeface="Calibri"/>
                <a:cs typeface="Calibri"/>
              </a:rPr>
            </a:br>
            <a:r>
              <a:rPr lang="ru-RU" sz="3200" dirty="0" smtClean="0">
                <a:latin typeface="Calibri"/>
                <a:cs typeface="Calibri"/>
              </a:rPr>
              <a:t>(в соответствии с п.2, ст.89 273-ФЗ) </a:t>
            </a:r>
            <a:endParaRPr lang="ru-RU" sz="3200" dirty="0">
              <a:latin typeface="Calibri"/>
              <a:cs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132856"/>
            <a:ext cx="8915400" cy="42484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Calibri"/>
                <a:cs typeface="Calibri"/>
              </a:rPr>
              <a:t>1. Стратегическое планирование развития системы образования.</a:t>
            </a:r>
          </a:p>
          <a:p>
            <a:pPr>
              <a:buNone/>
            </a:pPr>
            <a:r>
              <a:rPr lang="ru-RU" dirty="0" smtClean="0">
                <a:latin typeface="Calibri"/>
                <a:cs typeface="Calibri"/>
              </a:rPr>
              <a:t>2. Принятие и реализация государственных программ, направленных на развитие системы образования.</a:t>
            </a:r>
          </a:p>
          <a:p>
            <a:pPr>
              <a:buNone/>
            </a:pPr>
            <a:r>
              <a:rPr lang="ru-RU" dirty="0" smtClean="0">
                <a:latin typeface="Calibri"/>
                <a:cs typeface="Calibri"/>
              </a:rPr>
              <a:t>3. Проведение мониторинга в системе образования</a:t>
            </a:r>
            <a:endParaRPr lang="ru-RU" dirty="0">
              <a:latin typeface="Calibri"/>
              <a:cs typeface="Calibri"/>
            </a:endParaRPr>
          </a:p>
          <a:p>
            <a:pPr>
              <a:buNone/>
            </a:pPr>
            <a:r>
              <a:rPr lang="ru-RU" dirty="0" smtClean="0">
                <a:latin typeface="Calibri"/>
                <a:cs typeface="Calibri"/>
              </a:rPr>
              <a:t>4</a:t>
            </a:r>
            <a:r>
              <a:rPr lang="ru-RU" dirty="0">
                <a:latin typeface="Calibri"/>
                <a:cs typeface="Calibri"/>
              </a:rPr>
              <a:t>. Информационное и методическое обеспечение деятельности органов управления образованием.</a:t>
            </a:r>
          </a:p>
          <a:p>
            <a:pPr>
              <a:buNone/>
            </a:pPr>
            <a:endParaRPr lang="ru-RU" dirty="0" smtClean="0">
              <a:latin typeface="Calibri"/>
              <a:cs typeface="Calibri"/>
            </a:endParaRPr>
          </a:p>
          <a:p>
            <a:pPr>
              <a:buNone/>
            </a:pPr>
            <a:endParaRPr lang="ru-RU" dirty="0">
              <a:latin typeface="Calibri"/>
              <a:cs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3277" y="274638"/>
            <a:ext cx="7337425" cy="1725602"/>
          </a:xfrm>
        </p:spPr>
        <p:txBody>
          <a:bodyPr/>
          <a:lstStyle/>
          <a:p>
            <a:r>
              <a:rPr lang="ru-RU" sz="3200" dirty="0" smtClean="0">
                <a:latin typeface="Calibri"/>
                <a:cs typeface="Calibri"/>
              </a:rPr>
              <a:t>Функции управления образованием в соответствии с п.2, ст.89 273-ФЗ </a:t>
            </a:r>
            <a:endParaRPr lang="ru-RU" sz="3200" dirty="0">
              <a:latin typeface="Calibri"/>
              <a:cs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1" y="2000240"/>
            <a:ext cx="9172608" cy="450059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Calibri"/>
                <a:cs typeface="Calibri"/>
              </a:rPr>
              <a:t>5. Государственная регламентация образовательной деятельности.</a:t>
            </a:r>
          </a:p>
          <a:p>
            <a:pPr>
              <a:buNone/>
            </a:pPr>
            <a:r>
              <a:rPr lang="ru-RU" dirty="0" smtClean="0">
                <a:latin typeface="Calibri"/>
                <a:cs typeface="Calibri"/>
              </a:rPr>
              <a:t>6. Независимая оценка качества образования, общественная и общественно-профессиональная аккредитация.</a:t>
            </a:r>
          </a:p>
          <a:p>
            <a:pPr>
              <a:buNone/>
            </a:pPr>
            <a:r>
              <a:rPr lang="ru-RU" dirty="0" smtClean="0">
                <a:latin typeface="Calibri"/>
                <a:cs typeface="Calibri"/>
              </a:rPr>
              <a:t>7</a:t>
            </a:r>
            <a:r>
              <a:rPr lang="ru-RU" dirty="0">
                <a:latin typeface="Calibri"/>
                <a:cs typeface="Calibri"/>
              </a:rPr>
              <a:t>. Подготовка и повышение квалификации специалистов органов управления образованием, руководителей образовательных организаций, педагогических работников.</a:t>
            </a:r>
          </a:p>
          <a:p>
            <a:pPr>
              <a:buNone/>
            </a:pPr>
            <a:endParaRPr lang="ru-RU" dirty="0" smtClean="0">
              <a:latin typeface="Calibri"/>
              <a:cs typeface="Calibri"/>
            </a:endParaRPr>
          </a:p>
          <a:p>
            <a:pPr>
              <a:buNone/>
            </a:pPr>
            <a:endParaRPr lang="ru-RU" dirty="0">
              <a:latin typeface="Calibri"/>
              <a:cs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9930" y="357166"/>
            <a:ext cx="7666070" cy="1714512"/>
          </a:xfrm>
        </p:spPr>
        <p:txBody>
          <a:bodyPr/>
          <a:lstStyle/>
          <a:p>
            <a:r>
              <a:rPr lang="ru-RU" sz="3200" dirty="0" smtClean="0">
                <a:latin typeface="Calibri"/>
                <a:cs typeface="Calibri"/>
              </a:rPr>
              <a:t>Дополнительные функции государственно-общественного управления образованием</a:t>
            </a:r>
            <a:endParaRPr lang="ru-RU" sz="3200" dirty="0">
              <a:latin typeface="Calibri"/>
              <a:cs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32856"/>
            <a:ext cx="9993560" cy="3960440"/>
          </a:xfrm>
        </p:spPr>
        <p:txBody>
          <a:bodyPr/>
          <a:lstStyle/>
          <a:p>
            <a:pPr lvl="1"/>
            <a:r>
              <a:rPr lang="ru-RU" sz="3000" dirty="0" smtClean="0">
                <a:latin typeface="Calibri"/>
                <a:cs typeface="Calibri"/>
              </a:rPr>
              <a:t>Механизм учета мнения участников образовательного процесса при подготовке и принятии локальных актов, затрагивающих интересы указанных участников образовательного процесса (п</a:t>
            </a:r>
            <a:r>
              <a:rPr lang="ru-RU" sz="3000" dirty="0">
                <a:latin typeface="Calibri"/>
                <a:cs typeface="Calibri"/>
              </a:rPr>
              <a:t>.3, ст.30 273-ФЗ «Об образовании в Российской Федерации</a:t>
            </a:r>
            <a:r>
              <a:rPr lang="ru-RU" sz="3000" dirty="0" smtClean="0">
                <a:latin typeface="Calibri"/>
                <a:cs typeface="Calibri"/>
              </a:rPr>
              <a:t>»)</a:t>
            </a:r>
          </a:p>
          <a:p>
            <a:pPr lvl="1"/>
            <a:r>
              <a:rPr lang="ru-RU" sz="3000" dirty="0" smtClean="0">
                <a:latin typeface="Calibri"/>
                <a:cs typeface="Calibri"/>
              </a:rPr>
              <a:t>Функционирование комиссии по урегулированию споров между участниками образовательного </a:t>
            </a:r>
            <a:r>
              <a:rPr lang="ru-RU" sz="3000" dirty="0">
                <a:latin typeface="Calibri"/>
                <a:cs typeface="Calibri"/>
              </a:rPr>
              <a:t>процесса (ст.45 273-ФЗ «Об образовании в Российской Федерации</a:t>
            </a:r>
            <a:r>
              <a:rPr lang="ru-RU" sz="3000" dirty="0" smtClean="0">
                <a:latin typeface="Calibri"/>
                <a:cs typeface="Calibri"/>
              </a:rPr>
              <a:t>»</a:t>
            </a:r>
            <a:r>
              <a:rPr lang="ru-RU" sz="3000" dirty="0">
                <a:latin typeface="Calibri"/>
                <a:cs typeface="Calibri"/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3277" y="274638"/>
            <a:ext cx="7337425" cy="2297106"/>
          </a:xfrm>
        </p:spPr>
        <p:txBody>
          <a:bodyPr>
            <a:normAutofit/>
          </a:bodyPr>
          <a:lstStyle/>
          <a:p>
            <a:r>
              <a:rPr lang="ru-RU" dirty="0" smtClean="0"/>
              <a:t>Ключевые особенности современного состояния ГОУ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571746"/>
            <a:ext cx="8915400" cy="355442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Calibri"/>
                <a:cs typeface="Calibri"/>
              </a:rPr>
              <a:t>Систематическое стандартизированное наблюдение за состоянием системы участия общественности в управлении образованием в 2014 году, состоянием системы оценки качества образования. </a:t>
            </a:r>
          </a:p>
          <a:p>
            <a:r>
              <a:rPr lang="ru-RU" dirty="0" smtClean="0">
                <a:latin typeface="Calibri"/>
                <a:cs typeface="Calibri"/>
              </a:rPr>
              <a:t>Выборочный характер участия экспертов и респондентов (получили материалы из </a:t>
            </a:r>
            <a:r>
              <a:rPr lang="ru-RU" b="1" u="sng" dirty="0" smtClean="0">
                <a:latin typeface="Calibri"/>
                <a:cs typeface="Calibri"/>
              </a:rPr>
              <a:t>8 регионов</a:t>
            </a:r>
            <a:r>
              <a:rPr lang="ru-RU" dirty="0" smtClean="0">
                <a:latin typeface="Calibri"/>
                <a:cs typeface="Calibri"/>
              </a:rPr>
              <a:t>: Красноярский, Ставропольский, Пермский края; Липецкая, Воронежская, Иркутская, Тамбовская области, республика Мордовия)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720752" y="274638"/>
            <a:ext cx="6689950" cy="1143000"/>
          </a:xfrm>
        </p:spPr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Основные выводы исследования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95300" y="1600202"/>
            <a:ext cx="9410700" cy="504350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Calibri"/>
                <a:cs typeface="Calibri"/>
              </a:rPr>
              <a:t>процесс институционализации органов государственно-общественного управления в юридическом пространстве региональных систем образования практически завершен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Calibri"/>
                <a:cs typeface="Calibri"/>
              </a:rPr>
              <a:t>при формировании региональных моделей государственно-общественного управления выдерживается принцип разнообразия форм организации участия общественности в управлении на различных уровнях системы образования</a:t>
            </a:r>
            <a:endParaRPr lang="ru-RU" dirty="0">
              <a:latin typeface="Calibri"/>
              <a:cs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60C75-7F18-497A-BB90-F430DA47746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Другая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C0504D"/>
      </a:accent2>
      <a:accent3>
        <a:srgbClr val="C00000"/>
      </a:accent3>
      <a:accent4>
        <a:srgbClr val="8064A2"/>
      </a:accent4>
      <a:accent5>
        <a:srgbClr val="31859B"/>
      </a:accent5>
      <a:accent6>
        <a:srgbClr val="E36C09"/>
      </a:accent6>
      <a:hlink>
        <a:srgbClr val="0000FF"/>
      </a:hlink>
      <a:folHlink>
        <a:srgbClr val="800080"/>
      </a:folHlink>
    </a:clrScheme>
    <a:fontScheme name="Другая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</TotalTime>
  <Words>642</Words>
  <Application>Microsoft Macintosh PowerPoint</Application>
  <PresentationFormat>Лист A4 (210x297 мм)</PresentationFormat>
  <Paragraphs>84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Основные вопросы:</vt:lpstr>
      <vt:lpstr>Ожидания от ГОУ</vt:lpstr>
      <vt:lpstr>Правовые возможности по конструированию модели ГОУ </vt:lpstr>
      <vt:lpstr>Функции управления образованием  (в соответствии с п.2, ст.89 273-ФЗ) </vt:lpstr>
      <vt:lpstr>Функции управления образованием в соответствии с п.2, ст.89 273-ФЗ </vt:lpstr>
      <vt:lpstr>Дополнительные функции государственно-общественного управления образованием</vt:lpstr>
      <vt:lpstr>Ключевые особенности современного состояния ГОУ</vt:lpstr>
      <vt:lpstr>Основные выводы исследования</vt:lpstr>
      <vt:lpstr>Основные выводы исследования</vt:lpstr>
      <vt:lpstr>Основные выводы исследования</vt:lpstr>
      <vt:lpstr>Проблемы и риски современных действующих моделей ГОУ</vt:lpstr>
      <vt:lpstr>Проблемы и риски современных действующих моделей ГОУ</vt:lpstr>
      <vt:lpstr>Проблемы и риски современных действующих моделей ГОУ</vt:lpstr>
      <vt:lpstr>3D-матрица для оценки модели ГОУ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Juliana</dc:creator>
  <cp:lastModifiedBy>Дмитрий Метелкин</cp:lastModifiedBy>
  <cp:revision>212</cp:revision>
  <cp:lastPrinted>2015-03-26T16:03:21Z</cp:lastPrinted>
  <dcterms:created xsi:type="dcterms:W3CDTF">2013-10-07T07:19:02Z</dcterms:created>
  <dcterms:modified xsi:type="dcterms:W3CDTF">2015-06-24T06:12:45Z</dcterms:modified>
</cp:coreProperties>
</file>