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7F7B-0F23-44DF-8F05-7144F8658A6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A44C0-4093-451A-8A7C-F0723F73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6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A44C0-4093-451A-8A7C-F0723F73618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4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5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7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7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0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8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1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2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5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12F2-A935-45A8-B1DD-AB25BD45A883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9181-F573-4553-B89C-34B488431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6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2650" y="1497420"/>
            <a:ext cx="75180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развития системы ГОУО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20315" y="4244220"/>
            <a:ext cx="47860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Лапина Е.В., </a:t>
            </a:r>
          </a:p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организации повышения квалификации и переподготовки педагогических кадров общего образования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Воронежский институт развития образования</a:t>
            </a:r>
          </a:p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lapina_elena2013@mail.ru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4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0351" y="843991"/>
            <a:ext cx="11901649" cy="639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7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Взаимодействие формальной образовательной и неформальной образовательных сред</a:t>
            </a:r>
          </a:p>
          <a:p>
            <a:pPr>
              <a:buFontTx/>
              <a:buChar char="-"/>
            </a:pP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самостоятельного конструирования ребенком вселенной собственных интересов, формирования реальной ответственности за свои поступки и </a:t>
            </a:r>
            <a:r>
              <a:rPr lang="ru-RU" sz="26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потенциалов образования, не только в государственном, но и негосударственном секторе;</a:t>
            </a:r>
          </a:p>
          <a:p>
            <a:pPr>
              <a:buFontTx/>
              <a:buChar char="-"/>
            </a:pPr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субкультурами;</a:t>
            </a:r>
          </a:p>
          <a:p>
            <a:pPr>
              <a:buFontTx/>
              <a:buChar char="-"/>
            </a:pPr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клубов и центров социального проектирования;</a:t>
            </a:r>
          </a:p>
          <a:p>
            <a:pPr>
              <a:buFontTx/>
              <a:buChar char="-"/>
            </a:pPr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 волонтёрских объединений;</a:t>
            </a:r>
          </a:p>
          <a:p>
            <a:pPr>
              <a:buFontTx/>
              <a:buChar char="-"/>
            </a:pPr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взаимодействия с объединения ведомств культуры и  спорта; </a:t>
            </a:r>
          </a:p>
          <a:p>
            <a:r>
              <a:rPr lang="ru-RU" sz="26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формального образования в социально-экономическую, культурную, научно-производственную деятельность и др.</a:t>
            </a: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33119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7898" y="1262725"/>
            <a:ext cx="10464098" cy="365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66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контроль за реформами в сфере образования.</a:t>
            </a:r>
          </a:p>
          <a:p>
            <a:pPr algn="just">
              <a:lnSpc>
                <a:spcPct val="150000"/>
              </a:lnSpc>
            </a:pPr>
            <a:endParaRPr lang="ru-RU" sz="2666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в средствах массовой информации ;</a:t>
            </a:r>
          </a:p>
          <a:p>
            <a:pPr marL="304724" indent="-304724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оценка предстоящей реформы ;</a:t>
            </a:r>
          </a:p>
          <a:p>
            <a:pPr marL="304724" indent="-304724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общественный контроль  за изменениями в сфере образования.</a:t>
            </a:r>
            <a:endParaRPr lang="ru-RU" sz="2666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36898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40926">
            <a:off x="4031242" y="2357230"/>
            <a:ext cx="46634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12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015" y="1244685"/>
            <a:ext cx="9961884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43" indent="-228543">
              <a:lnSpc>
                <a:spcPct val="150000"/>
              </a:lnSpc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Институциализация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ГОУ;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 – методическое сопровождение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лучших, эффективных практик ГОУ на федеральном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общественного участия в формировании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эффективной и доступной методики изучения общественного мнения о работе органа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оценка качества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участие в создании комфортной среды обучения в разноязычном, полиэтническом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поликультурном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формальной образовательной и неформальной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Общественный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реформами в сфере образования.</a:t>
            </a: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FontTx/>
              <a:buAutoNum type="arabicPeriod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>
              <a:lnSpc>
                <a:spcPct val="150000"/>
              </a:lnSpc>
              <a:buAutoNum type="arabicPeriod"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758" y="473839"/>
            <a:ext cx="8177047" cy="50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70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  <a:endParaRPr lang="ru-RU" sz="267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3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6995" y="1247346"/>
            <a:ext cx="10221981" cy="53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43" indent="-228543">
              <a:lnSpc>
                <a:spcPct val="150000"/>
              </a:lnSpc>
              <a:buAutoNum type="arabicPeriod"/>
            </a:pPr>
            <a:r>
              <a:rPr lang="ru-RU" sz="2666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Институциализация</a:t>
            </a:r>
            <a:r>
              <a:rPr lang="ru-RU" sz="2666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66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ГОУ</a:t>
            </a:r>
            <a:endParaRPr lang="ru-RU" sz="2666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нормативно- правовой базы ГОУ, выстраивание логической вертикали концепций государственно-общественного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(регион-муниципалитет-ОО);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четкой границы содержательно-правовой сферы взаимодействия органа ГОУ и руководителя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(как равноправные партнеры в ОО);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региона (субъекта РФ) положения о всех формах публичной отчетности образовательной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666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(д.б.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(четко определены требования по объему и раскрываемой информации).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43" indent="-228543" algn="just">
              <a:lnSpc>
                <a:spcPct val="150000"/>
              </a:lnSpc>
              <a:buAutoNum type="arabicPeriod"/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4891" y="1253345"/>
            <a:ext cx="9910537" cy="4543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Научно – методическое сопровождение ГОУ</a:t>
            </a: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совершенствование и уточнение понятийного аппарата ГОУ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насыщение методическим обеспечением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предложить методики обучения общественных управляющих; </a:t>
            </a:r>
          </a:p>
          <a:p>
            <a:pPr marL="380905" indent="-380905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методики обучения руководителей ОО по взаимодействию с органами ГОУ и заинтересованной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общественностью.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05" indent="-380905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40514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4420" y="1941294"/>
            <a:ext cx="9910537" cy="3107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Распространение лучших, эффективных практик </a:t>
            </a:r>
            <a:r>
              <a:rPr lang="ru-RU" sz="266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 на </a:t>
            </a:r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</a:t>
            </a:r>
            <a:r>
              <a:rPr lang="ru-RU" sz="266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</a:p>
          <a:p>
            <a:pPr algn="just"/>
            <a:endParaRPr lang="ru-RU" sz="266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 algn="just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на федеральном уровне;</a:t>
            </a:r>
          </a:p>
          <a:p>
            <a:pPr marL="380905" indent="-380905" algn="just"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</a:t>
            </a:r>
          </a:p>
          <a:p>
            <a:pPr marL="380905" indent="-380905" algn="just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16396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1109" y="1078992"/>
            <a:ext cx="11469735" cy="565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Увеличение доли общественного участия в формировании образовательной политики</a:t>
            </a: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формирования механизмов и конкретных инструментов общественного участия в общественной экспертизе образовательных программ;</a:t>
            </a: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сферы интересов общественных наблюдателей; </a:t>
            </a:r>
          </a:p>
          <a:p>
            <a:pPr marL="304724" indent="-304724"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практик общественного участия в образовательную политику;</a:t>
            </a:r>
          </a:p>
          <a:p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механизмов педагогической и социальной поддержки педагогов и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их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формирование имиджа престижности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деятельности. </a:t>
            </a:r>
          </a:p>
          <a:p>
            <a:pPr algn="just">
              <a:lnSpc>
                <a:spcPct val="150000"/>
              </a:lnSpc>
            </a:pPr>
            <a:endParaRPr lang="ru-RU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33058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5079" y="1452457"/>
            <a:ext cx="11469735" cy="4420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Разработка эффективной и доступной методики изучения общественного мнения о работе органа ГОУ</a:t>
            </a:r>
          </a:p>
          <a:p>
            <a:pPr marL="304724" indent="-304724" algn="just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критерии;</a:t>
            </a:r>
          </a:p>
          <a:p>
            <a:pPr marL="304724" indent="-304724" algn="just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 algn="just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ГОУ;</a:t>
            </a:r>
          </a:p>
          <a:p>
            <a:pPr marL="304724" indent="-304724" algn="just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 algn="just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вовлеченности общественности.</a:t>
            </a:r>
          </a:p>
          <a:p>
            <a:pPr marL="304724" indent="-304724" algn="just">
              <a:lnSpc>
                <a:spcPct val="150000"/>
              </a:lnSpc>
              <a:buFontTx/>
              <a:buChar char="-"/>
            </a:pPr>
            <a:endParaRPr lang="ru-RU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18794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28" y="1435933"/>
            <a:ext cx="11469735" cy="5035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Общественная оценка качества образования</a:t>
            </a:r>
          </a:p>
          <a:p>
            <a:pPr marL="304724" indent="-304724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существующих механизмов привлечения общественных структур к управлению качеством образования на разных уровнях; </a:t>
            </a:r>
          </a:p>
          <a:p>
            <a:pPr marL="304724" indent="-304724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05" indent="-380905">
              <a:buFontTx/>
              <a:buChar char="-"/>
            </a:pP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государственные показатели оценки качества профессиональной деятельности     педагога показателей общественной оценки качества.</a:t>
            </a:r>
          </a:p>
          <a:p>
            <a:pPr marL="380905" indent="-380905">
              <a:buFontTx/>
              <a:buChar char="-"/>
            </a:pPr>
            <a:endParaRPr lang="ru-RU" sz="266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724" indent="-304724" algn="just">
              <a:lnSpc>
                <a:spcPct val="150000"/>
              </a:lnSpc>
              <a:buFontTx/>
              <a:buChar char="-"/>
            </a:pPr>
            <a:endParaRPr lang="ru-RU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32796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862" y="1072994"/>
            <a:ext cx="9262171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6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3118" y="981484"/>
            <a:ext cx="11469735" cy="4338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Общественное участие в создании комфортной среды обучения в разноязычном, полиэтническом и поликультурном пространстве</a:t>
            </a:r>
          </a:p>
          <a:p>
            <a:pPr>
              <a:buFontTx/>
              <a:buChar char="-"/>
            </a:pP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российской гражданской идентичности развивающейся у ребенка в условиях социально-политического многообразия Российской Федерации;</a:t>
            </a:r>
          </a:p>
          <a:p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содействии развитию толерантности в массовом сознании обучающихся </a:t>
            </a:r>
            <a:endParaRPr lang="ru-RU" sz="2666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выборе стратегии взаимодействия </a:t>
            </a:r>
            <a:r>
              <a:rPr lang="ru-RU" sz="266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6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окружающего социума.</a:t>
            </a:r>
          </a:p>
          <a:p>
            <a:pPr algn="just">
              <a:lnSpc>
                <a:spcPct val="150000"/>
              </a:lnSpc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9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3117" y="341418"/>
            <a:ext cx="815620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66" b="1" dirty="0">
                <a:solidFill>
                  <a:schemeClr val="accent1">
                    <a:lumMod val="50000"/>
                  </a:schemeClr>
                </a:solidFill>
              </a:rPr>
              <a:t>Перспективные направления развития системы ГОУО</a:t>
            </a:r>
          </a:p>
        </p:txBody>
      </p:sp>
    </p:spTree>
    <p:extLst>
      <p:ext uri="{BB962C8B-B14F-4D97-AF65-F5344CB8AC3E}">
        <p14:creationId xmlns:p14="http://schemas.microsoft.com/office/powerpoint/2010/main" val="11286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565</Words>
  <Application>Microsoft Office PowerPoint</Application>
  <PresentationFormat>Широкоэкранный</PresentationFormat>
  <Paragraphs>115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voipkro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Lapina</dc:creator>
  <cp:lastModifiedBy>Lapina</cp:lastModifiedBy>
  <cp:revision>8</cp:revision>
  <dcterms:created xsi:type="dcterms:W3CDTF">2015-06-25T08:29:05Z</dcterms:created>
  <dcterms:modified xsi:type="dcterms:W3CDTF">2015-06-25T10:38:10Z</dcterms:modified>
</cp:coreProperties>
</file>