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5" r:id="rId2"/>
    <p:sldId id="26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7F7B-0F23-44DF-8F05-7144F8658A6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A44C0-4093-451A-8A7C-F0723F736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369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A44C0-4093-451A-8A7C-F0723F73618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36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542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0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375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70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2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579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90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2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98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61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12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75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012F2-A935-45A8-B1DD-AB25BD45A883}" type="datetimeFigureOut">
              <a:rPr lang="ru-RU" smtClean="0"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39181-F573-4553-B89C-34B488431A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86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2650" y="1497420"/>
            <a:ext cx="7518019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</a:t>
            </a:r>
          </a:p>
          <a:p>
            <a:pPr algn="ctr"/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развития системы ГОУО</a:t>
            </a:r>
            <a:endParaRPr lang="ru-RU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20315" y="4244220"/>
            <a:ext cx="478601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Лапина Е.В., </a:t>
            </a:r>
          </a:p>
          <a:p>
            <a:r>
              <a:rPr lang="ru-RU" sz="11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1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ачальник отдела организации повышения квалификации и переподготовки педагогических кадров общего образования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Воронежский институт развития образования</a:t>
            </a:r>
          </a:p>
          <a:p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lapina_elena2013@mail.ru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847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862" y="1072994"/>
            <a:ext cx="9262171" cy="3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6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0351" y="843991"/>
            <a:ext cx="11901649" cy="6398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7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Взаимодействие формальной образовательной и неформальной образовательных сред</a:t>
            </a:r>
          </a:p>
          <a:p>
            <a:pPr>
              <a:buFontTx/>
              <a:buChar char="-"/>
            </a:pPr>
            <a:r>
              <a:rPr lang="ru-RU" sz="26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самостоятельного конструирования ребенком вселенной собственных интересов, формирования реальной ответственности за свои поступки и </a:t>
            </a:r>
            <a:r>
              <a:rPr lang="ru-RU" sz="267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sz="26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sz="26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6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потенциалов образования, не только в государственном, но и негосударственном секторе;</a:t>
            </a:r>
          </a:p>
          <a:p>
            <a:pPr>
              <a:buFontTx/>
              <a:buChar char="-"/>
            </a:pPr>
            <a:r>
              <a:rPr lang="ru-RU" sz="26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</a:t>
            </a:r>
            <a:r>
              <a:rPr lang="ru-RU" sz="26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субкультурами;</a:t>
            </a:r>
          </a:p>
          <a:p>
            <a:pPr>
              <a:buFontTx/>
              <a:buChar char="-"/>
            </a:pPr>
            <a:r>
              <a:rPr lang="ru-RU" sz="26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</a:t>
            </a:r>
            <a:r>
              <a:rPr lang="ru-RU" sz="26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сети клубов и центров социального проектирования;</a:t>
            </a:r>
          </a:p>
          <a:p>
            <a:pPr>
              <a:buFontTx/>
              <a:buChar char="-"/>
            </a:pPr>
            <a:r>
              <a:rPr lang="ru-RU" sz="26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</a:t>
            </a:r>
            <a:r>
              <a:rPr lang="ru-RU" sz="26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сетей волонтёрских объединений;</a:t>
            </a:r>
          </a:p>
          <a:p>
            <a:pPr>
              <a:buFontTx/>
              <a:buChar char="-"/>
            </a:pPr>
            <a:r>
              <a:rPr lang="ru-RU" sz="26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6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широкого взаимодействия с объединения ведомств культуры и  спорта; </a:t>
            </a:r>
          </a:p>
          <a:p>
            <a:r>
              <a:rPr lang="ru-RU" sz="267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формального образования в социально-экономическую, культурную, научно-производственную деятельность и др.</a:t>
            </a:r>
          </a:p>
          <a:p>
            <a:pPr algn="just">
              <a:lnSpc>
                <a:spcPct val="150000"/>
              </a:lnSpc>
            </a:pP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9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3117" y="341418"/>
            <a:ext cx="815620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66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</a:p>
        </p:txBody>
      </p:sp>
    </p:spTree>
    <p:extLst>
      <p:ext uri="{BB962C8B-B14F-4D97-AF65-F5344CB8AC3E}">
        <p14:creationId xmlns:p14="http://schemas.microsoft.com/office/powerpoint/2010/main" val="331199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862" y="1072994"/>
            <a:ext cx="9262171" cy="3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6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27898" y="1262725"/>
            <a:ext cx="10464098" cy="365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66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666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Общественный контроль за реформами в сфере образования.</a:t>
            </a:r>
          </a:p>
          <a:p>
            <a:pPr algn="just">
              <a:lnSpc>
                <a:spcPct val="150000"/>
              </a:lnSpc>
            </a:pPr>
            <a:endParaRPr lang="ru-RU" sz="2666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>
              <a:buFontTx/>
              <a:buChar char="-"/>
            </a:pP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предварительное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в средствах массовой информации ;</a:t>
            </a:r>
          </a:p>
          <a:p>
            <a:pPr marL="304724" indent="-304724">
              <a:buFontTx/>
              <a:buChar char="-"/>
            </a:pP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общественная оценка предстоящей реформы ;</a:t>
            </a:r>
          </a:p>
          <a:p>
            <a:pPr marL="304724" indent="-304724">
              <a:buFontTx/>
              <a:buChar char="-"/>
            </a:pP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общественный контроль  за изменениями в сфере образования.</a:t>
            </a:r>
            <a:endParaRPr lang="ru-RU" sz="2666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9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3117" y="341418"/>
            <a:ext cx="815620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66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</a:p>
        </p:txBody>
      </p:sp>
    </p:spTree>
    <p:extLst>
      <p:ext uri="{BB962C8B-B14F-4D97-AF65-F5344CB8AC3E}">
        <p14:creationId xmlns:p14="http://schemas.microsoft.com/office/powerpoint/2010/main" val="368983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640926">
            <a:off x="4031242" y="2357230"/>
            <a:ext cx="46634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Спасибо за внимание!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81275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3015" y="1244685"/>
            <a:ext cx="9961884" cy="7986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543" indent="-228543">
              <a:lnSpc>
                <a:spcPct val="150000"/>
              </a:lnSpc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Институциализация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ГОУ;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 – методическое сопровождение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ГОУ;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лучших, эффективных практик ГОУ на федеральном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доли общественного участия в формировании образовательной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политики;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эффективной и доступной методики изучения общественного мнения о работе органа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ГОУ;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Общественная оценка качества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Общественное участие в создании комфортной среды обучения в разноязычном, полиэтническом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поликультурном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пространстве;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Взаимодействие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формальной образовательной и неформальной образовательных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сред;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Общественный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реформами в сфере образования.</a:t>
            </a: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FontTx/>
              <a:buAutoNum type="arabicPeriod"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>
              <a:lnSpc>
                <a:spcPct val="150000"/>
              </a:lnSpc>
              <a:buAutoNum type="arabicPeriod"/>
            </a:pP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1758" y="473839"/>
            <a:ext cx="8177047" cy="5032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70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  <a:endParaRPr lang="ru-RU" sz="267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739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862" y="1072994"/>
            <a:ext cx="9262171" cy="3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6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43117" y="341418"/>
            <a:ext cx="815620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66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56995" y="1247346"/>
            <a:ext cx="10221981" cy="5364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543" indent="-228543">
              <a:lnSpc>
                <a:spcPct val="150000"/>
              </a:lnSpc>
              <a:buAutoNum type="arabicPeriod"/>
            </a:pPr>
            <a:r>
              <a:rPr lang="ru-RU" sz="2666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Институциализация</a:t>
            </a:r>
            <a:r>
              <a:rPr lang="ru-RU" sz="2666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66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ГОУ</a:t>
            </a:r>
            <a:endParaRPr lang="ru-RU" sz="2666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нормативно- правовой базы ГОУ, выстраивание логической вертикали концепций государственно-общественного 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(регион-муниципалитет-ОО);</a:t>
            </a: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>
              <a:buFontTx/>
              <a:buChar char="-"/>
            </a:pP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четкой границы содержательно-правовой сферы взаимодействия органа ГОУ и руководителя 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 (как равноправные партнеры в ОО);</a:t>
            </a: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>
              <a:buFontTx/>
              <a:buChar char="-"/>
            </a:pP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региона (субъекта РФ) положения о всех формах публичной отчетности образовательной 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2666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(д.б. 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(четко определены требования по объему и раскрываемой информации).</a:t>
            </a: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543" indent="-228543" algn="just">
              <a:lnSpc>
                <a:spcPct val="150000"/>
              </a:lnSpc>
              <a:buAutoNum type="arabicPeriod"/>
            </a:pP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9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85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862" y="1072994"/>
            <a:ext cx="9262171" cy="3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6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84891" y="1253345"/>
            <a:ext cx="9910537" cy="4543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66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Научно – методическое сопровождение ГОУ</a:t>
            </a:r>
          </a:p>
          <a:p>
            <a:pPr marL="304724" indent="-304724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совершенствование и уточнение понятийного аппарата ГОУ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насыщение методическим обеспечением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предложить методики обучения общественных управляющих; </a:t>
            </a:r>
          </a:p>
          <a:p>
            <a:pPr marL="380905" indent="-380905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 методики обучения руководителей ОО по взаимодействию с органами ГОУ и заинтересованной 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общественностью.</a:t>
            </a: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0905" indent="-380905">
              <a:buFontTx/>
              <a:buChar char="-"/>
            </a:pP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9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43117" y="341418"/>
            <a:ext cx="815620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66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</a:p>
        </p:txBody>
      </p:sp>
    </p:spTree>
    <p:extLst>
      <p:ext uri="{BB962C8B-B14F-4D97-AF65-F5344CB8AC3E}">
        <p14:creationId xmlns:p14="http://schemas.microsoft.com/office/powerpoint/2010/main" val="405143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862" y="1072994"/>
            <a:ext cx="9262171" cy="3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6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64420" y="1941294"/>
            <a:ext cx="9910537" cy="3107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6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Распространение лучших, эффективных практик </a:t>
            </a:r>
            <a:r>
              <a:rPr lang="ru-RU" sz="2666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ГОУ на </a:t>
            </a:r>
            <a:r>
              <a:rPr lang="ru-RU" sz="266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федеральном </a:t>
            </a:r>
            <a:r>
              <a:rPr lang="ru-RU" sz="2666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</a:t>
            </a:r>
          </a:p>
          <a:p>
            <a:pPr algn="just"/>
            <a:endParaRPr lang="ru-RU" sz="2666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 algn="just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на федеральном уровне;</a:t>
            </a:r>
          </a:p>
          <a:p>
            <a:pPr marL="380905" indent="-380905" algn="just">
              <a:buFontTx/>
              <a:buChar char="-"/>
            </a:pP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инициативы.</a:t>
            </a:r>
          </a:p>
          <a:p>
            <a:pPr marL="380905" indent="-380905" algn="just">
              <a:buFontTx/>
              <a:buChar char="-"/>
            </a:pP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9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3117" y="341418"/>
            <a:ext cx="815620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66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</a:p>
        </p:txBody>
      </p:sp>
    </p:spTree>
    <p:extLst>
      <p:ext uri="{BB962C8B-B14F-4D97-AF65-F5344CB8AC3E}">
        <p14:creationId xmlns:p14="http://schemas.microsoft.com/office/powerpoint/2010/main" val="163961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862" y="1072994"/>
            <a:ext cx="9262171" cy="3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6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1109" y="1078992"/>
            <a:ext cx="11469735" cy="5651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6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Увеличение доли общественного участия в формировании образовательной политики</a:t>
            </a:r>
          </a:p>
          <a:p>
            <a:pPr marL="304724" indent="-304724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формирования механизмов и конкретных инструментов общественного участия в общественной экспертизе образовательных программ;</a:t>
            </a:r>
          </a:p>
          <a:p>
            <a:pPr marL="304724" indent="-304724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сферы интересов общественных наблюдателей; </a:t>
            </a:r>
          </a:p>
          <a:p>
            <a:pPr marL="304724" indent="-304724">
              <a:buFontTx/>
              <a:buChar char="-"/>
            </a:pP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продвижение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лучших практик общественного участия в образовательную политику;</a:t>
            </a:r>
          </a:p>
          <a:p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механизмов педагогической и социальной поддержки педагогов и 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их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формирование имиджа престижности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 деятельности. </a:t>
            </a:r>
          </a:p>
          <a:p>
            <a:pPr algn="just">
              <a:lnSpc>
                <a:spcPct val="150000"/>
              </a:lnSpc>
            </a:pPr>
            <a:endParaRPr lang="ru-RU" sz="213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9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3117" y="341418"/>
            <a:ext cx="815620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66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</a:p>
        </p:txBody>
      </p:sp>
    </p:spTree>
    <p:extLst>
      <p:ext uri="{BB962C8B-B14F-4D97-AF65-F5344CB8AC3E}">
        <p14:creationId xmlns:p14="http://schemas.microsoft.com/office/powerpoint/2010/main" val="330580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862" y="1072994"/>
            <a:ext cx="9262171" cy="3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6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5079" y="1452457"/>
            <a:ext cx="11469735" cy="4420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66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Разработка эффективной и доступной методики изучения общественного мнения о работе органа ГОУ</a:t>
            </a:r>
          </a:p>
          <a:p>
            <a:pPr marL="304724" indent="-304724" algn="just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критерии;</a:t>
            </a:r>
          </a:p>
          <a:p>
            <a:pPr marL="304724" indent="-304724" algn="just">
              <a:buFontTx/>
              <a:buChar char="-"/>
            </a:pP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 algn="just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ГОУ;</a:t>
            </a:r>
          </a:p>
          <a:p>
            <a:pPr marL="304724" indent="-304724" algn="just">
              <a:buFontTx/>
              <a:buChar char="-"/>
            </a:pP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 algn="just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вовлеченности общественности.</a:t>
            </a:r>
          </a:p>
          <a:p>
            <a:pPr marL="304724" indent="-304724" algn="just">
              <a:lnSpc>
                <a:spcPct val="150000"/>
              </a:lnSpc>
              <a:buFontTx/>
              <a:buChar char="-"/>
            </a:pPr>
            <a:endParaRPr lang="ru-RU" sz="213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9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3117" y="341418"/>
            <a:ext cx="815620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66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</a:p>
        </p:txBody>
      </p:sp>
    </p:spTree>
    <p:extLst>
      <p:ext uri="{BB962C8B-B14F-4D97-AF65-F5344CB8AC3E}">
        <p14:creationId xmlns:p14="http://schemas.microsoft.com/office/powerpoint/2010/main" val="187940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862" y="1072994"/>
            <a:ext cx="9262171" cy="3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6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5128" y="1435933"/>
            <a:ext cx="11469735" cy="5035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66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Общественная оценка качества образования</a:t>
            </a:r>
          </a:p>
          <a:p>
            <a:pPr marL="304724" indent="-304724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существующих механизмов привлечения общественных структур к управлению качеством образования на разных уровнях; </a:t>
            </a:r>
          </a:p>
          <a:p>
            <a:pPr marL="304724" indent="-304724">
              <a:buFontTx/>
              <a:buChar char="-"/>
            </a:pP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0905" indent="-380905">
              <a:buFontTx/>
              <a:buChar char="-"/>
            </a:pP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в государственные показатели оценки качества профессиональной деятельности     педагога показателей общественной оценки качества.</a:t>
            </a:r>
          </a:p>
          <a:p>
            <a:pPr marL="380905" indent="-380905">
              <a:buFontTx/>
              <a:buChar char="-"/>
            </a:pPr>
            <a:endParaRPr lang="ru-RU" sz="266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724" indent="-304724" algn="just">
              <a:lnSpc>
                <a:spcPct val="150000"/>
              </a:lnSpc>
              <a:buFontTx/>
              <a:buChar char="-"/>
            </a:pPr>
            <a:endParaRPr lang="ru-RU" sz="213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9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3117" y="341418"/>
            <a:ext cx="815620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66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</a:p>
        </p:txBody>
      </p:sp>
    </p:spTree>
    <p:extLst>
      <p:ext uri="{BB962C8B-B14F-4D97-AF65-F5344CB8AC3E}">
        <p14:creationId xmlns:p14="http://schemas.microsoft.com/office/powerpoint/2010/main" val="327969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862" y="1072994"/>
            <a:ext cx="9262171" cy="3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66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3118" y="981484"/>
            <a:ext cx="11469735" cy="4338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6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Общественное участие в создании комфортной среды обучения в разноязычном, полиэтническом и поликультурном пространстве</a:t>
            </a:r>
          </a:p>
          <a:p>
            <a:pPr>
              <a:buFontTx/>
              <a:buChar char="-"/>
            </a:pP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 российской гражданской идентичности развивающейся у ребенка в условиях социально-политического многообразия Российской Федерации;</a:t>
            </a:r>
          </a:p>
          <a:p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содействии развитию толерантности в массовом сознании обучающихся </a:t>
            </a:r>
            <a:endParaRPr lang="ru-RU" sz="2666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выборе стратегии взаимодействия </a:t>
            </a:r>
            <a:r>
              <a:rPr lang="ru-RU" sz="2666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 </a:t>
            </a:r>
            <a:r>
              <a:rPr lang="ru-RU" sz="2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окружающего социума.</a:t>
            </a:r>
          </a:p>
          <a:p>
            <a:pPr algn="just">
              <a:lnSpc>
                <a:spcPct val="150000"/>
              </a:lnSpc>
            </a:pP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93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43117" y="341418"/>
            <a:ext cx="815620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666" b="1" dirty="0">
                <a:solidFill>
                  <a:schemeClr val="accent1">
                    <a:lumMod val="50000"/>
                  </a:schemeClr>
                </a:solidFill>
              </a:rPr>
              <a:t>Перспективные направления развития системы ГОУО</a:t>
            </a:r>
          </a:p>
        </p:txBody>
      </p:sp>
    </p:spTree>
    <p:extLst>
      <p:ext uri="{BB962C8B-B14F-4D97-AF65-F5344CB8AC3E}">
        <p14:creationId xmlns:p14="http://schemas.microsoft.com/office/powerpoint/2010/main" val="11286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565</Words>
  <Application>Microsoft Office PowerPoint</Application>
  <PresentationFormat>Широкоэкранный</PresentationFormat>
  <Paragraphs>115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voipkro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Lapina</dc:creator>
  <cp:lastModifiedBy>Lapina</cp:lastModifiedBy>
  <cp:revision>8</cp:revision>
  <dcterms:created xsi:type="dcterms:W3CDTF">2015-06-25T08:29:05Z</dcterms:created>
  <dcterms:modified xsi:type="dcterms:W3CDTF">2015-06-25T10:38:10Z</dcterms:modified>
</cp:coreProperties>
</file>