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398400-573A-4E9A-97BE-0EFD6905C564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F27C62-B99E-4C82-A8C4-DB62F7B45C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Общественный контроль в сфере образования: история и перспективы развития</a:t>
            </a:r>
            <a:br>
              <a:rPr lang="ru-RU" sz="3100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Ладнушкина</a:t>
            </a:r>
            <a:r>
              <a:rPr lang="ru-RU" dirty="0" smtClean="0"/>
              <a:t> Н.М., </a:t>
            </a:r>
            <a:r>
              <a:rPr lang="ru-RU" sz="1600" dirty="0" smtClean="0"/>
              <a:t>к.п.н., доцент кафедры международного права и прав человека юридического института ГАОУ ВО МГПУ  </a:t>
            </a:r>
            <a:endParaRPr lang="ru-RU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Федеральный закон "Об основах общественного контроля в Российской Федерации"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sz="3200" dirty="0" smtClean="0"/>
              <a:t>Настоящий Федеральный закон устанавливает правовые основы организации и осуществления общественного контроля за деятельностью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 (Ст.1)</a:t>
            </a:r>
          </a:p>
          <a:p>
            <a:endParaRPr lang="ru-RU" sz="3200" dirty="0" smtClean="0"/>
          </a:p>
          <a:p>
            <a:pPr algn="just"/>
            <a:r>
              <a:rPr lang="ru-RU" sz="3200" dirty="0" smtClean="0"/>
              <a:t>Под </a:t>
            </a:r>
            <a:r>
              <a:rPr lang="ru-RU" sz="3200" u="sng" dirty="0" smtClean="0"/>
              <a:t>общественным контролем в </a:t>
            </a:r>
            <a:r>
              <a:rPr lang="ru-RU" sz="3200" dirty="0" smtClean="0"/>
              <a:t>настоящем Федеральном законе понимается деятельность субъектов общественного контроля, осуществляемая в целях наблюдения за деятельностью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а также в целях общественной проверки, анализа и общественной оценки издаваемых ими актов и принимаемых решений( ст.4)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Перечень </a:t>
            </a:r>
            <a:r>
              <a:rPr lang="ru-RU" sz="2400" dirty="0" smtClean="0"/>
              <a:t>нормативных правовых актов, </a:t>
            </a:r>
            <a:r>
              <a:rPr lang="ru-RU" sz="2400" dirty="0" smtClean="0"/>
              <a:t>регулирующих </a:t>
            </a:r>
            <a:r>
              <a:rPr lang="ru-RU" sz="2400" dirty="0" smtClean="0"/>
              <a:t>нормы общественного контроля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Федеральный закон от 04.04.2005 № 32-ФЗ "Об Общественной палате Российской Федерации";</a:t>
            </a:r>
          </a:p>
          <a:p>
            <a:r>
              <a:rPr lang="ru-RU" dirty="0" smtClean="0"/>
              <a:t>Федеральный закон от 10.06.2008 №76-ФЗ "Об общественном контроле за обеспечением прав человека в местах принудительного содержания и о содействии лицам, находящимся в местах принудительного содержания";</a:t>
            </a:r>
          </a:p>
          <a:p>
            <a:r>
              <a:rPr lang="ru-RU" dirty="0" smtClean="0"/>
              <a:t>Федеральный закон от 26.11.1996 №138-ФЗ "Об обеспечении конституционных прав граждан Российской Федерации избирать и быть избранными в органы местного самоуправления";</a:t>
            </a:r>
          </a:p>
          <a:p>
            <a:r>
              <a:rPr lang="ru-RU" dirty="0" smtClean="0"/>
              <a:t>Федеральный закон от24.07.2002 №111-ФЗ "Об инвестировании средств для финансирования накопительной части трудовой пенсии в Российской Федерации";</a:t>
            </a:r>
          </a:p>
          <a:p>
            <a:r>
              <a:rPr lang="ru-RU" dirty="0" smtClean="0"/>
              <a:t>Закон Российской Федерации от 02.07.1992 №3185-1 "О психиатрической помощи и гарантиях прав граждан при её оказании";</a:t>
            </a:r>
          </a:p>
          <a:p>
            <a:r>
              <a:rPr lang="ru-RU" dirty="0" smtClean="0"/>
              <a:t>Указ Президента Российской Федерации от 23.05.2011 №668 "Об общественных советах при МВД РФ и его территориальных подразделениях".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smtClean="0"/>
              <a:t>Нормы</a:t>
            </a:r>
            <a:r>
              <a:rPr lang="ru-RU" b="1" dirty="0" smtClean="0"/>
              <a:t>, закрепляющие механизмы общественного контроля можно встретить и в </a:t>
            </a:r>
            <a:r>
              <a:rPr lang="ru-RU" b="1" dirty="0" smtClean="0"/>
              <a:t>ряде других </a:t>
            </a:r>
            <a:r>
              <a:rPr lang="ru-RU" b="1" dirty="0" smtClean="0"/>
              <a:t>федеральных законов, например "О рекламе" (от 13.03.2006 №38-ФЗ), "О саморегулируемых организациях" (от 01.12.2007      № 315-ФЗ), "Об органах судейского сообщества в РФ" (от 14.03.2002 № 30-ФЗ), "Об адвокатской деятельности и адвокатуре РФ" (от 31.05.2002 № 63-ФЗ)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ОТНОСИТЕЛЬНО </a:t>
            </a:r>
            <a:r>
              <a:rPr lang="ru-RU" sz="2700" b="1" dirty="0" smtClean="0"/>
              <a:t>НАЗНАЧЕНИЯ ПРИ УЕЗДНЫХ УЧИЛИЩАХ ПОЧЕТНЫХ СМОТРИТЕЛЕЙ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300" i="1" dirty="0" smtClean="0"/>
              <a:t>[Августа 26 дня 1811 года]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"В почетные смотрители избирать из местных помещиков, наиболее расположенных к наукам и имеющих личные достоинства, к сему званию потребные.  Смотрители сии, будучи покровителями училищ в каждом уезде, имеют над ними общий надзор и пекутся о выгодах оных. По общим училищным делам почетные смотрители находятся в сношении с директорами губернских училищ, не нарушая ни в чем введенного училищными постановлениями порядка в управлении учебными заведениями. Почетные смотрители в звании своем утверждаются министром просвещения. Класс государственных чинов сим смотрителям не определяется: они могут быть всяких чинов и без чинов, если именитость их и расположение ко благу общему достаточно заменяют оные.  Службы почетных смотрителей почитается государственною; почему все выгоды таковой сл[у]</a:t>
            </a:r>
            <a:r>
              <a:rPr lang="ru-RU" dirty="0" err="1" smtClean="0"/>
              <a:t>жбы</a:t>
            </a:r>
            <a:r>
              <a:rPr lang="ru-RU" dirty="0" smtClean="0"/>
              <a:t> званию сему предоставляются, как-то: производство в чины и другие награды; и  Жалованье им не назначается, в том виде, что в почетные смотрители избираемы быть должны помещики, по избытку доходов своих никакой нужды в жалованье не имеющие".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Положение об организации и работе общественной инспектуры.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I. Цели и задачи.</a:t>
            </a:r>
          </a:p>
          <a:p>
            <a:r>
              <a:rPr lang="ru-RU" dirty="0" smtClean="0"/>
              <a:t>В своей практической работе институт ставит перед собой следующие задачи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выявление общественной инициативы, </a:t>
            </a:r>
            <a:endParaRPr lang="ru-RU" dirty="0" smtClean="0"/>
          </a:p>
          <a:p>
            <a:r>
              <a:rPr lang="ru-RU" dirty="0" smtClean="0"/>
              <a:t>содействие </a:t>
            </a:r>
            <a:r>
              <a:rPr lang="ru-RU" dirty="0" smtClean="0"/>
              <a:t>скорейшему осуществлению основных задач, поставленных партией и </a:t>
            </a:r>
            <a:r>
              <a:rPr lang="ru-RU" dirty="0" err="1" smtClean="0"/>
              <a:t>соввластью</a:t>
            </a:r>
            <a:r>
              <a:rPr lang="ru-RU" dirty="0" smtClean="0"/>
              <a:t> в области культурного строительства, </a:t>
            </a:r>
            <a:endParaRPr lang="ru-RU" dirty="0" smtClean="0"/>
          </a:p>
          <a:p>
            <a:r>
              <a:rPr lang="ru-RU" dirty="0" smtClean="0"/>
              <a:t>расширение </a:t>
            </a:r>
            <a:r>
              <a:rPr lang="ru-RU" dirty="0" smtClean="0"/>
              <a:t>применения самокритики как метода работы, </a:t>
            </a:r>
            <a:endParaRPr lang="ru-RU" dirty="0" smtClean="0"/>
          </a:p>
          <a:p>
            <a:r>
              <a:rPr lang="ru-RU" dirty="0" smtClean="0"/>
              <a:t>повышение </a:t>
            </a:r>
            <a:r>
              <a:rPr lang="ru-RU" dirty="0" smtClean="0"/>
              <a:t>ответственности общественности за дело культурного строительства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выявление </a:t>
            </a:r>
            <a:r>
              <a:rPr lang="ru-RU" dirty="0" err="1" smtClean="0"/>
              <a:t>культактива</a:t>
            </a:r>
            <a:r>
              <a:rPr lang="ru-RU" dirty="0" smtClean="0"/>
              <a:t> и содействие выдвижению его на работу в органы и учреждениям народного образования, </a:t>
            </a: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 smtClean="0"/>
              <a:t>товарищеской самопомощи.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Положение об организации и работе общественной инспектуры.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II. Принципы организации.</a:t>
            </a:r>
          </a:p>
          <a:p>
            <a:pPr algn="just"/>
            <a:r>
              <a:rPr lang="ru-RU" dirty="0" smtClean="0"/>
              <a:t>Для обеспечения общественного характера института лучшего классового подбора все добровольно записавшиеся на эту работу должны быть утверждены соответствующими организациями, несущими полную ответственность за них примерно в таком порядке: </a:t>
            </a:r>
            <a:r>
              <a:rPr lang="ru-RU" dirty="0" err="1" smtClean="0"/>
              <a:t>культкомиссиями</a:t>
            </a:r>
            <a:r>
              <a:rPr lang="ru-RU" dirty="0" smtClean="0"/>
              <a:t> </a:t>
            </a:r>
            <a:r>
              <a:rPr lang="ru-RU" dirty="0" err="1" smtClean="0"/>
              <a:t>фабзавкомов</a:t>
            </a:r>
            <a:r>
              <a:rPr lang="ru-RU" dirty="0" smtClean="0"/>
              <a:t> — батраки, колхозники, бедняки и серед­няки после обсуждения на группах бедноты утверждаются </a:t>
            </a:r>
            <a:r>
              <a:rPr lang="ru-RU" dirty="0" err="1" smtClean="0"/>
              <a:t>культсекциями</a:t>
            </a:r>
            <a:r>
              <a:rPr lang="ru-RU" dirty="0" smtClean="0"/>
              <a:t> сельсоветов, </a:t>
            </a:r>
            <a:r>
              <a:rPr lang="ru-RU" dirty="0" err="1" smtClean="0"/>
              <a:t>просвещенцы--месткомами</a:t>
            </a:r>
            <a:r>
              <a:rPr lang="ru-RU" dirty="0" smtClean="0"/>
              <a:t>, учащиеся — органами школьного самоуправления, служащие — месткомами учреждений, члены низовых общественных организаций при </a:t>
            </a:r>
            <a:r>
              <a:rPr lang="ru-RU" dirty="0" err="1" smtClean="0"/>
              <a:t>культучреждениях</a:t>
            </a:r>
            <a:r>
              <a:rPr lang="ru-RU" dirty="0" smtClean="0"/>
              <a:t> — соответственно этими организациями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Состав общественной инспектуры по количеству не ограничивается определенными </a:t>
            </a:r>
            <a:r>
              <a:rPr lang="ru-RU" dirty="0" smtClean="0"/>
              <a:t>нормами.</a:t>
            </a:r>
          </a:p>
          <a:p>
            <a:pPr algn="just"/>
            <a:r>
              <a:rPr lang="ru-RU" dirty="0" smtClean="0"/>
              <a:t>Выбытие из состава инспектуры может происходить или по личному желанию или в случае отвода общественными организациями. 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Положение об организации и работе общественной инспектуры.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III. Формы, методы и объекты работ.</a:t>
            </a:r>
          </a:p>
          <a:p>
            <a:r>
              <a:rPr lang="ru-RU" dirty="0" smtClean="0"/>
              <a:t>Основные виды работ института </a:t>
            </a:r>
            <a:r>
              <a:rPr lang="ru-RU" dirty="0" smtClean="0"/>
              <a:t>общественной </a:t>
            </a:r>
            <a:r>
              <a:rPr lang="ru-RU" dirty="0" smtClean="0"/>
              <a:t>инспектуры:</a:t>
            </a:r>
          </a:p>
          <a:p>
            <a:r>
              <a:rPr lang="ru-RU" dirty="0" smtClean="0"/>
              <a:t>проведение обследований (главным образом бригадных), </a:t>
            </a:r>
            <a:endParaRPr lang="ru-RU" dirty="0" smtClean="0"/>
          </a:p>
          <a:p>
            <a:r>
              <a:rPr lang="ru-RU" dirty="0" smtClean="0"/>
              <a:t>организация </a:t>
            </a:r>
            <a:r>
              <a:rPr lang="ru-RU" dirty="0" smtClean="0"/>
              <a:t>бригадных обследований и общественных смотров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организация и участие в бригадах содействия разрешению того или иного вопроса или проведению той или иной кампании, </a:t>
            </a:r>
            <a:endParaRPr lang="ru-RU" dirty="0" smtClean="0"/>
          </a:p>
          <a:p>
            <a:r>
              <a:rPr lang="ru-RU" dirty="0" smtClean="0"/>
              <a:t>инструктирование,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товарищеская взаимопомощь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разработка материалов обследований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 smtClean="0"/>
              <a:t>в разрешении других вопросов инспекторской работы.</a:t>
            </a:r>
          </a:p>
          <a:p>
            <a:pPr algn="just"/>
            <a:r>
              <a:rPr lang="ru-RU" dirty="0" smtClean="0"/>
              <a:t>Объектами работы явятся все типы учреждений просветительной сети, отдельные проблемы культурного строительства, культработа других организаций (профсоюзы, кооперации и т.д.) и органы ОНО. При обследовании последних вышестоящей инспекцией обязательно привлекается к работе местная общественная инспектура.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700" b="1" dirty="0" smtClean="0"/>
              <a:t>Положение об организации и работе общественной инспектуры.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IY. Обязанности и права общественной инспектуры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Общественный инспектор обязан проводить в своей работе линию и директивы советского правительства и его органов в деле народного образования и бороться со всеми искривлениями ее. Для этого он должен изучать принцип и опыт управления делом народного образования как путем личной работы, так и путем участия в специально для этого устраиваемых семинариях, заседаниях, совещаниях и конференциях.</a:t>
            </a:r>
          </a:p>
          <a:p>
            <a:pPr algn="just"/>
            <a:r>
              <a:rPr lang="ru-RU" dirty="0" smtClean="0"/>
              <a:t>Права </a:t>
            </a:r>
            <a:r>
              <a:rPr lang="ru-RU" dirty="0" smtClean="0"/>
              <a:t>общественного инспектора в процессе его работы и в круге его поручений те же, что и права штатной </a:t>
            </a:r>
            <a:r>
              <a:rPr lang="ru-RU" dirty="0" smtClean="0"/>
              <a:t>инспектуры.</a:t>
            </a:r>
          </a:p>
          <a:p>
            <a:pPr algn="just"/>
            <a:r>
              <a:rPr lang="ru-RU" dirty="0" smtClean="0"/>
              <a:t>Обязательность в работе инспектора начинается с момента принятия на себя поручения, за которое он несет общественную ответственность.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Положение </a:t>
            </a:r>
            <a:r>
              <a:rPr lang="ru-RU" sz="2000" b="1" dirty="0" smtClean="0"/>
              <a:t>об общественном инспекторе районного, городского, окружного, областного, краевого отделов народного образования, министерства просвещения АССР и Министерства просвещения </a:t>
            </a:r>
            <a:r>
              <a:rPr lang="ru-RU" sz="2200" b="1" dirty="0" smtClean="0"/>
              <a:t>РСФСР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Утверждено совместным </a:t>
            </a:r>
            <a:r>
              <a:rPr lang="ru-RU" dirty="0" smtClean="0"/>
              <a:t>приказом министра просвещения РСФСР Е. </a:t>
            </a:r>
            <a:r>
              <a:rPr lang="ru-RU" dirty="0" err="1" smtClean="0"/>
              <a:t>Афанасенко</a:t>
            </a:r>
            <a:r>
              <a:rPr lang="ru-RU" dirty="0" smtClean="0"/>
              <a:t> и председателя Республиканского комитета профсоюза работников просвещения, высшей школы и научных учреждений РСФСР Л. Чупраковой (23 марта 1963 г., № 233, № 69</a:t>
            </a:r>
            <a:r>
              <a:rPr lang="ru-RU" dirty="0" smtClean="0"/>
              <a:t>).</a:t>
            </a:r>
            <a:endParaRPr lang="ru-RU" dirty="0" smtClean="0"/>
          </a:p>
          <a:p>
            <a:pPr algn="just"/>
            <a:r>
              <a:rPr lang="ru-RU" i="1" dirty="0" smtClean="0"/>
              <a:t>"В свете выполнения решений </a:t>
            </a:r>
            <a:r>
              <a:rPr lang="en-US" i="1" dirty="0" smtClean="0"/>
              <a:t>XXII</a:t>
            </a:r>
            <a:r>
              <a:rPr lang="ru-RU" i="1" dirty="0" smtClean="0"/>
              <a:t> съезда КПСС и программы партии, закона о школе, решений ноябрьского (1962) пленума ЦК КПСС о всемерном усилении партийно-государственного и общественного контроля особое значение приобретает систематическое и глубокое изучение состояния народного образования, творческое внедрение передового опыта и оказания практической помощи работникам школ, других детских учреждений и органов народного образования на местах в повышении качества обучения и воспитания подрастающего поколения" </a:t>
            </a:r>
            <a:r>
              <a:rPr lang="ru-RU" i="1" dirty="0" smtClean="0"/>
              <a:t>(п.1)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</TotalTime>
  <Words>1080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Общественный контроль в сфере образования: история и перспективы развития   </vt:lpstr>
      <vt:lpstr>Федеральный закон "Об основах общественного контроля в Российской Федерации"</vt:lpstr>
      <vt:lpstr>Перечень нормативных правовых актов, регулирующих нормы общественного контроля</vt:lpstr>
      <vt:lpstr>  ОТНОСИТЕЛЬНО НАЗНАЧЕНИЯ ПРИ УЕЗДНЫХ УЧИЛИЩАХ ПОЧЕТНЫХ СМОТРИТЕЛЕЙ [Августа 26 дня 1811 года] </vt:lpstr>
      <vt:lpstr>Положение об организации и работе общественной инспектуры. </vt:lpstr>
      <vt:lpstr>Положение об организации и работе общественной инспектуры.</vt:lpstr>
      <vt:lpstr>Положение об организации и работе общественной инспектуры.</vt:lpstr>
      <vt:lpstr>Положение об организации и работе общественной инспектуры.</vt:lpstr>
      <vt:lpstr>Положение об общественном инспекторе районного, городского, окружного, областного, краевого отделов народного образования, министерства просвещения АССР и Министерства просвещения РСФСР</vt:lpstr>
      <vt:lpstr>Слайд 10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Общественный контроль в сфере образования: история и перспективы развития</dc:title>
  <dc:creator>Николай</dc:creator>
  <cp:lastModifiedBy>Николай</cp:lastModifiedBy>
  <cp:revision>8</cp:revision>
  <dcterms:created xsi:type="dcterms:W3CDTF">2015-11-09T17:09:59Z</dcterms:created>
  <dcterms:modified xsi:type="dcterms:W3CDTF">2015-11-09T17:54:53Z</dcterms:modified>
</cp:coreProperties>
</file>