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56" r:id="rId3"/>
    <p:sldId id="257" r:id="rId4"/>
    <p:sldId id="258" r:id="rId5"/>
    <p:sldId id="293" r:id="rId6"/>
    <p:sldId id="294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6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Object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6440-B041-48B3-9D93-BB5D166448C2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B53-14C9-4A5D-8BD7-6D326CBBC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Улучшить логотип в правом верхнем углу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CE726-83AF-438D-8B26-6A52364DE53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</a:t>
            </a:r>
            <a:r>
              <a:rPr lang="ru-RU" baseline="0" dirty="0" smtClean="0"/>
              <a:t> рамок, оставить в таком стиле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Оставить в таком</a:t>
            </a:r>
            <a:r>
              <a:rPr lang="ru-RU" baseline="0" dirty="0" smtClean="0"/>
              <a:t> минималистском оформлении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Оформить</a:t>
            </a:r>
            <a:r>
              <a:rPr lang="ru-RU" baseline="0" dirty="0" smtClean="0"/>
              <a:t> рамками, как в слайдах, начиная с №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Рамки как слайд №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</a:t>
            </a:r>
            <a:r>
              <a:rPr lang="ru-RU" baseline="0" dirty="0" smtClean="0"/>
              <a:t> же рамки, ШРД сделать цветными палочками, шрифты и фото – на твой вкус. Фото Ярмарки можно взять и из прошлогодних 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Рамки, остальное – сделай</a:t>
            </a:r>
            <a:r>
              <a:rPr lang="ru-RU" baseline="0" dirty="0" smtClean="0"/>
              <a:t> по своему вкусу. Заголовок можно сделать лаконичнее: 33 работодателя – 57 кейсов. Логотипы можно выбрать из приложенного </a:t>
            </a:r>
            <a:r>
              <a:rPr lang="ru-RU" baseline="0" dirty="0" err="1" smtClean="0"/>
              <a:t>вордовского</a:t>
            </a:r>
            <a:r>
              <a:rPr lang="ru-RU" baseline="0" dirty="0" smtClean="0"/>
              <a:t> файла (маршрутный лист Ярмарки), все – не обязательно, самые значимые.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сделать</a:t>
            </a:r>
            <a:r>
              <a:rPr lang="ru-RU" baseline="0" dirty="0" smtClean="0"/>
              <a:t> в цветных кругах, как на слайде № 7 или 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B53-14C9-4A5D-8BD7-6D326CBBC3F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EF09-D46A-42B0-93D0-683C10AE04AB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4D38-EE63-4B44-AB1F-15834617C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56.jpeg"/><Relationship Id="rId5" Type="http://schemas.openxmlformats.org/officeDocument/2006/relationships/image" Target="../media/image14.jpeg"/><Relationship Id="rId10" Type="http://schemas.openxmlformats.org/officeDocument/2006/relationships/image" Target="../media/image55.jpeg"/><Relationship Id="rId4" Type="http://schemas.openxmlformats.org/officeDocument/2006/relationships/image" Target="../media/image46.pn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26" Type="http://schemas.openxmlformats.org/officeDocument/2006/relationships/image" Target="../media/image76.jpeg"/><Relationship Id="rId3" Type="http://schemas.openxmlformats.org/officeDocument/2006/relationships/image" Target="../media/image2.png"/><Relationship Id="rId21" Type="http://schemas.openxmlformats.org/officeDocument/2006/relationships/image" Target="../media/image71.png"/><Relationship Id="rId34" Type="http://schemas.openxmlformats.org/officeDocument/2006/relationships/image" Target="../media/image84.jpeg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5" Type="http://schemas.openxmlformats.org/officeDocument/2006/relationships/image" Target="../media/image75.png"/><Relationship Id="rId33" Type="http://schemas.openxmlformats.org/officeDocument/2006/relationships/image" Target="../media/image8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6.jpe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1.jpeg"/><Relationship Id="rId24" Type="http://schemas.openxmlformats.org/officeDocument/2006/relationships/image" Target="../media/image74.png"/><Relationship Id="rId32" Type="http://schemas.openxmlformats.org/officeDocument/2006/relationships/image" Target="../media/image82.jpeg"/><Relationship Id="rId5" Type="http://schemas.openxmlformats.org/officeDocument/2006/relationships/image" Target="../media/image23.pn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28" Type="http://schemas.openxmlformats.org/officeDocument/2006/relationships/image" Target="../media/image78.jpeg"/><Relationship Id="rId36" Type="http://schemas.openxmlformats.org/officeDocument/2006/relationships/image" Target="../media/image86.jpeg"/><Relationship Id="rId10" Type="http://schemas.openxmlformats.org/officeDocument/2006/relationships/image" Target="../media/image60.jpeg"/><Relationship Id="rId19" Type="http://schemas.openxmlformats.org/officeDocument/2006/relationships/image" Target="../media/image69.png"/><Relationship Id="rId31" Type="http://schemas.openxmlformats.org/officeDocument/2006/relationships/image" Target="../media/image81.jpeg"/><Relationship Id="rId4" Type="http://schemas.openxmlformats.org/officeDocument/2006/relationships/image" Target="../media/image46.pn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Relationship Id="rId30" Type="http://schemas.openxmlformats.org/officeDocument/2006/relationships/image" Target="../media/image80.jpeg"/><Relationship Id="rId35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3.jpe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10" Type="http://schemas.openxmlformats.org/officeDocument/2006/relationships/image" Target="../media/image89.png"/><Relationship Id="rId4" Type="http://schemas.openxmlformats.org/officeDocument/2006/relationships/image" Target="../media/image14.jpe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3.jpeg"/><Relationship Id="rId7" Type="http://schemas.openxmlformats.org/officeDocument/2006/relationships/image" Target="../media/image9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3.jpeg"/><Relationship Id="rId7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3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3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3.jpeg"/><Relationship Id="rId7" Type="http://schemas.openxmlformats.org/officeDocument/2006/relationships/image" Target="../media/image9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3.jpeg"/><Relationship Id="rId7" Type="http://schemas.openxmlformats.org/officeDocument/2006/relationships/image" Target="../media/image9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3.jpeg"/><Relationship Id="rId7" Type="http://schemas.openxmlformats.org/officeDocument/2006/relationships/image" Target="../media/image10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13.jpeg"/><Relationship Id="rId7" Type="http://schemas.openxmlformats.org/officeDocument/2006/relationships/image" Target="../media/image10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106.png"/><Relationship Id="rId5" Type="http://schemas.openxmlformats.org/officeDocument/2006/relationships/image" Target="../media/image15.jpeg"/><Relationship Id="rId10" Type="http://schemas.openxmlformats.org/officeDocument/2006/relationships/image" Target="../media/image105.jpeg"/><Relationship Id="rId4" Type="http://schemas.openxmlformats.org/officeDocument/2006/relationships/image" Target="../media/image14.jpeg"/><Relationship Id="rId9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3.jpeg"/><Relationship Id="rId7" Type="http://schemas.openxmlformats.org/officeDocument/2006/relationships/image" Target="../media/image10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110.png"/><Relationship Id="rId5" Type="http://schemas.openxmlformats.org/officeDocument/2006/relationships/image" Target="../media/image15.jpeg"/><Relationship Id="rId10" Type="http://schemas.openxmlformats.org/officeDocument/2006/relationships/image" Target="../media/image109.jpeg"/><Relationship Id="rId4" Type="http://schemas.openxmlformats.org/officeDocument/2006/relationships/image" Target="../media/image14.jpeg"/><Relationship Id="rId9" Type="http://schemas.openxmlformats.org/officeDocument/2006/relationships/image" Target="../media/image10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42868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«Школа нового поколения» - </a:t>
            </a:r>
            <a:r>
              <a:rPr lang="ru-RU" sz="3600" b="1" smtClean="0">
                <a:ea typeface="Verdana" pitchFamily="34" charset="0"/>
                <a:cs typeface="Verdana" pitchFamily="34" charset="0"/>
              </a:rPr>
              <a:t/>
            </a:r>
            <a:br>
              <a:rPr lang="ru-RU" sz="3600" b="1" smtClean="0">
                <a:ea typeface="Verdana" pitchFamily="34" charset="0"/>
                <a:cs typeface="Verdana" pitchFamily="34" charset="0"/>
              </a:rPr>
            </a:br>
            <a:r>
              <a:rPr lang="ru-RU" sz="3600" b="1" smtClean="0">
                <a:ea typeface="Verdana" pitchFamily="34" charset="0"/>
                <a:cs typeface="Verdana" pitchFamily="34" charset="0"/>
              </a:rPr>
              <a:t>программа </a:t>
            </a: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целостного образования</a:t>
            </a:r>
            <a:br>
              <a:rPr lang="ru-RU" sz="3600" b="1" dirty="0" smtClean="0">
                <a:ea typeface="Verdana" pitchFamily="34" charset="0"/>
                <a:cs typeface="Verdana" pitchFamily="34" charset="0"/>
              </a:rPr>
            </a:br>
            <a:r>
              <a:rPr lang="ru-RU" sz="40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ru-RU" sz="4000" b="1" dirty="0" smtClean="0"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ea typeface="Verdana" pitchFamily="34" charset="0"/>
                <a:cs typeface="Verdana" pitchFamily="34" charset="0"/>
              </a:rPr>
              <a:t>К</a:t>
            </a:r>
            <a:r>
              <a:rPr lang="ru-RU" sz="2400" b="1" dirty="0" smtClean="0"/>
              <a:t>онференция «Эффективные модели </a:t>
            </a:r>
            <a:br>
              <a:rPr lang="ru-RU" sz="2400" b="1" dirty="0" smtClean="0"/>
            </a:br>
            <a:r>
              <a:rPr lang="ru-RU" sz="2400" b="1" dirty="0" smtClean="0"/>
              <a:t>государственно-общественного управления образованием в целях повышения охвата детей программами </a:t>
            </a:r>
            <a:br>
              <a:rPr lang="ru-RU" sz="2400" b="1" dirty="0" smtClean="0"/>
            </a:br>
            <a:r>
              <a:rPr lang="ru-RU" sz="2400" b="1" dirty="0" smtClean="0"/>
              <a:t>дополнительного образования: региональный опыт»</a:t>
            </a:r>
            <a:r>
              <a:rPr lang="ru-RU" sz="24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ea typeface="Verdana" pitchFamily="34" charset="0"/>
                <a:cs typeface="Verdana" pitchFamily="34" charset="0"/>
              </a:rPr>
            </a:br>
            <a:r>
              <a:rPr lang="ru-RU" sz="2400" b="1" smtClean="0">
                <a:ea typeface="Verdana" pitchFamily="34" charset="0"/>
                <a:cs typeface="Verdana" pitchFamily="34" charset="0"/>
              </a:rPr>
              <a:t/>
            </a:r>
            <a:br>
              <a:rPr lang="ru-RU" sz="2400" b="1" smtClean="0">
                <a:ea typeface="Verdana" pitchFamily="34" charset="0"/>
                <a:cs typeface="Verdana" pitchFamily="34" charset="0"/>
              </a:rPr>
            </a:br>
            <a:r>
              <a:rPr lang="ru-RU" sz="2400" b="1" smtClean="0">
                <a:ea typeface="Verdana" pitchFamily="34" charset="0"/>
                <a:cs typeface="Verdana" pitchFamily="34" charset="0"/>
              </a:rPr>
              <a:t>ИДО МГПУ, </a:t>
            </a:r>
            <a:r>
              <a:rPr lang="ru-RU" sz="2000" b="1" smtClean="0">
                <a:ea typeface="Verdana" pitchFamily="34" charset="0"/>
                <a:cs typeface="Verdana" pitchFamily="34" charset="0"/>
              </a:rPr>
              <a:t>20 </a:t>
            </a:r>
            <a:r>
              <a:rPr lang="ru-RU" sz="2000" b="1" dirty="0" smtClean="0">
                <a:ea typeface="Verdana" pitchFamily="34" charset="0"/>
                <a:cs typeface="Verdana" pitchFamily="34" charset="0"/>
              </a:rPr>
              <a:t>октября 2015 г.</a:t>
            </a:r>
          </a:p>
        </p:txBody>
      </p:sp>
      <p:pic>
        <p:nvPicPr>
          <p:cNvPr id="2052" name="Picture 8" descr="человечки лого ВД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6632"/>
            <a:ext cx="21574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522" y="188640"/>
            <a:ext cx="383895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285728"/>
            <a:ext cx="7658096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Курс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«Основы естественнонаучных исследований»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2484C6"/>
                </a:solidFill>
              </a:rPr>
              <a:t>Обучение в первой половине дня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51"/>
          <p:cNvGrpSpPr/>
          <p:nvPr/>
        </p:nvGrpSpPr>
        <p:grpSpPr>
          <a:xfrm>
            <a:off x="2411412" y="2342116"/>
            <a:ext cx="2160588" cy="2507886"/>
            <a:chOff x="3491706" y="2529000"/>
            <a:chExt cx="2160588" cy="2507886"/>
          </a:xfrm>
        </p:grpSpPr>
        <p:sp>
          <p:nvSpPr>
            <p:cNvPr id="53" name="Кольцо 52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</a:rPr>
                <a:t>школ-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  <a:latin typeface="+mn-lt"/>
                </a:rPr>
                <a:t>участниц</a:t>
              </a:r>
              <a:endParaRPr lang="ru-RU" sz="2000" b="1" dirty="0">
                <a:solidFill>
                  <a:srgbClr val="ED125F"/>
                </a:solidFill>
                <a:latin typeface="+mn-lt"/>
              </a:endParaRPr>
            </a:p>
          </p:txBody>
        </p:sp>
        <p:grpSp>
          <p:nvGrpSpPr>
            <p:cNvPr id="11" name="Группа 24"/>
            <p:cNvGrpSpPr>
              <a:grpSpLocks noChangeAspect="1"/>
            </p:cNvGrpSpPr>
            <p:nvPr/>
          </p:nvGrpSpPr>
          <p:grpSpPr>
            <a:xfrm>
              <a:off x="4214383" y="3105000"/>
              <a:ext cx="715242" cy="648000"/>
              <a:chOff x="4067944" y="3046412"/>
              <a:chExt cx="844575" cy="765175"/>
            </a:xfrm>
          </p:grpSpPr>
          <p:pic>
            <p:nvPicPr>
              <p:cNvPr id="56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93560"/>
              <a:stretch>
                <a:fillRect/>
              </a:stretch>
            </p:blipFill>
            <p:spPr bwMode="auto">
              <a:xfrm>
                <a:off x="4572000" y="3046412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809" r="83659"/>
              <a:stretch>
                <a:fillRect/>
              </a:stretch>
            </p:blipFill>
            <p:spPr bwMode="auto">
              <a:xfrm>
                <a:off x="4067944" y="3046412"/>
                <a:ext cx="504056" cy="7651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Группа 57"/>
          <p:cNvGrpSpPr/>
          <p:nvPr/>
        </p:nvGrpSpPr>
        <p:grpSpPr>
          <a:xfrm>
            <a:off x="4625990" y="2342116"/>
            <a:ext cx="2160588" cy="2507886"/>
            <a:chOff x="3491706" y="2529000"/>
            <a:chExt cx="2160588" cy="2507886"/>
          </a:xfrm>
        </p:grpSpPr>
        <p:pic>
          <p:nvPicPr>
            <p:cNvPr id="59" name="Picture 3" descr="F:\ШНП\2015.09.29_совет директоров ФВД\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8075" y="3105000"/>
              <a:ext cx="467850" cy="648000"/>
            </a:xfrm>
            <a:prstGeom prst="rect">
              <a:avLst/>
            </a:prstGeom>
            <a:noFill/>
          </p:spPr>
        </p:pic>
        <p:sp>
          <p:nvSpPr>
            <p:cNvPr id="60" name="Кольцо 59"/>
            <p:cNvSpPr>
              <a:spLocks noChangeAspect="1"/>
            </p:cNvSpPr>
            <p:nvPr/>
          </p:nvSpPr>
          <p:spPr>
            <a:xfrm>
              <a:off x="3671337" y="2529000"/>
              <a:ext cx="1801325" cy="1800000"/>
            </a:xfrm>
            <a:prstGeom prst="donut">
              <a:avLst>
                <a:gd name="adj" fmla="val 3799"/>
              </a:avLst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</a:rPr>
                <a:t>региона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  <a:latin typeface="+mn-lt"/>
                </a:rPr>
                <a:t>России</a:t>
              </a:r>
              <a:endParaRPr lang="ru-RU" sz="2000" b="1" dirty="0">
                <a:solidFill>
                  <a:srgbClr val="FAA61A"/>
                </a:solidFill>
                <a:latin typeface="+mn-lt"/>
              </a:endParaRPr>
            </a:p>
          </p:txBody>
        </p:sp>
      </p:grpSp>
      <p:grpSp>
        <p:nvGrpSpPr>
          <p:cNvPr id="15" name="Группа 61"/>
          <p:cNvGrpSpPr/>
          <p:nvPr/>
        </p:nvGrpSpPr>
        <p:grpSpPr>
          <a:xfrm>
            <a:off x="6697692" y="2334560"/>
            <a:ext cx="2160588" cy="2507886"/>
            <a:chOff x="3491706" y="2529000"/>
            <a:chExt cx="2160588" cy="2507886"/>
          </a:xfrm>
        </p:grpSpPr>
        <p:sp>
          <p:nvSpPr>
            <p:cNvPr id="63" name="Кольцо 62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участников</a:t>
              </a:r>
              <a:endParaRPr lang="ru-RU" sz="2000" b="1" dirty="0" smtClean="0">
                <a:solidFill>
                  <a:srgbClr val="72BF44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курса</a:t>
              </a:r>
              <a:endParaRPr lang="ru-RU" sz="2000" b="1" dirty="0">
                <a:solidFill>
                  <a:srgbClr val="72BF44"/>
                </a:solidFill>
                <a:latin typeface="+mn-lt"/>
              </a:endParaRPr>
            </a:p>
          </p:txBody>
        </p:sp>
        <p:grpSp>
          <p:nvGrpSpPr>
            <p:cNvPr id="16" name="Группа 42"/>
            <p:cNvGrpSpPr>
              <a:grpSpLocks noChangeAspect="1"/>
            </p:cNvGrpSpPr>
            <p:nvPr/>
          </p:nvGrpSpPr>
          <p:grpSpPr>
            <a:xfrm>
              <a:off x="3861744" y="3105000"/>
              <a:ext cx="1420503" cy="648000"/>
              <a:chOff x="3786182" y="3033000"/>
              <a:chExt cx="1736173" cy="792000"/>
            </a:xfrm>
          </p:grpSpPr>
          <p:pic>
            <p:nvPicPr>
              <p:cNvPr id="66" name="Picture 2" descr="F:\ШНП\2015.09.29_совет директоров ФВД\7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3046412"/>
                <a:ext cx="477837" cy="765175"/>
              </a:xfrm>
              <a:prstGeom prst="rect">
                <a:avLst/>
              </a:prstGeom>
              <a:noFill/>
            </p:spPr>
          </p:pic>
          <p:pic>
            <p:nvPicPr>
              <p:cNvPr id="67" name="Picture 7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759" r="52709"/>
              <a:stretch>
                <a:fillRect/>
              </a:stretch>
            </p:blipFill>
            <p:spPr bwMode="auto">
              <a:xfrm>
                <a:off x="5000628" y="3033000"/>
                <a:ext cx="521727" cy="792000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93560"/>
              <a:stretch>
                <a:fillRect/>
              </a:stretch>
            </p:blipFill>
            <p:spPr bwMode="auto">
              <a:xfrm>
                <a:off x="3786182" y="3046412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809" r="83659"/>
              <a:stretch>
                <a:fillRect/>
              </a:stretch>
            </p:blipFill>
            <p:spPr bwMode="auto">
              <a:xfrm>
                <a:off x="4067944" y="3046412"/>
                <a:ext cx="504056" cy="7651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9" name="Группа 41"/>
          <p:cNvGrpSpPr/>
          <p:nvPr/>
        </p:nvGrpSpPr>
        <p:grpSpPr>
          <a:xfrm>
            <a:off x="268272" y="2357430"/>
            <a:ext cx="2160588" cy="2507886"/>
            <a:chOff x="3499559" y="2529000"/>
            <a:chExt cx="2160588" cy="2507886"/>
          </a:xfrm>
        </p:grpSpPr>
        <p:sp>
          <p:nvSpPr>
            <p:cNvPr id="71" name="Кольцо 70"/>
            <p:cNvSpPr>
              <a:spLocks noChangeAspect="1"/>
            </p:cNvSpPr>
            <p:nvPr/>
          </p:nvSpPr>
          <p:spPr>
            <a:xfrm>
              <a:off x="3675264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99559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</a:rPr>
                <a:t>в</a:t>
              </a:r>
              <a:r>
                <a:rPr lang="ru-RU" sz="2000" b="1" dirty="0" smtClean="0">
                  <a:solidFill>
                    <a:srgbClr val="2484C6"/>
                  </a:solidFill>
                  <a:latin typeface="+mn-lt"/>
                </a:rPr>
                <a:t>озраст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  <a:latin typeface="+mn-lt"/>
                </a:rPr>
                <a:t>участников</a:t>
              </a:r>
              <a:endParaRPr lang="ru-RU" sz="2000" b="1" dirty="0">
                <a:solidFill>
                  <a:srgbClr val="2484C6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55531" y="3735000"/>
              <a:ext cx="621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2484C6"/>
                  </a:solidFill>
                </a:rPr>
                <a:t>лет</a:t>
              </a:r>
              <a:endParaRPr lang="ru-RU" sz="2400" b="1" dirty="0">
                <a:solidFill>
                  <a:srgbClr val="2484C6"/>
                </a:solidFill>
              </a:endParaRPr>
            </a:p>
          </p:txBody>
        </p:sp>
        <p:grpSp>
          <p:nvGrpSpPr>
            <p:cNvPr id="20" name="Группа 18"/>
            <p:cNvGrpSpPr>
              <a:grpSpLocks noChangeAspect="1"/>
            </p:cNvGrpSpPr>
            <p:nvPr/>
          </p:nvGrpSpPr>
          <p:grpSpPr>
            <a:xfrm>
              <a:off x="3930795" y="3118816"/>
              <a:ext cx="1282413" cy="612000"/>
              <a:chOff x="3786182" y="3046412"/>
              <a:chExt cx="1603383" cy="765175"/>
            </a:xfrm>
          </p:grpSpPr>
          <p:pic>
            <p:nvPicPr>
              <p:cNvPr id="75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93560"/>
              <a:stretch>
                <a:fillRect/>
              </a:stretch>
            </p:blipFill>
            <p:spPr bwMode="auto">
              <a:xfrm>
                <a:off x="4071934" y="3046412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76" name="Picture 4" descr="F:\ШНП\2015.09.29_совет директоров ФВД\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9190" y="3046412"/>
                <a:ext cx="460375" cy="765175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93560"/>
              <a:stretch>
                <a:fillRect/>
              </a:stretch>
            </p:blipFill>
            <p:spPr bwMode="auto">
              <a:xfrm>
                <a:off x="3786182" y="3046412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ШНП\2015.09.29_совет директоров ФВД\вскл.знак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28000" y="3348361"/>
                <a:ext cx="288000" cy="80639"/>
              </a:xfrm>
              <a:prstGeom prst="rect">
                <a:avLst/>
              </a:prstGeom>
              <a:noFill/>
            </p:spPr>
          </p:pic>
          <p:pic>
            <p:nvPicPr>
              <p:cNvPr id="79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93560"/>
              <a:stretch>
                <a:fillRect/>
              </a:stretch>
            </p:blipFill>
            <p:spPr bwMode="auto">
              <a:xfrm>
                <a:off x="4643438" y="3046412"/>
                <a:ext cx="340519" cy="76517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285728"/>
            <a:ext cx="7658096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Неделя М.В. Ломоносова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14"/>
          <p:cNvGrpSpPr>
            <a:grpSpLocks noChangeAspect="1"/>
          </p:cNvGrpSpPr>
          <p:nvPr/>
        </p:nvGrpSpPr>
        <p:grpSpPr>
          <a:xfrm>
            <a:off x="785786" y="1285860"/>
            <a:ext cx="7536709" cy="5100002"/>
            <a:chOff x="0" y="765175"/>
            <a:chExt cx="9144000" cy="6094413"/>
          </a:xfrm>
        </p:grpSpPr>
        <p:pic>
          <p:nvPicPr>
            <p:cNvPr id="16" name="Picture 4" descr="E:\ШНП\!Сайт ШНП\!Новости\2014\11_ноябрь\2014.11.14_неделя Ломоносова, анонс\1599-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8975" y="2420938"/>
              <a:ext cx="2684463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C:\Users\Алексей Валерьевич\Desktop\ШНП\2014.10.06_отчет ФВД\шнп_лого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3763" y="4652963"/>
              <a:ext cx="22748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7" descr="J:\ЛОМОНОСОВ\Ломоносов фото\DSC0337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334000"/>
              <a:ext cx="2286000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8" descr="J:\ЛОМОНОСОВ\Ломоносов фото\DSC03369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3811588"/>
              <a:ext cx="2286000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 descr="SAM_3385"/>
            <p:cNvPicPr>
              <a:picLocks noChangeAspect="1" noChangeArrowheads="1"/>
            </p:cNvPicPr>
            <p:nvPr/>
          </p:nvPicPr>
          <p:blipFill>
            <a:blip r:embed="rId7" cstate="print"/>
            <a:srcRect r="15646"/>
            <a:stretch>
              <a:fillRect/>
            </a:stretch>
          </p:blipFill>
          <p:spPr bwMode="auto">
            <a:xfrm>
              <a:off x="0" y="765175"/>
              <a:ext cx="2286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SAM_3404"/>
            <p:cNvPicPr>
              <a:picLocks noChangeAspect="1" noChangeArrowheads="1"/>
            </p:cNvPicPr>
            <p:nvPr/>
          </p:nvPicPr>
          <p:blipFill>
            <a:blip r:embed="rId8" cstate="print"/>
            <a:srcRect l="12363" r="4956"/>
            <a:stretch>
              <a:fillRect/>
            </a:stretch>
          </p:blipFill>
          <p:spPr bwMode="auto">
            <a:xfrm>
              <a:off x="6858000" y="2289175"/>
              <a:ext cx="2286000" cy="152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 descr="E:\ШНП\!Сайт ШНП\!Новости\2014\11_ноябрь\2014.11.19_Тулун, неделя Ломоносова\Новая папка\t007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0" y="765175"/>
              <a:ext cx="2286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https://lh4.googleusercontent.com/--93yHJVeKbc/VHA-eujKPxI/AAAAAAAAWp0/alXWuwNen-U/w1319-h879-no/0_12b633_a249c2b_ori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00" y="765175"/>
              <a:ext cx="2286000" cy="152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https://lh4.googleusercontent.com/-eDL-y9u6Zu4/VHA-mRHp3vI/AAAAAAAAWr8/qoG4-98PJIY/w1319-h879-no/0_12b645_861c44a8_orig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335588"/>
              <a:ext cx="2286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https://lh6.googleusercontent.com/-cpo7Du9zGyY/VHCF_Lg2EFI/AAAAAAAAW78/rCZGf2vKdew/w1319-h879-no/DSC_8119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3811588"/>
              <a:ext cx="2286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" descr="https://lh5.googleusercontent.com/-pANrPo61Rew/VHCGApgDt9I/AAAAAAAAW8c/ctq9DTvtdBE/w1319-h879-no/DSC_8129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72000" y="765175"/>
              <a:ext cx="2286000" cy="152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 descr="E:\ШНП\!Сайт ШНП\!Новости\2014\11_ноябрь\2014.11.19_У-Л 2, неделя Ломоносова\Новая папка\5.jpg"/>
            <p:cNvPicPr>
              <a:picLocks noChangeArrowheads="1"/>
            </p:cNvPicPr>
            <p:nvPr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572000" y="5335588"/>
              <a:ext cx="2286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https://lh4.googleusercontent.com/-kezhBkDvWHo/VHCEGWElFZI/AAAAAAAAWvE/eimAxFVDr7M/w1319-h879-no/DSC_8006.JPG"/>
            <p:cNvPicPr>
              <a:picLocks noChangeAspect="1" noChangeArrowheads="1"/>
            </p:cNvPicPr>
            <p:nvPr/>
          </p:nvPicPr>
          <p:blipFill>
            <a:blip r:embed="rId1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286000" y="5335588"/>
              <a:ext cx="228441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7" descr="E:\ШНП\!Сайт ШНП\!Новости\2014\11_ноябрь\2014.11.19_Тулун, неделя Ломоносова\Новая папка\t004.jpg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2287588"/>
              <a:ext cx="2286000" cy="1522800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1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Приняло участие 39 школ</a:t>
            </a:r>
            <a:endParaRPr lang="ru-RU" sz="2400" b="1" dirty="0">
              <a:solidFill>
                <a:srgbClr val="ED12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71414"/>
            <a:ext cx="7658096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Курс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«Основы естественнонаучных исследований»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2484C6"/>
                </a:solidFill>
              </a:rPr>
              <a:t>Тематические лагерные смены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71604" y="2100196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МБОУ СОШ № 3, г. Усть-Лабинск, Краснодарский край</a:t>
            </a:r>
            <a:endParaRPr lang="ru-RU" sz="2000" b="1" dirty="0">
              <a:latin typeface="+mn-lt"/>
            </a:endParaRPr>
          </a:p>
        </p:txBody>
      </p:sp>
      <p:pic>
        <p:nvPicPr>
          <p:cNvPr id="16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271462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00240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281457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22-26 июня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3989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271462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50 учеников</a:t>
            </a:r>
          </a:p>
          <a:p>
            <a:pPr>
              <a:defRPr/>
            </a:pPr>
            <a:r>
              <a:rPr lang="ru-RU" sz="2000" b="1" dirty="0" smtClean="0"/>
              <a:t>15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7322" y="1240681"/>
            <a:ext cx="592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Лагерь дневного пребывания</a:t>
            </a:r>
          </a:p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«Экология жизненного пространства»</a:t>
            </a:r>
            <a:endParaRPr lang="ru-RU" sz="2400" b="1" dirty="0">
              <a:solidFill>
                <a:srgbClr val="ED125F"/>
              </a:solidFill>
            </a:endParaRPr>
          </a:p>
        </p:txBody>
      </p:sp>
      <p:pic>
        <p:nvPicPr>
          <p:cNvPr id="3074" name="Picture 2" descr="F:\ШНП\01_Сайт ШНП\!Новости\2015\06_июнь\2015.06.24_ОЕНИ, день 3\фото\Новая папка\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304" y="3422506"/>
            <a:ext cx="3997100" cy="2998800"/>
          </a:xfrm>
          <a:prstGeom prst="rect">
            <a:avLst/>
          </a:prstGeom>
          <a:noFill/>
        </p:spPr>
      </p:pic>
      <p:pic>
        <p:nvPicPr>
          <p:cNvPr id="3075" name="Picture 3" descr="F:\ШНП\01_Сайт ШНП\!Новости\2015\06_июнь\2015.06.25_ОЕНИ, день 4\фото\наблюдае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422506"/>
            <a:ext cx="3997948" cy="29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476672"/>
            <a:ext cx="6729402" cy="7432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484C6"/>
                </a:solidFill>
              </a:rPr>
              <a:t>Профильные </a:t>
            </a:r>
            <a:r>
              <a:rPr lang="ru-RU" sz="2400" b="1" dirty="0" err="1" smtClean="0">
                <a:solidFill>
                  <a:srgbClr val="2484C6"/>
                </a:solidFill>
              </a:rPr>
              <a:t>агроклассы</a:t>
            </a:r>
            <a:r>
              <a:rPr lang="ru-RU" sz="2400" b="1" dirty="0" smtClean="0">
                <a:solidFill>
                  <a:srgbClr val="2484C6"/>
                </a:solidFill>
              </a:rPr>
              <a:t> в школах 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r>
              <a:rPr lang="ru-RU" sz="2400" b="1" dirty="0" err="1" smtClean="0">
                <a:solidFill>
                  <a:srgbClr val="2484C6"/>
                </a:solidFill>
              </a:rPr>
              <a:t>Усть-Лабинского</a:t>
            </a:r>
            <a:r>
              <a:rPr lang="ru-RU" sz="2400" b="1" dirty="0" smtClean="0">
                <a:solidFill>
                  <a:srgbClr val="2484C6"/>
                </a:solidFill>
              </a:rPr>
              <a:t> района Краснодарского края 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endParaRPr lang="ru-RU" sz="24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3" cstate="print"/>
          <a:srcRect r="75394"/>
          <a:stretch>
            <a:fillRect/>
          </a:stretch>
        </p:blipFill>
        <p:spPr bwMode="auto">
          <a:xfrm>
            <a:off x="971600" y="1441476"/>
            <a:ext cx="1627893" cy="1058830"/>
          </a:xfrm>
          <a:prstGeom prst="rect">
            <a:avLst/>
          </a:prstGeom>
          <a:noFill/>
        </p:spPr>
      </p:pic>
      <p:pic>
        <p:nvPicPr>
          <p:cNvPr id="32" name="Picture 2" descr="F:\ШНП\2015.06_лагерь АгроШкола-2015\01_логотип, футболка, галстук, баннер, ролл-ап\АгроШкола_меда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666" y="2714620"/>
            <a:ext cx="2019054" cy="1928826"/>
          </a:xfrm>
          <a:prstGeom prst="rect">
            <a:avLst/>
          </a:prstGeom>
          <a:noFill/>
        </p:spPr>
      </p:pic>
      <p:pic>
        <p:nvPicPr>
          <p:cNvPr id="4098" name="Picture 2" descr="F:\ШНП\2015.09.29_совет директоров ФВД\стенд 2.png"/>
          <p:cNvPicPr>
            <a:picLocks noChangeAspect="1" noChangeArrowheads="1"/>
          </p:cNvPicPr>
          <p:nvPr/>
        </p:nvPicPr>
        <p:blipFill>
          <a:blip r:embed="rId5" cstate="print"/>
          <a:srcRect r="57080"/>
          <a:stretch>
            <a:fillRect/>
          </a:stretch>
        </p:blipFill>
        <p:spPr bwMode="auto">
          <a:xfrm>
            <a:off x="3214678" y="2500306"/>
            <a:ext cx="5357850" cy="1440000"/>
          </a:xfrm>
          <a:prstGeom prst="rect">
            <a:avLst/>
          </a:prstGeom>
          <a:noFill/>
        </p:spPr>
      </p:pic>
      <p:pic>
        <p:nvPicPr>
          <p:cNvPr id="33" name="Picture 2" descr="F:\ШНП\2015.09.29_совет директоров ФВД\стенд 2.png"/>
          <p:cNvPicPr>
            <a:picLocks noChangeAspect="1" noChangeArrowheads="1"/>
          </p:cNvPicPr>
          <p:nvPr/>
        </p:nvPicPr>
        <p:blipFill>
          <a:blip r:embed="rId5" cstate="print"/>
          <a:srcRect l="45210"/>
          <a:stretch>
            <a:fillRect/>
          </a:stretch>
        </p:blipFill>
        <p:spPr bwMode="auto">
          <a:xfrm>
            <a:off x="1590041" y="4643446"/>
            <a:ext cx="6839611" cy="1440000"/>
          </a:xfrm>
          <a:prstGeom prst="rect">
            <a:avLst/>
          </a:prstGeom>
          <a:noFill/>
        </p:spPr>
      </p:pic>
      <p:pic>
        <p:nvPicPr>
          <p:cNvPr id="19" name="Picture 3" descr="F:\ШНП\2015.06_лагерь АгроШкола-2015\03_вспомогательные материалы\e80b741299fa5f4bc9be0fb9514a33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3" y="1663863"/>
            <a:ext cx="2344345" cy="61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483512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Профильные энергетические и угольные классы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0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3" cstate="print"/>
          <a:srcRect r="75394"/>
          <a:stretch>
            <a:fillRect/>
          </a:stretch>
        </p:blipFill>
        <p:spPr bwMode="auto">
          <a:xfrm>
            <a:off x="1928794" y="1336228"/>
            <a:ext cx="1240546" cy="806888"/>
          </a:xfrm>
          <a:prstGeom prst="rect">
            <a:avLst/>
          </a:prstGeom>
          <a:noFill/>
        </p:spPr>
      </p:pic>
      <p:pic>
        <p:nvPicPr>
          <p:cNvPr id="21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3" cstate="print"/>
          <a:srcRect l="77854"/>
          <a:stretch>
            <a:fillRect/>
          </a:stretch>
        </p:blipFill>
        <p:spPr bwMode="auto">
          <a:xfrm>
            <a:off x="6460510" y="1442816"/>
            <a:ext cx="969010" cy="7003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14480" y="238120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Энергетические классы: </a:t>
            </a:r>
            <a:r>
              <a:rPr lang="ru-RU" sz="2000" b="1" dirty="0" smtClean="0">
                <a:solidFill>
                  <a:srgbClr val="FF0000"/>
                </a:solidFill>
              </a:rPr>
              <a:t>школа № 80 г. Иркутска</a:t>
            </a:r>
          </a:p>
          <a:p>
            <a:pPr marL="2689225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школа № 40 г. </a:t>
            </a:r>
            <a:r>
              <a:rPr lang="ru-RU" sz="2000" b="1" dirty="0" err="1" smtClean="0">
                <a:solidFill>
                  <a:srgbClr val="FF0000"/>
                </a:solidFill>
              </a:rPr>
              <a:t>Ангарска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tabLst>
                <a:tab pos="2689225" algn="l"/>
              </a:tabLst>
              <a:defRPr/>
            </a:pPr>
            <a:r>
              <a:rPr lang="ru-RU" sz="2000" b="1" dirty="0" smtClean="0"/>
              <a:t>Угольные классы:	</a:t>
            </a:r>
            <a:r>
              <a:rPr lang="ru-RU" sz="2000" b="1" dirty="0" smtClean="0">
                <a:solidFill>
                  <a:srgbClr val="FF0000"/>
                </a:solidFill>
              </a:rPr>
              <a:t>школа № 1 г. Черемхово</a:t>
            </a:r>
          </a:p>
        </p:txBody>
      </p:sp>
      <p:pic>
        <p:nvPicPr>
          <p:cNvPr id="25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281248"/>
            <a:ext cx="991738" cy="647686"/>
          </a:xfrm>
          <a:prstGeom prst="rect">
            <a:avLst/>
          </a:prstGeom>
          <a:noFill/>
        </p:spPr>
      </p:pic>
      <p:pic>
        <p:nvPicPr>
          <p:cNvPr id="27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99" y="3794465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785918" y="392509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300 школьников</a:t>
            </a:r>
          </a:p>
          <a:p>
            <a:pPr>
              <a:defRPr/>
            </a:pPr>
            <a:r>
              <a:rPr lang="ru-RU" sz="2000" b="1" dirty="0" smtClean="0"/>
              <a:t>50 педагогов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Длительная образовательная игра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«Город Угольщиков»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0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3" cstate="print"/>
          <a:srcRect r="75394"/>
          <a:stretch>
            <a:fillRect/>
          </a:stretch>
        </p:blipFill>
        <p:spPr bwMode="auto">
          <a:xfrm>
            <a:off x="1928794" y="1336228"/>
            <a:ext cx="1240546" cy="806888"/>
          </a:xfrm>
          <a:prstGeom prst="rect">
            <a:avLst/>
          </a:prstGeom>
          <a:noFill/>
        </p:spPr>
      </p:pic>
      <p:pic>
        <p:nvPicPr>
          <p:cNvPr id="21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3" cstate="print"/>
          <a:srcRect l="77854"/>
          <a:stretch>
            <a:fillRect/>
          </a:stretch>
        </p:blipFill>
        <p:spPr bwMode="auto">
          <a:xfrm>
            <a:off x="6460510" y="1442816"/>
            <a:ext cx="969010" cy="7003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571604" y="2363924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Школа № 1 г. Черемхово</a:t>
            </a:r>
          </a:p>
        </p:txBody>
      </p:sp>
      <p:pic>
        <p:nvPicPr>
          <p:cNvPr id="24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643437" y="2285992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263968"/>
            <a:ext cx="991738" cy="64768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786444" y="2357430"/>
            <a:ext cx="335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Сентябрь 2014 – май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30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99" y="3000372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812621" y="3131003"/>
            <a:ext cx="2044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170</a:t>
            </a:r>
            <a:r>
              <a:rPr lang="ru-RU" sz="2000" b="1" dirty="0" smtClean="0">
                <a:latin typeface="+mn-lt"/>
              </a:rPr>
              <a:t> школьников</a:t>
            </a:r>
          </a:p>
          <a:p>
            <a:pPr>
              <a:defRPr/>
            </a:pPr>
            <a:r>
              <a:rPr lang="ru-RU" sz="2000" b="1" dirty="0" smtClean="0"/>
              <a:t>8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32" name="Прямоугольник 7"/>
          <p:cNvSpPr>
            <a:spLocks noChangeArrowheads="1"/>
          </p:cNvSpPr>
          <p:nvPr/>
        </p:nvSpPr>
        <p:spPr bwMode="auto">
          <a:xfrm>
            <a:off x="4000496" y="3429000"/>
            <a:ext cx="478634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176213" algn="just">
              <a:defRPr/>
            </a:pPr>
            <a:r>
              <a:rPr lang="ru-RU" sz="1600" b="1" dirty="0" smtClean="0"/>
              <a:t>«Город Угольщиков» – образовательный проект, одна из первостепенных задач которого знакомство учащихся с работой топливно-энергетического комплекса на примере работы угольного разреза.</a:t>
            </a:r>
          </a:p>
          <a:p>
            <a:pPr marL="3175" indent="176213" algn="just">
              <a:defRPr/>
            </a:pPr>
            <a:r>
              <a:rPr lang="ru-RU" sz="1600" b="1" dirty="0" smtClean="0"/>
              <a:t>Уникальность проекта заключается в том, что через участие в командной деловой игре каждый участник имеет возможность получить личный опыт погружения в обстановку реального производства, приобрести навыки в области организации бережливого производства.</a:t>
            </a:r>
          </a:p>
        </p:txBody>
      </p:sp>
      <p:pic>
        <p:nvPicPr>
          <p:cNvPr id="5122" name="Picture 2" descr="F:\ШНП\2015.09.29_совет директоров ФВД\img_4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664" y="4000504"/>
            <a:ext cx="3859832" cy="257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558" y="260648"/>
            <a:ext cx="4824884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484C6"/>
                </a:solidFill>
              </a:rPr>
              <a:t>Всероссийский конкурс 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r>
              <a:rPr lang="ru-RU" sz="2400" b="1" dirty="0" smtClean="0">
                <a:solidFill>
                  <a:srgbClr val="2484C6"/>
                </a:solidFill>
              </a:rPr>
              <a:t>«Школа реальных дел»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411412" y="2643182"/>
            <a:ext cx="2160588" cy="2507886"/>
            <a:chOff x="2411412" y="2643182"/>
            <a:chExt cx="2160588" cy="2507886"/>
          </a:xfrm>
        </p:grpSpPr>
        <p:sp>
          <p:nvSpPr>
            <p:cNvPr id="76" name="Кольцо 75"/>
            <p:cNvSpPr>
              <a:spLocks noChangeAspect="1"/>
            </p:cNvSpPr>
            <p:nvPr/>
          </p:nvSpPr>
          <p:spPr>
            <a:xfrm>
              <a:off x="2591046" y="2643182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411412" y="4443182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</a:rPr>
                <a:t>школ-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  <a:latin typeface="+mn-lt"/>
                </a:rPr>
                <a:t>участниц</a:t>
              </a:r>
              <a:endParaRPr lang="ru-RU" sz="2000" b="1" dirty="0">
                <a:solidFill>
                  <a:srgbClr val="ED125F"/>
                </a:solidFill>
                <a:latin typeface="+mn-lt"/>
              </a:endParaRPr>
            </a:p>
          </p:txBody>
        </p:sp>
        <p:grpSp>
          <p:nvGrpSpPr>
            <p:cNvPr id="10" name="Группа 77"/>
            <p:cNvGrpSpPr>
              <a:grpSpLocks noChangeAspect="1"/>
            </p:cNvGrpSpPr>
            <p:nvPr/>
          </p:nvGrpSpPr>
          <p:grpSpPr>
            <a:xfrm>
              <a:off x="3020130" y="3211982"/>
              <a:ext cx="943152" cy="662400"/>
              <a:chOff x="4019550" y="3033000"/>
              <a:chExt cx="1127682" cy="792000"/>
            </a:xfrm>
          </p:grpSpPr>
          <p:pic>
            <p:nvPicPr>
              <p:cNvPr id="79" name="Picture 5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490"/>
              <a:stretch>
                <a:fillRect/>
              </a:stretch>
            </p:blipFill>
            <p:spPr bwMode="auto">
              <a:xfrm>
                <a:off x="4572000" y="3033000"/>
                <a:ext cx="575232" cy="792000"/>
              </a:xfrm>
              <a:prstGeom prst="rect">
                <a:avLst/>
              </a:prstGeom>
              <a:noFill/>
            </p:spPr>
          </p:pic>
          <p:pic>
            <p:nvPicPr>
              <p:cNvPr id="80" name="Picture 3" descr="F:\ШНП\2015.09.29_совет директоров ФВД\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19550" y="3046412"/>
                <a:ext cx="552450" cy="7651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Группа 81"/>
          <p:cNvGrpSpPr/>
          <p:nvPr/>
        </p:nvGrpSpPr>
        <p:grpSpPr>
          <a:xfrm>
            <a:off x="4570370" y="2643182"/>
            <a:ext cx="2160588" cy="2507886"/>
            <a:chOff x="3491706" y="2529000"/>
            <a:chExt cx="2160588" cy="2507886"/>
          </a:xfrm>
        </p:grpSpPr>
        <p:grpSp>
          <p:nvGrpSpPr>
            <p:cNvPr id="12" name="Группа 9"/>
            <p:cNvGrpSpPr>
              <a:grpSpLocks noChangeAspect="1"/>
            </p:cNvGrpSpPr>
            <p:nvPr/>
          </p:nvGrpSpPr>
          <p:grpSpPr>
            <a:xfrm>
              <a:off x="3898199" y="3105000"/>
              <a:ext cx="1347594" cy="648000"/>
              <a:chOff x="3782192" y="3033000"/>
              <a:chExt cx="1647061" cy="792000"/>
            </a:xfrm>
          </p:grpSpPr>
          <p:pic>
            <p:nvPicPr>
              <p:cNvPr id="86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09" r="83659"/>
              <a:stretch>
                <a:fillRect/>
              </a:stretch>
            </p:blipFill>
            <p:spPr bwMode="auto">
              <a:xfrm>
                <a:off x="3782192" y="3046412"/>
                <a:ext cx="504056" cy="765175"/>
              </a:xfrm>
              <a:prstGeom prst="rect">
                <a:avLst/>
              </a:prstGeom>
              <a:noFill/>
            </p:spPr>
          </p:pic>
          <p:pic>
            <p:nvPicPr>
              <p:cNvPr id="87" name="Picture 5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490"/>
              <a:stretch>
                <a:fillRect/>
              </a:stretch>
            </p:blipFill>
            <p:spPr bwMode="auto">
              <a:xfrm>
                <a:off x="4284384" y="3033000"/>
                <a:ext cx="575232" cy="792000"/>
              </a:xfrm>
              <a:prstGeom prst="rect">
                <a:avLst/>
              </a:prstGeom>
              <a:noFill/>
            </p:spPr>
          </p:pic>
          <p:pic>
            <p:nvPicPr>
              <p:cNvPr id="88" name="Picture 4" descr="F:\ШНП\2015.09.29_совет директоров ФВД\6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9190" y="3046412"/>
                <a:ext cx="500063" cy="765175"/>
              </a:xfrm>
              <a:prstGeom prst="rect">
                <a:avLst/>
              </a:prstGeom>
              <a:noFill/>
            </p:spPr>
          </p:pic>
        </p:grpSp>
        <p:sp>
          <p:nvSpPr>
            <p:cNvPr id="84" name="Кольцо 83"/>
            <p:cNvSpPr>
              <a:spLocks noChangeAspect="1"/>
            </p:cNvSpPr>
            <p:nvPr/>
          </p:nvSpPr>
          <p:spPr>
            <a:xfrm>
              <a:off x="3671337" y="2529000"/>
              <a:ext cx="1801325" cy="1800000"/>
            </a:xfrm>
            <a:prstGeom prst="donut">
              <a:avLst>
                <a:gd name="adj" fmla="val 3799"/>
              </a:avLst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</a:rPr>
                <a:t>проектных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  <a:latin typeface="+mn-lt"/>
                </a:rPr>
                <a:t>команд</a:t>
              </a:r>
              <a:endParaRPr lang="ru-RU" sz="2000" b="1" dirty="0">
                <a:solidFill>
                  <a:srgbClr val="FAA61A"/>
                </a:solidFill>
                <a:latin typeface="+mn-lt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244164" y="5500701"/>
            <a:ext cx="8614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89225" algn="l"/>
              </a:tabLst>
              <a:defRPr/>
            </a:pPr>
            <a:r>
              <a:rPr lang="ru-RU" sz="2000" b="1" dirty="0" smtClean="0"/>
              <a:t>Организаторы конкурса</a:t>
            </a:r>
            <a:r>
              <a:rPr lang="ru-RU" sz="2000" b="1" dirty="0" smtClean="0">
                <a:latin typeface="+mn-lt"/>
              </a:rPr>
              <a:t>:	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школа № 2086 г. Москвы</a:t>
            </a:r>
          </a:p>
          <a:p>
            <a:pPr marL="2689225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Департамент информационных технологий </a:t>
            </a:r>
          </a:p>
          <a:p>
            <a:pPr marL="2689225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г. Москвы</a:t>
            </a:r>
            <a:endParaRPr lang="ru-RU" sz="2000" b="1" dirty="0">
              <a:latin typeface="+mn-lt"/>
            </a:endParaRPr>
          </a:p>
        </p:txBody>
      </p:sp>
      <p:grpSp>
        <p:nvGrpSpPr>
          <p:cNvPr id="15" name="Группа 43"/>
          <p:cNvGrpSpPr/>
          <p:nvPr/>
        </p:nvGrpSpPr>
        <p:grpSpPr>
          <a:xfrm>
            <a:off x="6626254" y="2643182"/>
            <a:ext cx="2160588" cy="2507886"/>
            <a:chOff x="3491706" y="2529000"/>
            <a:chExt cx="2160588" cy="2507886"/>
          </a:xfrm>
        </p:grpSpPr>
        <p:sp>
          <p:nvSpPr>
            <p:cNvPr id="45" name="Кольцо 44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участников</a:t>
              </a:r>
              <a:endParaRPr lang="ru-RU" sz="2000" b="1" dirty="0" smtClean="0">
                <a:solidFill>
                  <a:srgbClr val="72BF44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конкурса</a:t>
              </a:r>
              <a:endParaRPr lang="ru-RU" sz="2000" b="1" dirty="0">
                <a:solidFill>
                  <a:srgbClr val="72BF44"/>
                </a:solidFill>
                <a:latin typeface="+mn-lt"/>
              </a:endParaRPr>
            </a:p>
          </p:txBody>
        </p:sp>
        <p:grpSp>
          <p:nvGrpSpPr>
            <p:cNvPr id="16" name="Группа 31"/>
            <p:cNvGrpSpPr>
              <a:grpSpLocks noChangeAspect="1"/>
            </p:cNvGrpSpPr>
            <p:nvPr/>
          </p:nvGrpSpPr>
          <p:grpSpPr>
            <a:xfrm>
              <a:off x="3898307" y="3105000"/>
              <a:ext cx="1347381" cy="648000"/>
              <a:chOff x="3786182" y="3033000"/>
              <a:chExt cx="1646802" cy="792000"/>
            </a:xfrm>
          </p:grpSpPr>
          <p:pic>
            <p:nvPicPr>
              <p:cNvPr id="48" name="Picture 4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8058" r="21162"/>
              <a:stretch>
                <a:fillRect/>
              </a:stretch>
            </p:blipFill>
            <p:spPr bwMode="auto">
              <a:xfrm>
                <a:off x="3786182" y="3045600"/>
                <a:ext cx="571274" cy="766800"/>
              </a:xfrm>
              <a:prstGeom prst="rect">
                <a:avLst/>
              </a:prstGeom>
              <a:noFill/>
            </p:spPr>
          </p:pic>
          <p:pic>
            <p:nvPicPr>
              <p:cNvPr id="49" name="Picture 7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759" r="52709"/>
              <a:stretch>
                <a:fillRect/>
              </a:stretch>
            </p:blipFill>
            <p:spPr bwMode="auto">
              <a:xfrm>
                <a:off x="4311136" y="3033000"/>
                <a:ext cx="521727" cy="792000"/>
              </a:xfrm>
              <a:prstGeom prst="rect">
                <a:avLst/>
              </a:prstGeom>
              <a:noFill/>
            </p:spPr>
          </p:pic>
          <p:pic>
            <p:nvPicPr>
              <p:cNvPr id="50" name="Picture 5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490"/>
              <a:stretch>
                <a:fillRect/>
              </a:stretch>
            </p:blipFill>
            <p:spPr bwMode="auto">
              <a:xfrm>
                <a:off x="4857752" y="3033000"/>
                <a:ext cx="575232" cy="792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F:\ШНП\2015.09.29_совет директоров ФВД\shrd_logo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362" y="1259861"/>
            <a:ext cx="5655275" cy="1097569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/>
        </p:nvGrpSpPr>
        <p:grpSpPr>
          <a:xfrm>
            <a:off x="268272" y="2658262"/>
            <a:ext cx="2160588" cy="2507886"/>
            <a:chOff x="268272" y="2658262"/>
            <a:chExt cx="2160588" cy="2507886"/>
          </a:xfrm>
        </p:grpSpPr>
        <p:sp>
          <p:nvSpPr>
            <p:cNvPr id="40" name="Кольцо 39"/>
            <p:cNvSpPr>
              <a:spLocks noChangeAspect="1"/>
            </p:cNvSpPr>
            <p:nvPr/>
          </p:nvSpPr>
          <p:spPr>
            <a:xfrm>
              <a:off x="443977" y="2658262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68272" y="4458262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</a:rPr>
                <a:t>в</a:t>
              </a:r>
              <a:r>
                <a:rPr lang="ru-RU" sz="2000" b="1" dirty="0" smtClean="0">
                  <a:solidFill>
                    <a:srgbClr val="2484C6"/>
                  </a:solidFill>
                  <a:latin typeface="+mn-lt"/>
                </a:rPr>
                <a:t>озраст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</a:rPr>
                <a:t>участников</a:t>
              </a:r>
              <a:endParaRPr lang="ru-RU" sz="2000" b="1" dirty="0">
                <a:solidFill>
                  <a:srgbClr val="2484C6"/>
                </a:solidFill>
                <a:latin typeface="+mn-lt"/>
              </a:endParaRPr>
            </a:p>
          </p:txBody>
        </p:sp>
        <p:grpSp>
          <p:nvGrpSpPr>
            <p:cNvPr id="21" name="Группа 64"/>
            <p:cNvGrpSpPr>
              <a:grpSpLocks noChangeAspect="1"/>
            </p:cNvGrpSpPr>
            <p:nvPr/>
          </p:nvGrpSpPr>
          <p:grpSpPr>
            <a:xfrm>
              <a:off x="689606" y="3285228"/>
              <a:ext cx="1306908" cy="572400"/>
              <a:chOff x="4302919" y="2663825"/>
              <a:chExt cx="1747050" cy="765175"/>
            </a:xfrm>
          </p:grpSpPr>
          <p:pic>
            <p:nvPicPr>
              <p:cNvPr id="66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93560"/>
              <a:stretch>
                <a:fillRect/>
              </a:stretch>
            </p:blipFill>
            <p:spPr bwMode="auto">
              <a:xfrm>
                <a:off x="5286380" y="2663825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93560"/>
              <a:stretch>
                <a:fillRect/>
              </a:stretch>
            </p:blipFill>
            <p:spPr bwMode="auto">
              <a:xfrm>
                <a:off x="4302919" y="2663825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F:\ШНП\2015.09.29_совет директоров ФВД\вскл.знак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072066" y="3000372"/>
                <a:ext cx="288000" cy="80639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809" r="83659"/>
              <a:stretch>
                <a:fillRect/>
              </a:stretch>
            </p:blipFill>
            <p:spPr bwMode="auto">
              <a:xfrm>
                <a:off x="4572000" y="2663825"/>
                <a:ext cx="504056" cy="765175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F:\ШНП\2015.09.29_совет директоров ФВД\7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72132" y="2663825"/>
                <a:ext cx="477837" cy="765175"/>
              </a:xfrm>
              <a:prstGeom prst="rect">
                <a:avLst/>
              </a:prstGeom>
              <a:noFill/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1024244" y="3786190"/>
              <a:ext cx="621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2484C6"/>
                  </a:solidFill>
                </a:rPr>
                <a:t>лет</a:t>
              </a:r>
              <a:endParaRPr lang="ru-RU" sz="2400" b="1" dirty="0">
                <a:solidFill>
                  <a:srgbClr val="2484C6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9274" y="285728"/>
            <a:ext cx="1852050" cy="83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E:\ШНП\2015.10.20_выступление РАЛ\it.png"/>
          <p:cNvPicPr>
            <a:picLocks noChangeAspect="1" noChangeArrowheads="1"/>
          </p:cNvPicPr>
          <p:nvPr/>
        </p:nvPicPr>
        <p:blipFill>
          <a:blip r:embed="rId13" cstate="print"/>
          <a:srcRect t="28889" b="33378"/>
          <a:stretch>
            <a:fillRect/>
          </a:stretch>
        </p:blipFill>
        <p:spPr bwMode="auto">
          <a:xfrm>
            <a:off x="6948264" y="260648"/>
            <a:ext cx="2123728" cy="80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Проект «Школа реальных дел»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Региональные конкурсы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074" name="Picture 2" descr="F:\ШНП\2015.09.29_совет директоров ФВД\shrd_logo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362" y="1259861"/>
            <a:ext cx="5655275" cy="1097569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571604" y="2484775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Краснодарский край, </a:t>
            </a:r>
            <a:r>
              <a:rPr lang="ru-RU" sz="2000" b="1" dirty="0" err="1" smtClean="0"/>
              <a:t>Усть-Лабинский</a:t>
            </a:r>
            <a:r>
              <a:rPr lang="ru-RU" sz="2000" b="1" dirty="0" smtClean="0"/>
              <a:t> район</a:t>
            </a:r>
          </a:p>
          <a:p>
            <a:pPr>
              <a:defRPr/>
            </a:pPr>
            <a:r>
              <a:rPr lang="ru-RU" sz="2000" b="1" dirty="0" smtClean="0"/>
              <a:t>Иркутская область, город Иркутск</a:t>
            </a:r>
          </a:p>
          <a:p>
            <a:pPr>
              <a:defRPr/>
            </a:pPr>
            <a:r>
              <a:rPr lang="ru-RU" sz="2000" b="1" dirty="0" smtClean="0"/>
              <a:t>Иркутская область, город Братск</a:t>
            </a:r>
          </a:p>
        </p:txBody>
      </p:sp>
      <p:pic>
        <p:nvPicPr>
          <p:cNvPr id="4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413337"/>
            <a:ext cx="991738" cy="647686"/>
          </a:xfrm>
          <a:prstGeom prst="rect">
            <a:avLst/>
          </a:prstGeom>
          <a:noFill/>
        </p:spPr>
      </p:pic>
      <p:grpSp>
        <p:nvGrpSpPr>
          <p:cNvPr id="10" name="Группа 77"/>
          <p:cNvGrpSpPr/>
          <p:nvPr/>
        </p:nvGrpSpPr>
        <p:grpSpPr>
          <a:xfrm>
            <a:off x="1482718" y="3707196"/>
            <a:ext cx="2160588" cy="2507886"/>
            <a:chOff x="3491706" y="2529000"/>
            <a:chExt cx="2160588" cy="2507886"/>
          </a:xfrm>
        </p:grpSpPr>
        <p:sp>
          <p:nvSpPr>
            <p:cNvPr id="81" name="Кольцо 80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</a:rPr>
                <a:t>школ-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  <a:latin typeface="+mn-lt"/>
                </a:rPr>
                <a:t>участниц</a:t>
              </a:r>
              <a:endParaRPr lang="ru-RU" sz="2000" b="1" dirty="0">
                <a:solidFill>
                  <a:srgbClr val="ED125F"/>
                </a:solidFill>
                <a:latin typeface="+mn-lt"/>
              </a:endParaRPr>
            </a:p>
          </p:txBody>
        </p:sp>
        <p:grpSp>
          <p:nvGrpSpPr>
            <p:cNvPr id="11" name="Группа 9"/>
            <p:cNvGrpSpPr>
              <a:grpSpLocks noChangeAspect="1"/>
            </p:cNvGrpSpPr>
            <p:nvPr/>
          </p:nvGrpSpPr>
          <p:grpSpPr>
            <a:xfrm>
              <a:off x="4137371" y="3097800"/>
              <a:ext cx="869249" cy="662400"/>
              <a:chOff x="4067944" y="3046412"/>
              <a:chExt cx="1004119" cy="765175"/>
            </a:xfrm>
          </p:grpSpPr>
          <p:pic>
            <p:nvPicPr>
              <p:cNvPr id="89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09" r="83659"/>
              <a:stretch>
                <a:fillRect/>
              </a:stretch>
            </p:blipFill>
            <p:spPr bwMode="auto">
              <a:xfrm>
                <a:off x="4067944" y="3046412"/>
                <a:ext cx="504056" cy="765175"/>
              </a:xfrm>
              <a:prstGeom prst="rect">
                <a:avLst/>
              </a:prstGeom>
              <a:noFill/>
            </p:spPr>
          </p:pic>
          <p:pic>
            <p:nvPicPr>
              <p:cNvPr id="90" name="Picture 4" descr="F:\ШНП\2015.09.29_совет директоров ФВД\6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72000" y="3046412"/>
                <a:ext cx="500063" cy="7651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Группа 95"/>
          <p:cNvGrpSpPr/>
          <p:nvPr/>
        </p:nvGrpSpPr>
        <p:grpSpPr>
          <a:xfrm>
            <a:off x="3482848" y="3714752"/>
            <a:ext cx="2160588" cy="2507886"/>
            <a:chOff x="3491706" y="2529000"/>
            <a:chExt cx="2160588" cy="2507886"/>
          </a:xfrm>
        </p:grpSpPr>
        <p:grpSp>
          <p:nvGrpSpPr>
            <p:cNvPr id="15" name="Группа 13"/>
            <p:cNvGrpSpPr>
              <a:grpSpLocks noChangeAspect="1"/>
            </p:cNvGrpSpPr>
            <p:nvPr/>
          </p:nvGrpSpPr>
          <p:grpSpPr>
            <a:xfrm>
              <a:off x="4153999" y="3115973"/>
              <a:ext cx="836011" cy="648000"/>
              <a:chOff x="4071937" y="3033000"/>
              <a:chExt cx="1021790" cy="792000"/>
            </a:xfrm>
          </p:grpSpPr>
          <p:pic>
            <p:nvPicPr>
              <p:cNvPr id="101" name="Picture 7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7759" r="52709"/>
              <a:stretch>
                <a:fillRect/>
              </a:stretch>
            </p:blipFill>
            <p:spPr bwMode="auto">
              <a:xfrm>
                <a:off x="4572000" y="3033000"/>
                <a:ext cx="521727" cy="792000"/>
              </a:xfrm>
              <a:prstGeom prst="rect">
                <a:avLst/>
              </a:prstGeom>
              <a:noFill/>
            </p:spPr>
          </p:pic>
          <p:pic>
            <p:nvPicPr>
              <p:cNvPr id="102" name="Picture 4" descr="F:\ШНП\2015.09.29_совет директоров ФВД\6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71937" y="3046412"/>
                <a:ext cx="500063" cy="765175"/>
              </a:xfrm>
              <a:prstGeom prst="rect">
                <a:avLst/>
              </a:prstGeom>
              <a:noFill/>
            </p:spPr>
          </p:pic>
        </p:grpSp>
        <p:sp>
          <p:nvSpPr>
            <p:cNvPr id="99" name="Кольцо 98"/>
            <p:cNvSpPr>
              <a:spLocks noChangeAspect="1"/>
            </p:cNvSpPr>
            <p:nvPr/>
          </p:nvSpPr>
          <p:spPr>
            <a:xfrm>
              <a:off x="3671337" y="2529000"/>
              <a:ext cx="1801325" cy="1800000"/>
            </a:xfrm>
            <a:prstGeom prst="donut">
              <a:avLst>
                <a:gd name="adj" fmla="val 3799"/>
              </a:avLst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491706" y="4329000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</a:rPr>
                <a:t>проектных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  <a:latin typeface="+mn-lt"/>
                </a:rPr>
                <a:t>команд</a:t>
              </a:r>
              <a:endParaRPr lang="ru-RU" sz="2000" b="1" dirty="0">
                <a:solidFill>
                  <a:srgbClr val="FAA61A"/>
                </a:solidFill>
                <a:latin typeface="+mn-lt"/>
              </a:endParaRPr>
            </a:p>
          </p:txBody>
        </p:sp>
      </p:grpSp>
      <p:sp>
        <p:nvSpPr>
          <p:cNvPr id="37" name="Кольцо 36"/>
          <p:cNvSpPr>
            <a:spLocks noChangeAspect="1"/>
          </p:cNvSpPr>
          <p:nvPr/>
        </p:nvSpPr>
        <p:spPr>
          <a:xfrm>
            <a:off x="5662880" y="3714752"/>
            <a:ext cx="1801320" cy="1800000"/>
          </a:xfrm>
          <a:prstGeom prst="donut">
            <a:avLst>
              <a:gd name="adj" fmla="val 3799"/>
            </a:avLst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200" b="1" dirty="0">
              <a:solidFill>
                <a:srgbClr val="2484C6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83246" y="5514752"/>
            <a:ext cx="21605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2BF44"/>
                </a:solidFill>
              </a:rPr>
              <a:t>участников</a:t>
            </a:r>
            <a:endParaRPr lang="ru-RU" sz="2000" b="1" dirty="0" smtClean="0">
              <a:solidFill>
                <a:srgbClr val="72BF44"/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72BF44"/>
                </a:solidFill>
              </a:rPr>
              <a:t>конкурса</a:t>
            </a:r>
            <a:endParaRPr lang="ru-RU" sz="2000" b="1" dirty="0">
              <a:solidFill>
                <a:srgbClr val="72BF44"/>
              </a:solidFill>
              <a:latin typeface="+mn-lt"/>
            </a:endParaRPr>
          </a:p>
        </p:txBody>
      </p:sp>
      <p:grpSp>
        <p:nvGrpSpPr>
          <p:cNvPr id="19" name="Группа 36"/>
          <p:cNvGrpSpPr>
            <a:grpSpLocks noChangeAspect="1"/>
          </p:cNvGrpSpPr>
          <p:nvPr/>
        </p:nvGrpSpPr>
        <p:grpSpPr>
          <a:xfrm>
            <a:off x="5968556" y="4290752"/>
            <a:ext cx="1189971" cy="648000"/>
            <a:chOff x="3853630" y="3033000"/>
            <a:chExt cx="1454411" cy="792000"/>
          </a:xfrm>
        </p:grpSpPr>
        <p:pic>
          <p:nvPicPr>
            <p:cNvPr id="40" name="Picture 3" descr="E:\ШНП\2014.11.26_Иркутск, закрытие юбилейного года\цифры.png"/>
            <p:cNvPicPr>
              <a:picLocks noChangeAspect="1" noChangeArrowheads="1"/>
            </p:cNvPicPr>
            <p:nvPr/>
          </p:nvPicPr>
          <p:blipFill>
            <a:blip r:embed="rId7" cstate="print"/>
            <a:srcRect l="6809" r="83659"/>
            <a:stretch>
              <a:fillRect/>
            </a:stretch>
          </p:blipFill>
          <p:spPr bwMode="auto">
            <a:xfrm>
              <a:off x="3853630" y="3046412"/>
              <a:ext cx="504056" cy="765175"/>
            </a:xfrm>
            <a:prstGeom prst="rect">
              <a:avLst/>
            </a:prstGeom>
            <a:noFill/>
          </p:spPr>
        </p:pic>
        <p:pic>
          <p:nvPicPr>
            <p:cNvPr id="41" name="Picture 3" descr="E:\ШНП\2014.11.26_Иркутск, закрытие юбилейного года\цифры.png"/>
            <p:cNvPicPr>
              <a:picLocks noChangeAspect="1" noChangeArrowheads="1"/>
            </p:cNvPicPr>
            <p:nvPr/>
          </p:nvPicPr>
          <p:blipFill>
            <a:blip r:embed="rId7" cstate="print"/>
            <a:srcRect l="6809" r="83659"/>
            <a:stretch>
              <a:fillRect/>
            </a:stretch>
          </p:blipFill>
          <p:spPr bwMode="auto">
            <a:xfrm>
              <a:off x="4319972" y="3046412"/>
              <a:ext cx="504056" cy="765175"/>
            </a:xfrm>
            <a:prstGeom prst="rect">
              <a:avLst/>
            </a:prstGeom>
            <a:noFill/>
          </p:spPr>
        </p:pic>
        <p:pic>
          <p:nvPicPr>
            <p:cNvPr id="42" name="Picture 7" descr="E:\ШНП\2014.11.26_Иркутск, закрытие юбилейного года\цифры.png"/>
            <p:cNvPicPr>
              <a:picLocks noChangeAspect="1" noChangeArrowheads="1"/>
            </p:cNvPicPr>
            <p:nvPr/>
          </p:nvPicPr>
          <p:blipFill>
            <a:blip r:embed="rId5" cstate="print"/>
            <a:srcRect l="37759" r="52709"/>
            <a:stretch>
              <a:fillRect/>
            </a:stretch>
          </p:blipFill>
          <p:spPr bwMode="auto">
            <a:xfrm>
              <a:off x="4786314" y="3033000"/>
              <a:ext cx="521727" cy="79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2880320" cy="50405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Экономический факультет</a:t>
            </a:r>
            <a:br>
              <a:rPr lang="ru-RU" sz="1600" b="1" dirty="0" smtClean="0"/>
            </a:br>
            <a:r>
              <a:rPr lang="ru-RU" sz="1600" b="1" dirty="0" smtClean="0"/>
              <a:t>МГУ им. М.В. Ломоносова</a:t>
            </a:r>
            <a:endParaRPr lang="ru-RU" sz="16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72594" cy="6858048"/>
            <a:chOff x="71406" y="71414"/>
            <a:chExt cx="9072594" cy="6858048"/>
          </a:xfrm>
        </p:grpSpPr>
        <p:grpSp>
          <p:nvGrpSpPr>
            <p:cNvPr id="5" name="Группа 43"/>
            <p:cNvGrpSpPr/>
            <p:nvPr/>
          </p:nvGrpSpPr>
          <p:grpSpPr>
            <a:xfrm>
              <a:off x="71406" y="71414"/>
              <a:ext cx="2714644" cy="2643206"/>
              <a:chOff x="71406" y="71414"/>
              <a:chExt cx="2714644" cy="2643206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1406" y="71414"/>
                <a:ext cx="2714644" cy="72000"/>
              </a:xfrm>
              <a:prstGeom prst="roundRect">
                <a:avLst/>
              </a:prstGeom>
              <a:solidFill>
                <a:srgbClr val="ED1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5"/>
              <p:cNvSpPr/>
              <p:nvPr/>
            </p:nvSpPr>
            <p:spPr>
              <a:xfrm>
                <a:off x="285720" y="214290"/>
                <a:ext cx="2160000" cy="72000"/>
              </a:xfrm>
              <a:prstGeom prst="roundRect">
                <a:avLst/>
              </a:prstGeom>
              <a:solidFill>
                <a:srgbClr val="FA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Скругленный прямоугольник 6"/>
              <p:cNvSpPr/>
              <p:nvPr/>
            </p:nvSpPr>
            <p:spPr>
              <a:xfrm rot="5400000">
                <a:off x="-1178197" y="1393017"/>
                <a:ext cx="2571206" cy="72000"/>
              </a:xfrm>
              <a:prstGeom prst="roundRect">
                <a:avLst/>
              </a:prstGeom>
              <a:solidFill>
                <a:srgbClr val="2484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7"/>
              <p:cNvSpPr/>
              <p:nvPr/>
            </p:nvSpPr>
            <p:spPr>
              <a:xfrm rot="5400000">
                <a:off x="-829156" y="1258290"/>
                <a:ext cx="2160000" cy="72000"/>
              </a:xfrm>
              <a:prstGeom prst="roundRect">
                <a:avLst/>
              </a:prstGeom>
              <a:solidFill>
                <a:srgbClr val="72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44"/>
            <p:cNvGrpSpPr/>
            <p:nvPr/>
          </p:nvGrpSpPr>
          <p:grpSpPr>
            <a:xfrm>
              <a:off x="4500563" y="3857627"/>
              <a:ext cx="4643437" cy="3071835"/>
              <a:chOff x="4500563" y="3857627"/>
              <a:chExt cx="4643437" cy="3071835"/>
            </a:xfrm>
          </p:grpSpPr>
          <p:pic>
            <p:nvPicPr>
              <p:cNvPr id="7" name="Picture 2" descr="C:\Users\Алексей Валерьевич\Desktop\шнп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6769" y="6381354"/>
                <a:ext cx="2087231" cy="548108"/>
              </a:xfrm>
              <a:prstGeom prst="rect">
                <a:avLst/>
              </a:prstGeom>
              <a:noFill/>
            </p:spPr>
          </p:pic>
          <p:grpSp>
            <p:nvGrpSpPr>
              <p:cNvPr id="8" name="Группа 11"/>
              <p:cNvGrpSpPr/>
              <p:nvPr/>
            </p:nvGrpSpPr>
            <p:grpSpPr>
              <a:xfrm rot="10800000">
                <a:off x="4500563" y="6571709"/>
                <a:ext cx="2500330" cy="214876"/>
                <a:chOff x="2143108" y="71414"/>
                <a:chExt cx="2500330" cy="214876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2143108" y="71414"/>
                  <a:ext cx="2500330" cy="72000"/>
                </a:xfrm>
                <a:prstGeom prst="roundRect">
                  <a:avLst/>
                </a:prstGeom>
                <a:solidFill>
                  <a:srgbClr val="ED1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143108" y="214290"/>
                  <a:ext cx="2160000" cy="72000"/>
                </a:xfrm>
                <a:prstGeom prst="roundRect">
                  <a:avLst/>
                </a:prstGeom>
                <a:solidFill>
                  <a:srgbClr val="FAA6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9" name="Группа 15"/>
              <p:cNvGrpSpPr/>
              <p:nvPr/>
            </p:nvGrpSpPr>
            <p:grpSpPr>
              <a:xfrm rot="10800000">
                <a:off x="8858280" y="3857627"/>
                <a:ext cx="215438" cy="2500330"/>
                <a:chOff x="71406" y="548084"/>
                <a:chExt cx="215438" cy="2500330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 rot="5400000">
                  <a:off x="-1142759" y="1762249"/>
                  <a:ext cx="2500330" cy="72000"/>
                </a:xfrm>
                <a:prstGeom prst="roundRect">
                  <a:avLst/>
                </a:prstGeom>
                <a:solidFill>
                  <a:srgbClr val="24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 rot="5400000">
                  <a:off x="-829156" y="1592084"/>
                  <a:ext cx="2160000" cy="72000"/>
                </a:xfrm>
                <a:prstGeom prst="roundRect">
                  <a:avLst/>
                </a:prstGeom>
                <a:solidFill>
                  <a:srgbClr val="72BF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1385559" y="260648"/>
            <a:ext cx="637288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84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Ярмарка кейсов «Школа реальных дел-2015»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484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F:\ШНП\2015.09.29_совет директоров ФВД\shrd_logo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362" y="747255"/>
            <a:ext cx="5655275" cy="1097569"/>
          </a:xfrm>
          <a:prstGeom prst="rect">
            <a:avLst/>
          </a:prstGeom>
          <a:noFill/>
        </p:spPr>
      </p:pic>
      <p:pic>
        <p:nvPicPr>
          <p:cNvPr id="22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67544" y="1916832"/>
            <a:ext cx="991738" cy="647686"/>
          </a:xfrm>
          <a:prstGeom prst="rect">
            <a:avLst/>
          </a:prstGeom>
          <a:noFill/>
        </p:spPr>
      </p:pic>
      <p:pic>
        <p:nvPicPr>
          <p:cNvPr id="23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5148064" y="1916832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300192" y="1988840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 октября 2015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60557" y="2714620"/>
            <a:ext cx="8422885" cy="3744000"/>
            <a:chOff x="251521" y="2714620"/>
            <a:chExt cx="8422885" cy="3744000"/>
          </a:xfrm>
        </p:grpSpPr>
        <p:pic>
          <p:nvPicPr>
            <p:cNvPr id="2051" name="Picture 3" descr="E:\ШНП\01_Сайт ШНП\!Новости\2015\10_октябрь\2015.10.15_ШРД, ярмарка проектов\сайт\DSC_770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1" y="4581128"/>
              <a:ext cx="2808312" cy="1872685"/>
            </a:xfrm>
            <a:prstGeom prst="rect">
              <a:avLst/>
            </a:prstGeom>
            <a:noFill/>
          </p:spPr>
        </p:pic>
        <p:pic>
          <p:nvPicPr>
            <p:cNvPr id="2052" name="Picture 4" descr="E:\ШНП\01_Сайт ШНП\!Новости\2015\10_октябрь\2015.10.15_ШРД, ярмарка проектов\сайт\DSC_778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3" y="4581813"/>
              <a:ext cx="2807286" cy="1872000"/>
            </a:xfrm>
            <a:prstGeom prst="rect">
              <a:avLst/>
            </a:prstGeom>
            <a:noFill/>
          </p:spPr>
        </p:pic>
        <p:pic>
          <p:nvPicPr>
            <p:cNvPr id="2053" name="Picture 5" descr="E:\ШНП\01_Сайт ШНП\!Новости\2015\10_октябрь\2015.10.15_ШРД, ярмарка проектов\сайт\DSC_778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7119" y="2714620"/>
              <a:ext cx="2807287" cy="1872000"/>
            </a:xfrm>
            <a:prstGeom prst="rect">
              <a:avLst/>
            </a:prstGeom>
            <a:noFill/>
          </p:spPr>
        </p:pic>
        <p:pic>
          <p:nvPicPr>
            <p:cNvPr id="2054" name="Picture 6" descr="E:\ШНП\01_Сайт ШНП\!Новости\2015\10_октябрь\2015.10.15_ШРД, ярмарка проектов\сайт\DSC_7686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59831" y="2714620"/>
              <a:ext cx="2807287" cy="1872000"/>
            </a:xfrm>
            <a:prstGeom prst="rect">
              <a:avLst/>
            </a:prstGeom>
            <a:noFill/>
          </p:spPr>
        </p:pic>
        <p:pic>
          <p:nvPicPr>
            <p:cNvPr id="2055" name="Picture 7" descr="E:\ШНП\01_Сайт ШНП\!Новости\2015\10_октябрь\2015.10.15_ШРД, ярмарка проектов\сайт\DSC_77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67119" y="4586620"/>
              <a:ext cx="2807287" cy="1872000"/>
            </a:xfrm>
            <a:prstGeom prst="rect">
              <a:avLst/>
            </a:prstGeom>
            <a:noFill/>
          </p:spPr>
        </p:pic>
        <p:pic>
          <p:nvPicPr>
            <p:cNvPr id="2056" name="Picture 8" descr="E:\ШНП\01_Сайт ШНП\!Новости\2015\10_октябрь\2015.10.15_ШРД, ярмарка проектов\DSC_7698.JPG"/>
            <p:cNvPicPr>
              <a:picLocks noChangeAspect="1" noChangeArrowheads="1"/>
            </p:cNvPicPr>
            <p:nvPr/>
          </p:nvPicPr>
          <p:blipFill>
            <a:blip r:embed="rId1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1521" y="2714620"/>
              <a:ext cx="2807999" cy="187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406" y="71414"/>
            <a:ext cx="9072594" cy="6858048"/>
            <a:chOff x="71406" y="71414"/>
            <a:chExt cx="9072594" cy="6858048"/>
          </a:xfrm>
        </p:grpSpPr>
        <p:grpSp>
          <p:nvGrpSpPr>
            <p:cNvPr id="7" name="Группа 43"/>
            <p:cNvGrpSpPr/>
            <p:nvPr/>
          </p:nvGrpSpPr>
          <p:grpSpPr>
            <a:xfrm>
              <a:off x="71406" y="71414"/>
              <a:ext cx="2714644" cy="2643206"/>
              <a:chOff x="71406" y="71414"/>
              <a:chExt cx="2714644" cy="264320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1406" y="71414"/>
                <a:ext cx="2714644" cy="72000"/>
              </a:xfrm>
              <a:prstGeom prst="roundRect">
                <a:avLst/>
              </a:prstGeom>
              <a:solidFill>
                <a:srgbClr val="ED1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5"/>
              <p:cNvSpPr/>
              <p:nvPr/>
            </p:nvSpPr>
            <p:spPr>
              <a:xfrm>
                <a:off x="285720" y="214290"/>
                <a:ext cx="2160000" cy="72000"/>
              </a:xfrm>
              <a:prstGeom prst="roundRect">
                <a:avLst/>
              </a:prstGeom>
              <a:solidFill>
                <a:srgbClr val="FA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Скругленный прямоугольник 6"/>
              <p:cNvSpPr/>
              <p:nvPr/>
            </p:nvSpPr>
            <p:spPr>
              <a:xfrm rot="5400000">
                <a:off x="-1178197" y="1393017"/>
                <a:ext cx="2571206" cy="72000"/>
              </a:xfrm>
              <a:prstGeom prst="roundRect">
                <a:avLst/>
              </a:prstGeom>
              <a:solidFill>
                <a:srgbClr val="2484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7"/>
              <p:cNvSpPr/>
              <p:nvPr/>
            </p:nvSpPr>
            <p:spPr>
              <a:xfrm rot="5400000">
                <a:off x="-829156" y="1258290"/>
                <a:ext cx="2160000" cy="72000"/>
              </a:xfrm>
              <a:prstGeom prst="roundRect">
                <a:avLst/>
              </a:prstGeom>
              <a:solidFill>
                <a:srgbClr val="72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" name="Группа 44"/>
            <p:cNvGrpSpPr/>
            <p:nvPr/>
          </p:nvGrpSpPr>
          <p:grpSpPr>
            <a:xfrm>
              <a:off x="4500563" y="3857627"/>
              <a:ext cx="4643437" cy="3071835"/>
              <a:chOff x="4500563" y="3857627"/>
              <a:chExt cx="4643437" cy="3071835"/>
            </a:xfrm>
          </p:grpSpPr>
          <p:pic>
            <p:nvPicPr>
              <p:cNvPr id="9" name="Picture 2" descr="C:\Users\Алексей Валерьевич\Desktop\шнп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6769" y="6381354"/>
                <a:ext cx="2087231" cy="548108"/>
              </a:xfrm>
              <a:prstGeom prst="rect">
                <a:avLst/>
              </a:prstGeom>
              <a:noFill/>
            </p:spPr>
          </p:pic>
          <p:grpSp>
            <p:nvGrpSpPr>
              <p:cNvPr id="10" name="Группа 11"/>
              <p:cNvGrpSpPr/>
              <p:nvPr/>
            </p:nvGrpSpPr>
            <p:grpSpPr>
              <a:xfrm rot="10800000">
                <a:off x="4500563" y="6571709"/>
                <a:ext cx="2500330" cy="214876"/>
                <a:chOff x="2143108" y="71414"/>
                <a:chExt cx="2500330" cy="214876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2143108" y="71414"/>
                  <a:ext cx="2500330" cy="72000"/>
                </a:xfrm>
                <a:prstGeom prst="roundRect">
                  <a:avLst/>
                </a:prstGeom>
                <a:solidFill>
                  <a:srgbClr val="ED1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2143108" y="214290"/>
                  <a:ext cx="2160000" cy="72000"/>
                </a:xfrm>
                <a:prstGeom prst="roundRect">
                  <a:avLst/>
                </a:prstGeom>
                <a:solidFill>
                  <a:srgbClr val="FAA6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" name="Группа 15"/>
              <p:cNvGrpSpPr/>
              <p:nvPr/>
            </p:nvGrpSpPr>
            <p:grpSpPr>
              <a:xfrm rot="10800000">
                <a:off x="8858280" y="3857627"/>
                <a:ext cx="215438" cy="2500330"/>
                <a:chOff x="71406" y="548084"/>
                <a:chExt cx="215438" cy="2500330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 rot="5400000">
                  <a:off x="-1142759" y="1762249"/>
                  <a:ext cx="2500330" cy="72000"/>
                </a:xfrm>
                <a:prstGeom prst="roundRect">
                  <a:avLst/>
                </a:prstGeom>
                <a:solidFill>
                  <a:srgbClr val="24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 rot="5400000">
                  <a:off x="-829156" y="1592084"/>
                  <a:ext cx="2160000" cy="72000"/>
                </a:xfrm>
                <a:prstGeom prst="roundRect">
                  <a:avLst/>
                </a:prstGeom>
                <a:solidFill>
                  <a:srgbClr val="72BF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1385559" y="260648"/>
            <a:ext cx="637288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84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Ярмарка кейсов «Школа реальных дел-2015»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484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 descr="F:\ШНП\2015.09.29_совет директоров ФВД\shrd_logo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032129"/>
            <a:ext cx="3816424" cy="740687"/>
          </a:xfrm>
          <a:prstGeom prst="rect">
            <a:avLst/>
          </a:prstGeom>
          <a:noFill/>
        </p:spPr>
      </p:pic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5220072" y="908800"/>
            <a:ext cx="866390" cy="720000"/>
            <a:chOff x="4111625" y="3046412"/>
            <a:chExt cx="920750" cy="765175"/>
          </a:xfrm>
        </p:grpSpPr>
        <p:pic>
          <p:nvPicPr>
            <p:cNvPr id="25" name="Picture 4" descr="F:\ШНП\2015.09.29_совет директоров ФВД\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1625" y="3046412"/>
              <a:ext cx="460375" cy="765175"/>
            </a:xfrm>
            <a:prstGeom prst="rect">
              <a:avLst/>
            </a:prstGeom>
            <a:noFill/>
          </p:spPr>
        </p:pic>
        <p:pic>
          <p:nvPicPr>
            <p:cNvPr id="26" name="Picture 4" descr="F:\ШНП\2015.09.29_совет директоров ФВД\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046412"/>
              <a:ext cx="460375" cy="765175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7380312" y="908800"/>
            <a:ext cx="908694" cy="720000"/>
            <a:chOff x="4050273" y="3033000"/>
            <a:chExt cx="999564" cy="792000"/>
          </a:xfrm>
        </p:grpSpPr>
        <p:pic>
          <p:nvPicPr>
            <p:cNvPr id="28" name="Picture 2" descr="F:\ШНП\2015.09.29_совет директоров ФВД\7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046412"/>
              <a:ext cx="477837" cy="765175"/>
            </a:xfrm>
            <a:prstGeom prst="rect">
              <a:avLst/>
            </a:prstGeom>
            <a:noFill/>
          </p:spPr>
        </p:pic>
        <p:pic>
          <p:nvPicPr>
            <p:cNvPr id="29" name="Picture 7" descr="E:\ШНП\2014.11.26_Иркутск, закрытие юбилейного года\цифры.png"/>
            <p:cNvPicPr>
              <a:picLocks noChangeAspect="1" noChangeArrowheads="1"/>
            </p:cNvPicPr>
            <p:nvPr/>
          </p:nvPicPr>
          <p:blipFill>
            <a:blip r:embed="rId7" cstate="print"/>
            <a:srcRect l="37759" r="52709"/>
            <a:stretch>
              <a:fillRect/>
            </a:stretch>
          </p:blipFill>
          <p:spPr bwMode="auto">
            <a:xfrm>
              <a:off x="4050273" y="3033000"/>
              <a:ext cx="521727" cy="792000"/>
            </a:xfrm>
            <a:prstGeom prst="rect">
              <a:avLst/>
            </a:prstGeom>
            <a:noFill/>
          </p:spPr>
        </p:pic>
      </p:grpSp>
      <p:sp>
        <p:nvSpPr>
          <p:cNvPr id="30" name="Прямоугольник 29"/>
          <p:cNvSpPr/>
          <p:nvPr/>
        </p:nvSpPr>
        <p:spPr>
          <a:xfrm>
            <a:off x="4572973" y="1588730"/>
            <a:ext cx="21605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2484C6"/>
                </a:solidFill>
              </a:rPr>
              <a:t>работодателя</a:t>
            </a:r>
            <a:endParaRPr lang="ru-RU" sz="2000" b="1" dirty="0">
              <a:solidFill>
                <a:srgbClr val="2484C6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3561" y="1588730"/>
            <a:ext cx="2124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ED125F"/>
                </a:solidFill>
              </a:rPr>
              <a:t>кейсов</a:t>
            </a:r>
            <a:endParaRPr lang="ru-RU" sz="2000" b="1" dirty="0">
              <a:solidFill>
                <a:srgbClr val="ED125F"/>
              </a:solidFill>
              <a:latin typeface="+mn-lt"/>
            </a:endParaRPr>
          </a:p>
        </p:txBody>
      </p: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597043" y="2204864"/>
            <a:ext cx="7951859" cy="4369334"/>
            <a:chOff x="-252536" y="61993"/>
            <a:chExt cx="9666025" cy="5311223"/>
          </a:xfrm>
        </p:grpSpPr>
        <p:grpSp>
          <p:nvGrpSpPr>
            <p:cNvPr id="51" name="Группа 28"/>
            <p:cNvGrpSpPr/>
            <p:nvPr/>
          </p:nvGrpSpPr>
          <p:grpSpPr>
            <a:xfrm>
              <a:off x="-106095" y="61993"/>
              <a:ext cx="9356190" cy="774719"/>
              <a:chOff x="169260" y="-82023"/>
              <a:chExt cx="9356190" cy="774719"/>
            </a:xfrm>
          </p:grpSpPr>
          <p:pic>
            <p:nvPicPr>
              <p:cNvPr id="80" name="Picture 48" descr="E:\ШНП\2015.10_конкурс ШРД 2015-2016\2015.10.15_ярмарка\логотипы\Intel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51920" y="44624"/>
                <a:ext cx="835683" cy="551550"/>
              </a:xfrm>
              <a:prstGeom prst="rect">
                <a:avLst/>
              </a:prstGeom>
              <a:noFill/>
            </p:spPr>
          </p:pic>
          <p:pic>
            <p:nvPicPr>
              <p:cNvPr id="81" name="Picture 36" descr="E:\ШНП\2015.10_конкурс ШРД 2015-2016\2015.10.15_ярмарка\логотипы\Dell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34768" y="44624"/>
                <a:ext cx="1224136" cy="466840"/>
              </a:xfrm>
              <a:prstGeom prst="rect">
                <a:avLst/>
              </a:prstGeom>
              <a:noFill/>
            </p:spPr>
          </p:pic>
          <p:pic>
            <p:nvPicPr>
              <p:cNvPr id="82" name="Picture 44" descr="E:\ШНП\2015.10_конкурс ШРД 2015-2016\2015.10.15_ярмарка\логотипы\Epson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6027"/>
              <a:stretch>
                <a:fillRect/>
              </a:stretch>
            </p:blipFill>
            <p:spPr bwMode="auto">
              <a:xfrm>
                <a:off x="169260" y="142066"/>
                <a:ext cx="1619672" cy="406614"/>
              </a:xfrm>
              <a:prstGeom prst="rect">
                <a:avLst/>
              </a:prstGeom>
              <a:noFill/>
            </p:spPr>
          </p:pic>
          <p:pic>
            <p:nvPicPr>
              <p:cNvPr id="83" name="Picture 47" descr="E:\ШНП\2015.10_конкурс ШРД 2015-2016\2015.10.15_ярмарка\логотипы\i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07704" y="36373"/>
                <a:ext cx="1800200" cy="656323"/>
              </a:xfrm>
              <a:prstGeom prst="rect">
                <a:avLst/>
              </a:prstGeom>
              <a:noFill/>
            </p:spPr>
          </p:pic>
          <p:pic>
            <p:nvPicPr>
              <p:cNvPr id="84" name="Picture 5" descr="E:\ШНП\2015.10_конкурс ШРД 2015-2016\2015.10.15_ярмарка\логотипы\Xerox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50802" y="-82023"/>
                <a:ext cx="1475656" cy="774719"/>
              </a:xfrm>
              <a:prstGeom prst="rect">
                <a:avLst/>
              </a:prstGeom>
              <a:noFill/>
            </p:spPr>
          </p:pic>
          <p:pic>
            <p:nvPicPr>
              <p:cNvPr id="85" name="Picture 3" descr="E:\ШНП\2015.10_конкурс ШРД 2015-2016\2015.10.15_ярмарка\логотипы\SMART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172400" y="44624"/>
                <a:ext cx="1353050" cy="396037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Группа 29"/>
            <p:cNvGrpSpPr/>
            <p:nvPr/>
          </p:nvGrpSpPr>
          <p:grpSpPr>
            <a:xfrm>
              <a:off x="268807" y="836712"/>
              <a:ext cx="8606386" cy="666133"/>
              <a:chOff x="395536" y="908720"/>
              <a:chExt cx="8606386" cy="666133"/>
            </a:xfrm>
          </p:grpSpPr>
          <p:pic>
            <p:nvPicPr>
              <p:cNvPr id="77" name="Picture 39" descr="E:\ШНП\2015.10_конкурс ШРД 2015-2016\2015.10.15_ярмарка\логотипы\AutoDesk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95536" y="1043171"/>
                <a:ext cx="2634454" cy="441613"/>
              </a:xfrm>
              <a:prstGeom prst="rect">
                <a:avLst/>
              </a:prstGeom>
              <a:noFill/>
            </p:spPr>
          </p:pic>
          <p:pic>
            <p:nvPicPr>
              <p:cNvPr id="78" name="Picture 43" descr="E:\ШНП\2015.10_конкурс ШРД 2015-2016\2015.10.15_ярмарка\логотипы\Embarcadero-Technologies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55931" y="1052736"/>
                <a:ext cx="2845991" cy="400749"/>
              </a:xfrm>
              <a:prstGeom prst="rect">
                <a:avLst/>
              </a:prstGeom>
              <a:noFill/>
            </p:spPr>
          </p:pic>
          <p:pic>
            <p:nvPicPr>
              <p:cNvPr id="79" name="Picture 9" descr="E:\ШНП\2015.10_конкурс ШРД 2015-2016\2015.10.15_ярмарка\логотипы\Лаборатория Касперского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184824" y="908720"/>
                <a:ext cx="2774352" cy="666133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Группа 30"/>
            <p:cNvGrpSpPr/>
            <p:nvPr/>
          </p:nvGrpSpPr>
          <p:grpSpPr>
            <a:xfrm>
              <a:off x="-252536" y="1556792"/>
              <a:ext cx="9666025" cy="846035"/>
              <a:chOff x="1" y="1556792"/>
              <a:chExt cx="9666025" cy="846035"/>
            </a:xfrm>
          </p:grpSpPr>
          <p:pic>
            <p:nvPicPr>
              <p:cNvPr id="73" name="Picture 42" descr="E:\ШНП\2015.10_конкурс ШРД 2015-2016\2015.10.15_ярмарка\логотипы\Eligovision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628800"/>
                <a:ext cx="3263209" cy="670264"/>
              </a:xfrm>
              <a:prstGeom prst="rect">
                <a:avLst/>
              </a:prstGeom>
              <a:noFill/>
            </p:spPr>
          </p:pic>
          <p:pic>
            <p:nvPicPr>
              <p:cNvPr id="74" name="Picture 45" descr="E:\ШНП\2015.10_конкурс ШРД 2015-2016\2015.10.15_ярмарка\логотипы\FutureToday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8254" t="22737" r="17516" b="22939"/>
              <a:stretch>
                <a:fillRect/>
              </a:stretch>
            </p:blipFill>
            <p:spPr bwMode="auto">
              <a:xfrm>
                <a:off x="1763688" y="1556792"/>
                <a:ext cx="2567195" cy="846035"/>
              </a:xfrm>
              <a:prstGeom prst="rect">
                <a:avLst/>
              </a:prstGeom>
              <a:noFill/>
            </p:spPr>
          </p:pic>
          <p:pic>
            <p:nvPicPr>
              <p:cNvPr id="75" name="Picture 14" descr="E:\ШНП\2015.10_конкурс ШРД 2015-2016\2015.10.15_ярмарка\логотипы\МТС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4678"/>
              <a:stretch>
                <a:fillRect/>
              </a:stretch>
            </p:blipFill>
            <p:spPr bwMode="auto">
              <a:xfrm>
                <a:off x="1" y="1664872"/>
                <a:ext cx="1593868" cy="612000"/>
              </a:xfrm>
              <a:prstGeom prst="rect">
                <a:avLst/>
              </a:prstGeom>
              <a:noFill/>
            </p:spPr>
          </p:pic>
          <p:pic>
            <p:nvPicPr>
              <p:cNvPr id="76" name="Picture 19" descr="E:\ШНП\2015.10_конкурс ШРД 2015-2016\2015.10.15_ярмарка\логотипы\Ростелеком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8447" t="15385" r="9100" b="15385"/>
              <a:stretch>
                <a:fillRect/>
              </a:stretch>
            </p:blipFill>
            <p:spPr bwMode="auto">
              <a:xfrm>
                <a:off x="8028384" y="1592880"/>
                <a:ext cx="1637642" cy="756000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Группа 38"/>
            <p:cNvGrpSpPr/>
            <p:nvPr/>
          </p:nvGrpSpPr>
          <p:grpSpPr>
            <a:xfrm>
              <a:off x="-207889" y="2420888"/>
              <a:ext cx="9559777" cy="746586"/>
              <a:chOff x="268807" y="2564904"/>
              <a:chExt cx="9559777" cy="746586"/>
            </a:xfrm>
          </p:grpSpPr>
          <p:pic>
            <p:nvPicPr>
              <p:cNvPr id="68" name="Picture 50" descr="E:\ШНП\2015.10_конкурс ШРД 2015-2016\2015.10.15_ярмарка\логотипы\Samsung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7816" y="2636912"/>
                <a:ext cx="1368320" cy="674578"/>
              </a:xfrm>
              <a:prstGeom prst="rect">
                <a:avLst/>
              </a:prstGeom>
              <a:noFill/>
            </p:spPr>
          </p:pic>
          <p:pic>
            <p:nvPicPr>
              <p:cNvPr id="69" name="Picture 40" descr="E:\ШНП\2015.10_конкурс ШРД 2015-2016\2015.10.15_ярмарка\логотипы\d6c09e566cfeee1c8eb827234503ffb6_l.jp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186685" y="2728111"/>
                <a:ext cx="1625675" cy="556793"/>
              </a:xfrm>
              <a:prstGeom prst="rect">
                <a:avLst/>
              </a:prstGeom>
              <a:noFill/>
            </p:spPr>
          </p:pic>
          <p:pic>
            <p:nvPicPr>
              <p:cNvPr id="70" name="Picture 20" descr="E:\ШНП\2015.10_конкурс ШРД 2015-2016\2015.10.15_ярмарка\логотипы\ТехноЛаб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 b="45623"/>
              <a:stretch>
                <a:fillRect/>
              </a:stretch>
            </p:blipFill>
            <p:spPr bwMode="auto">
              <a:xfrm>
                <a:off x="2301373" y="2780928"/>
                <a:ext cx="1740000" cy="391516"/>
              </a:xfrm>
              <a:prstGeom prst="rect">
                <a:avLst/>
              </a:prstGeom>
              <a:noFill/>
            </p:spPr>
          </p:pic>
          <p:pic>
            <p:nvPicPr>
              <p:cNvPr id="71" name="Picture 18" descr="E:\ШНП\2015.10_конкурс ШРД 2015-2016\2015.10.15_ярмарка\логотипы\Росбанк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68807" y="2564904"/>
                <a:ext cx="1711543" cy="720000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E:\ШНП\2015.10_конкурс ШРД 2015-2016\2015.10.15_ярмарка\логотипы\Индигос.pn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246615" y="2728111"/>
                <a:ext cx="1581969" cy="535588"/>
              </a:xfrm>
              <a:prstGeom prst="rect">
                <a:avLst/>
              </a:prstGeom>
              <a:noFill/>
            </p:spPr>
          </p:pic>
        </p:grpSp>
        <p:grpSp>
          <p:nvGrpSpPr>
            <p:cNvPr id="55" name="Группа 40"/>
            <p:cNvGrpSpPr/>
            <p:nvPr/>
          </p:nvGrpSpPr>
          <p:grpSpPr>
            <a:xfrm>
              <a:off x="-155184" y="3284984"/>
              <a:ext cx="9454367" cy="720000"/>
              <a:chOff x="-180528" y="3362030"/>
              <a:chExt cx="9454367" cy="720000"/>
            </a:xfrm>
          </p:grpSpPr>
          <p:pic>
            <p:nvPicPr>
              <p:cNvPr id="63" name="Picture 46" descr="E:\ШНП\2015.10_конкурс ШРД 2015-2016\2015.10.15_ярмарка\логотипы\SAP.jp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-180528" y="3429000"/>
                <a:ext cx="998455" cy="578444"/>
              </a:xfrm>
              <a:prstGeom prst="rect">
                <a:avLst/>
              </a:prstGeom>
              <a:noFill/>
            </p:spPr>
          </p:pic>
          <p:pic>
            <p:nvPicPr>
              <p:cNvPr id="64" name="Picture 4" descr="E:\ШНП\2015.10_конкурс ШРД 2015-2016\2015.10.15_ярмарка\логотипы\Webinar.ru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7236296" y="3442467"/>
                <a:ext cx="2037543" cy="639563"/>
              </a:xfrm>
              <a:prstGeom prst="rect">
                <a:avLst/>
              </a:prstGeom>
              <a:noFill/>
            </p:spPr>
          </p:pic>
          <p:pic>
            <p:nvPicPr>
              <p:cNvPr id="65" name="Picture 16" descr="E:\ШНП\2015.10_конкурс ШРД 2015-2016\2015.10.15_ярмарка\логотипы\Новый диск.jp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1323126" y="3429000"/>
                <a:ext cx="1484381" cy="557061"/>
              </a:xfrm>
              <a:prstGeom prst="rect">
                <a:avLst/>
              </a:prstGeom>
              <a:noFill/>
            </p:spPr>
          </p:pic>
          <p:pic>
            <p:nvPicPr>
              <p:cNvPr id="66" name="Picture 12" descr="E:\ШНП\2015.10_конкурс ШРД 2015-2016\2015.10.15_ярмарка\логотипы\ОС3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5574907" y="3362030"/>
                <a:ext cx="1157333" cy="720000"/>
              </a:xfrm>
              <a:prstGeom prst="rect">
                <a:avLst/>
              </a:prstGeom>
              <a:noFill/>
            </p:spPr>
          </p:pic>
          <p:pic>
            <p:nvPicPr>
              <p:cNvPr id="67" name="Picture 13" descr="E:\ШНП\2015.10_конкурс ШРД 2015-2016\2015.10.15_ярмарка\логотипы\Московский технологический институт.jpg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432549" y="3362030"/>
                <a:ext cx="1739786" cy="7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56" name="Группа 41"/>
            <p:cNvGrpSpPr/>
            <p:nvPr/>
          </p:nvGrpSpPr>
          <p:grpSpPr>
            <a:xfrm>
              <a:off x="323528" y="4054645"/>
              <a:ext cx="8479164" cy="1318571"/>
              <a:chOff x="367790" y="4077072"/>
              <a:chExt cx="8479164" cy="1318571"/>
            </a:xfrm>
          </p:grpSpPr>
          <p:pic>
            <p:nvPicPr>
              <p:cNvPr id="57" name="Picture 38" descr="E:\ШНП\2015.10_конкурс ШРД 2015-2016\2015.10.15_ярмарка\логотипы\ARKADIN.jp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691680" y="4257192"/>
                <a:ext cx="900000" cy="900000"/>
              </a:xfrm>
              <a:prstGeom prst="rect">
                <a:avLst/>
              </a:prstGeom>
              <a:noFill/>
            </p:spPr>
          </p:pic>
          <p:pic>
            <p:nvPicPr>
              <p:cNvPr id="58" name="Picture 49" descr="E:\ШНП\2015.10_конкурс ШРД 2015-2016\2015.10.15_ярмарка\логотипы\qiwi.jpg"/>
              <p:cNvPicPr>
                <a:picLocks noChangeAspect="1" noChangeArrowheads="1"/>
              </p:cNvPicPr>
              <p:nvPr/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858" t="6376" r="34714" b="6435"/>
              <a:stretch>
                <a:fillRect/>
              </a:stretch>
            </p:blipFill>
            <p:spPr bwMode="auto">
              <a:xfrm>
                <a:off x="367790" y="4128275"/>
                <a:ext cx="790538" cy="1123777"/>
              </a:xfrm>
              <a:prstGeom prst="rect">
                <a:avLst/>
              </a:prstGeom>
              <a:noFill/>
            </p:spPr>
          </p:pic>
          <p:pic>
            <p:nvPicPr>
              <p:cNvPr id="59" name="Picture 7" descr="E:\ШНП\2015.10_конкурс ШРД 2015-2016\2015.10.15_ярмарка\логотипы\МГТУ им. Баумана.jp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 l="21547" t="6457" r="19885"/>
              <a:stretch>
                <a:fillRect/>
              </a:stretch>
            </p:blipFill>
            <p:spPr bwMode="auto">
              <a:xfrm>
                <a:off x="3131840" y="4153919"/>
                <a:ext cx="1013889" cy="1098133"/>
              </a:xfrm>
              <a:prstGeom prst="rect">
                <a:avLst/>
              </a:prstGeom>
              <a:noFill/>
            </p:spPr>
          </p:pic>
          <p:pic>
            <p:nvPicPr>
              <p:cNvPr id="60" name="Picture 10" descr="E:\ШНП\2015.10_конкурс ШРД 2015-2016\2015.10.15_ярмарка\логотипы\Лига роботов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7835937" y="4221088"/>
                <a:ext cx="1011017" cy="1011017"/>
              </a:xfrm>
              <a:prstGeom prst="rect">
                <a:avLst/>
              </a:prstGeom>
              <a:noFill/>
            </p:spPr>
          </p:pic>
          <p:pic>
            <p:nvPicPr>
              <p:cNvPr id="61" name="Picture 15" descr="E:\ШНП\2015.10_конкурс ШРД 2015-2016\2015.10.15_ярмарка\логотипы\НИЯУ МИФИ.jpg"/>
              <p:cNvPicPr>
                <a:picLocks noChangeAspect="1" noChangeArrowheads="1"/>
              </p:cNvPicPr>
              <p:nvPr/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28184" y="4153918"/>
                <a:ext cx="1181779" cy="1241725"/>
              </a:xfrm>
              <a:prstGeom prst="rect">
                <a:avLst/>
              </a:prstGeom>
              <a:noFill/>
            </p:spPr>
          </p:pic>
          <p:pic>
            <p:nvPicPr>
              <p:cNvPr id="62" name="Picture 17" descr="E:\ШНП\2015.10_конкурс ШРД 2015-2016\2015.10.15_ярмарка\логотипы\Университет машиностроения.jpg"/>
              <p:cNvPicPr>
                <a:picLocks noChangeAspect="1" noChangeArrowheads="1"/>
              </p:cNvPicPr>
              <p:nvPr/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710" r="28184"/>
              <a:stretch>
                <a:fillRect/>
              </a:stretch>
            </p:blipFill>
            <p:spPr bwMode="auto">
              <a:xfrm>
                <a:off x="4471116" y="4077072"/>
                <a:ext cx="1325020" cy="131857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Вначале было Слово…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Основное (формальное) – обязательное, по </a:t>
            </a:r>
            <a:r>
              <a:rPr lang="ru-RU" b="1" dirty="0" smtClean="0">
                <a:solidFill>
                  <a:srgbClr val="FF0000"/>
                </a:solidFill>
              </a:rPr>
              <a:t>программам, утвержденным государством</a:t>
            </a:r>
          </a:p>
          <a:p>
            <a:r>
              <a:rPr lang="ru-RU" b="1" dirty="0" smtClean="0"/>
              <a:t>Дополнительное (неформальное) – добровольное, по </a:t>
            </a:r>
            <a:r>
              <a:rPr lang="ru-RU" b="1" dirty="0" smtClean="0">
                <a:solidFill>
                  <a:srgbClr val="00B050"/>
                </a:solidFill>
              </a:rPr>
              <a:t>программам, согласованным с обучающимися</a:t>
            </a:r>
          </a:p>
          <a:p>
            <a:r>
              <a:rPr lang="ru-RU" b="1" dirty="0" smtClean="0"/>
              <a:t>Самообразование (</a:t>
            </a:r>
            <a:r>
              <a:rPr lang="ru-RU" b="1" dirty="0" err="1" smtClean="0"/>
              <a:t>информальное</a:t>
            </a:r>
            <a:r>
              <a:rPr lang="ru-RU" b="1" dirty="0" smtClean="0"/>
              <a:t>) – по планам, </a:t>
            </a:r>
            <a:r>
              <a:rPr lang="ru-RU" b="1" dirty="0" smtClean="0">
                <a:solidFill>
                  <a:srgbClr val="7030A0"/>
                </a:solidFill>
              </a:rPr>
              <a:t>созданным самим обучающимся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636911"/>
            <a:ext cx="6729402" cy="18002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/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4000" b="1" dirty="0" smtClean="0">
                <a:solidFill>
                  <a:srgbClr val="2484C6"/>
                </a:solidFill>
              </a:rPr>
              <a:t>Тематические образовательные лагерные смены</a:t>
            </a:r>
            <a:br>
              <a:rPr lang="ru-RU" sz="4000" b="1" dirty="0" smtClean="0">
                <a:solidFill>
                  <a:srgbClr val="2484C6"/>
                </a:solidFill>
              </a:rPr>
            </a:br>
            <a:endParaRPr lang="ru-RU" sz="40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Осенний образовательный лагерь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</a:t>
            </a:r>
            <a:r>
              <a:rPr lang="ru-RU" sz="2800" b="1" dirty="0" err="1" smtClean="0">
                <a:solidFill>
                  <a:srgbClr val="2484C6"/>
                </a:solidFill>
              </a:rPr>
              <a:t>Агросмена</a:t>
            </a:r>
            <a:r>
              <a:rPr lang="ru-RU" sz="2800" b="1" dirty="0" smtClean="0">
                <a:solidFill>
                  <a:srgbClr val="2484C6"/>
                </a:solidFill>
              </a:rPr>
              <a:t> 2014»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1439" y="3056279"/>
            <a:ext cx="3857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/>
              <a:t>МБОУ СОШ № 6, г. Усть-Лабинск, Краснодарский край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50057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076131" y="3051535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60052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4-8 ноября 2014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8501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42913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160</a:t>
            </a:r>
            <a:r>
              <a:rPr lang="ru-RU" sz="2000" b="1" dirty="0" smtClean="0">
                <a:latin typeface="+mn-lt"/>
              </a:rPr>
              <a:t> школьников</a:t>
            </a:r>
          </a:p>
          <a:p>
            <a:pPr>
              <a:defRPr/>
            </a:pPr>
            <a:r>
              <a:rPr lang="ru-RU" sz="2000" b="1" dirty="0" smtClean="0"/>
              <a:t>20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842974" y="5507196"/>
            <a:ext cx="7458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11 </a:t>
            </a:r>
            <a:r>
              <a:rPr lang="ru-RU" sz="2000" b="1" dirty="0">
                <a:latin typeface="Calibri" pitchFamily="34" charset="0"/>
              </a:rPr>
              <a:t>образовательных </a:t>
            </a:r>
            <a:r>
              <a:rPr lang="ru-RU" sz="2000" b="1" dirty="0" smtClean="0">
                <a:latin typeface="Calibri" pitchFamily="34" charset="0"/>
              </a:rPr>
              <a:t>учреждений </a:t>
            </a:r>
            <a:r>
              <a:rPr lang="ru-RU" sz="2000" b="1" dirty="0" err="1" smtClean="0">
                <a:latin typeface="Calibri" pitchFamily="34" charset="0"/>
              </a:rPr>
              <a:t>Усть-Лабинского</a:t>
            </a:r>
            <a:r>
              <a:rPr lang="ru-RU" sz="2000" b="1" dirty="0" smtClean="0">
                <a:latin typeface="Calibri" pitchFamily="34" charset="0"/>
              </a:rPr>
              <a:t> района Краснодарского края: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школы №№ 1, 2, 3, 4, 5, 6, 16, 19, 20, 25, 36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3951727" y="1193352"/>
            <a:ext cx="1240546" cy="806888"/>
          </a:xfrm>
          <a:prstGeom prst="rect">
            <a:avLst/>
          </a:prstGeom>
          <a:noFill/>
        </p:spPr>
      </p:pic>
      <p:pic>
        <p:nvPicPr>
          <p:cNvPr id="6147" name="Picture 3" descr="F:\ШНП\2015.06_лагерь АгроШкола-2015\03_вспомогательные материалы\e80b741299fa5f4bc9be0fb9514a336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355500"/>
            <a:ext cx="1919291" cy="501864"/>
          </a:xfrm>
          <a:prstGeom prst="rect">
            <a:avLst/>
          </a:prstGeom>
          <a:noFill/>
        </p:spPr>
      </p:pic>
      <p:pic>
        <p:nvPicPr>
          <p:cNvPr id="24" name="Picture 4" descr="C:\Users\Алексей Валерьевич\Desktop\ШНП\2014.11_лагеря в У-Л\Coat_of_Arms_of_Ust-Labinsk_(Krasnodar_krai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285860"/>
            <a:ext cx="492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0" y="2016120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Программа «Молоко»</a:t>
            </a:r>
          </a:p>
        </p:txBody>
      </p: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4572000" y="2016120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Программа «Семечка»</a:t>
            </a:r>
          </a:p>
        </p:txBody>
      </p:sp>
      <p:pic>
        <p:nvPicPr>
          <p:cNvPr id="29" name="Picture 4" descr="E:\ШНП\2014.11_лагеря в У-Л\семечк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2319332"/>
            <a:ext cx="2424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E:\ШНП\2014.11_лагеря в У-Л\коров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5363" y="2319332"/>
            <a:ext cx="2568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192272" y="3056279"/>
            <a:ext cx="395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МБОУ СОШ № 19, ст. Ладожская, </a:t>
            </a:r>
            <a:r>
              <a:rPr lang="ru-RU" sz="2000" b="1" dirty="0" err="1" smtClean="0"/>
              <a:t>Усть-Лабинский</a:t>
            </a:r>
            <a:r>
              <a:rPr lang="ru-RU" sz="2000" b="1" dirty="0" smtClean="0"/>
              <a:t> район, Краснодарский край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286290"/>
            <a:ext cx="7658096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Молодежный патриотический образовательный лагерь «Крылья границы»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400050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центр детского отдыха «Тополек», </a:t>
            </a:r>
            <a:r>
              <a:rPr lang="ru-RU" sz="2000" b="1" dirty="0" err="1" smtClean="0"/>
              <a:t>Усть-Лабинский</a:t>
            </a:r>
            <a:r>
              <a:rPr lang="ru-RU" sz="2000" b="1" dirty="0" smtClean="0"/>
              <a:t> район, Краснодарский край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714884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3929066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814840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25 мая - 8 июня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2815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643446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60</a:t>
            </a:r>
            <a:r>
              <a:rPr lang="ru-RU" sz="2000" b="1" dirty="0" smtClean="0">
                <a:latin typeface="+mn-lt"/>
              </a:rPr>
              <a:t> школьников</a:t>
            </a:r>
          </a:p>
          <a:p>
            <a:pPr>
              <a:defRPr/>
            </a:pPr>
            <a:r>
              <a:rPr lang="ru-RU" sz="2000" b="1" dirty="0" smtClean="0"/>
              <a:t>12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971600" y="5500702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</a:t>
            </a:r>
            <a:r>
              <a:rPr lang="ru-RU" sz="2000" b="1" dirty="0">
                <a:latin typeface="Calibri" pitchFamily="34" charset="0"/>
              </a:rPr>
              <a:t>образовательных </a:t>
            </a:r>
            <a:r>
              <a:rPr lang="ru-RU" sz="2000" b="1" dirty="0" smtClean="0">
                <a:latin typeface="Calibri" pitchFamily="34" charset="0"/>
              </a:rPr>
              <a:t>учреждения</a:t>
            </a:r>
            <a:endParaRPr lang="ru-RU" sz="2000" b="1" dirty="0">
              <a:latin typeface="Calibri" pitchFamily="34" charset="0"/>
            </a:endParaRP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</a:t>
            </a:r>
            <a:r>
              <a:rPr lang="ru-RU" sz="2000" b="1" dirty="0">
                <a:latin typeface="Calibri" pitchFamily="34" charset="0"/>
              </a:rPr>
              <a:t>региона России: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Иркутская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область,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Краснодарский край, Москва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971600" y="1424525"/>
            <a:ext cx="1671574" cy="1087241"/>
          </a:xfrm>
          <a:prstGeom prst="rect">
            <a:avLst/>
          </a:prstGeom>
          <a:noFill/>
        </p:spPr>
      </p:pic>
      <p:pic>
        <p:nvPicPr>
          <p:cNvPr id="2050" name="Picture 2" descr="F:\ШНП\2015.09.29_совет директоров ФВД\big15414imag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0782" y="1143547"/>
            <a:ext cx="953118" cy="1571074"/>
          </a:xfrm>
          <a:prstGeom prst="rect">
            <a:avLst/>
          </a:prstGeom>
          <a:noFill/>
        </p:spPr>
      </p:pic>
      <p:pic>
        <p:nvPicPr>
          <p:cNvPr id="27" name="Picture 3" descr="F:\ШНП\2015.09.29_совет директоров ФВД\флаг для лагеря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6136" y="1248988"/>
            <a:ext cx="1411727" cy="289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Молодежный образовательный лагерь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</a:t>
            </a:r>
            <a:r>
              <a:rPr lang="ru-RU" sz="2800" b="1" dirty="0" err="1" smtClean="0">
                <a:solidFill>
                  <a:srgbClr val="2484C6"/>
                </a:solidFill>
              </a:rPr>
              <a:t>АгроШкола</a:t>
            </a:r>
            <a:r>
              <a:rPr lang="ru-RU" sz="2800" b="1" dirty="0" smtClean="0">
                <a:solidFill>
                  <a:srgbClr val="2484C6"/>
                </a:solidFill>
              </a:rPr>
              <a:t> «Кубань-2015»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343641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центр детского отдыха «Тополек», </a:t>
            </a:r>
            <a:r>
              <a:rPr lang="ru-RU" sz="2000" b="1" dirty="0" err="1" smtClean="0"/>
              <a:t>Усть-Лабинский</a:t>
            </a:r>
            <a:r>
              <a:rPr lang="ru-RU" sz="2000" b="1" dirty="0" smtClean="0"/>
              <a:t> район, Краснодарский край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15079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3364972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25074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9-23 июня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8721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07935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60</a:t>
            </a:r>
            <a:r>
              <a:rPr lang="ru-RU" sz="2000" b="1" dirty="0" smtClean="0">
                <a:latin typeface="+mn-lt"/>
              </a:rPr>
              <a:t> школьников</a:t>
            </a:r>
          </a:p>
          <a:p>
            <a:pPr>
              <a:defRPr/>
            </a:pPr>
            <a:r>
              <a:rPr lang="ru-RU" sz="2000" b="1" dirty="0" smtClean="0"/>
              <a:t>20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971600" y="5150922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11 </a:t>
            </a:r>
            <a:r>
              <a:rPr lang="ru-RU" sz="2000" b="1" dirty="0">
                <a:latin typeface="Calibri" pitchFamily="34" charset="0"/>
              </a:rPr>
              <a:t>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2 </a:t>
            </a:r>
            <a:r>
              <a:rPr lang="ru-RU" sz="2000" b="1" dirty="0">
                <a:latin typeface="Calibri" pitchFamily="34" charset="0"/>
              </a:rPr>
              <a:t>региона России: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Иркутская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область, Краснодарский край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1357290" y="1193352"/>
            <a:ext cx="1240546" cy="806888"/>
          </a:xfrm>
          <a:prstGeom prst="rect">
            <a:avLst/>
          </a:prstGeom>
          <a:noFill/>
        </p:spPr>
      </p:pic>
      <p:pic>
        <p:nvPicPr>
          <p:cNvPr id="6146" name="Picture 2" descr="F:\ШНП\2015.06_лагерь АгроШкола-2015\01_логотип, футболка, галстук, баннер, ролл-ап\АгроШкола_медал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9159" y="1238753"/>
            <a:ext cx="2225682" cy="2126219"/>
          </a:xfrm>
          <a:prstGeom prst="rect">
            <a:avLst/>
          </a:prstGeom>
          <a:noFill/>
        </p:spPr>
      </p:pic>
      <p:pic>
        <p:nvPicPr>
          <p:cNvPr id="6147" name="Picture 3" descr="F:\ШНП\2015.06_лагерь АгроШкола-2015\03_вспомогательные материалы\e80b741299fa5f4bc9be0fb9514a336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6047" y="1355500"/>
            <a:ext cx="1919291" cy="50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Молодежный образовательный лагерь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«Сердце Байкала-2015»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343641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отель-кемпинг «</a:t>
            </a:r>
            <a:r>
              <a:rPr lang="ru-RU" sz="2000" b="1" dirty="0" err="1" smtClean="0"/>
              <a:t>Данко</a:t>
            </a:r>
            <a:r>
              <a:rPr lang="ru-RU" sz="2000" b="1" dirty="0" smtClean="0"/>
              <a:t>», Иркутская область, </a:t>
            </a:r>
            <a:r>
              <a:rPr lang="ru-RU" sz="2000" b="1" dirty="0" err="1" smtClean="0"/>
              <a:t>Ольхонский</a:t>
            </a:r>
            <a:r>
              <a:rPr lang="ru-RU" sz="2000" b="1" dirty="0" smtClean="0"/>
              <a:t> район, местность </a:t>
            </a:r>
            <a:r>
              <a:rPr lang="ru-RU" sz="2000" b="1" dirty="0" err="1" smtClean="0"/>
              <a:t>Курма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15079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3364972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25074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6-20 июля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8721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07935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100 школьников</a:t>
            </a:r>
          </a:p>
          <a:p>
            <a:pPr>
              <a:defRPr/>
            </a:pPr>
            <a:r>
              <a:rPr lang="ru-RU" sz="2000" b="1" dirty="0" smtClean="0"/>
              <a:t>12 педагогов</a:t>
            </a:r>
            <a:endParaRPr lang="ru-RU" sz="2000" b="1" dirty="0">
              <a:latin typeface="+mn-lt"/>
            </a:endParaRPr>
          </a:p>
        </p:txBody>
      </p:sp>
      <p:pic>
        <p:nvPicPr>
          <p:cNvPr id="23" name="Picture 2" descr="E:\ШНП\2015.07_Сердце Байкала-2015\лого общее\сердце байкала 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843" y="2198313"/>
            <a:ext cx="2888077" cy="873497"/>
          </a:xfrm>
          <a:prstGeom prst="rect">
            <a:avLst/>
          </a:prstGeom>
          <a:noFill/>
        </p:spPr>
      </p:pic>
      <p:pic>
        <p:nvPicPr>
          <p:cNvPr id="24" name="Picture 3" descr="E:\ШНП\2015.07_Сердце Байкала-2015\лого общее\энерг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135706"/>
            <a:ext cx="2933174" cy="926455"/>
          </a:xfrm>
          <a:prstGeom prst="rect">
            <a:avLst/>
          </a:prstGeom>
          <a:noFill/>
        </p:spPr>
      </p:pic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971600" y="5150922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11 </a:t>
            </a:r>
            <a:r>
              <a:rPr lang="ru-RU" sz="2000" b="1" dirty="0">
                <a:latin typeface="Calibri" pitchFamily="34" charset="0"/>
              </a:rPr>
              <a:t>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</a:t>
            </a:r>
            <a:r>
              <a:rPr lang="ru-RU" sz="2000" b="1" dirty="0">
                <a:latin typeface="Calibri" pitchFamily="34" charset="0"/>
              </a:rPr>
              <a:t>региона России: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Иркутская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область, Краснодарский край, Красноярский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край </a:t>
            </a: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8" cstate="print"/>
          <a:srcRect r="75394"/>
          <a:stretch>
            <a:fillRect/>
          </a:stretch>
        </p:blipFill>
        <p:spPr bwMode="auto">
          <a:xfrm>
            <a:off x="1785918" y="1193352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8" cstate="print"/>
          <a:srcRect l="77854"/>
          <a:stretch>
            <a:fillRect/>
          </a:stretch>
        </p:blipFill>
        <p:spPr bwMode="auto">
          <a:xfrm>
            <a:off x="6246196" y="1285860"/>
            <a:ext cx="969010" cy="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Молодежный образовательный лагерь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«Сердце Байкала-2015»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343641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отель-кемпинг «</a:t>
            </a:r>
            <a:r>
              <a:rPr lang="ru-RU" sz="2000" b="1" dirty="0" err="1" smtClean="0"/>
              <a:t>Данко</a:t>
            </a:r>
            <a:r>
              <a:rPr lang="ru-RU" sz="2000" b="1" dirty="0" smtClean="0"/>
              <a:t>», Иркутская область, </a:t>
            </a:r>
            <a:r>
              <a:rPr lang="ru-RU" sz="2000" b="1" dirty="0" err="1" smtClean="0"/>
              <a:t>Ольхонский</a:t>
            </a:r>
            <a:r>
              <a:rPr lang="ru-RU" sz="2000" b="1" dirty="0" smtClean="0"/>
              <a:t> район, местность </a:t>
            </a:r>
            <a:r>
              <a:rPr lang="ru-RU" sz="2000" b="1" dirty="0" err="1" smtClean="0"/>
              <a:t>Курма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15079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3364972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25074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22 июля – 5 августа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8721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07935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100 школьников</a:t>
            </a:r>
          </a:p>
          <a:p>
            <a:pPr>
              <a:defRPr/>
            </a:pPr>
            <a:r>
              <a:rPr lang="ru-RU" sz="2000" b="1" dirty="0" smtClean="0"/>
              <a:t>11 педагогов</a:t>
            </a:r>
            <a:endParaRPr lang="ru-RU" sz="2000" b="1" dirty="0">
              <a:latin typeface="+mn-lt"/>
            </a:endParaRPr>
          </a:p>
        </p:txBody>
      </p:sp>
      <p:pic>
        <p:nvPicPr>
          <p:cNvPr id="23" name="Picture 2" descr="E:\ШНП\2015.07_Сердце Байкала-2015\лого общее\сердце байкала 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843" y="2198313"/>
            <a:ext cx="2888077" cy="873497"/>
          </a:xfrm>
          <a:prstGeom prst="rect">
            <a:avLst/>
          </a:prstGeom>
          <a:noFill/>
        </p:spPr>
      </p:pic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971600" y="5150922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10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4 региона России: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Иркутская область, Краснодарский край, Красноярский край, Республика Хакасия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7" cstate="print"/>
          <a:srcRect r="75394"/>
          <a:stretch>
            <a:fillRect/>
          </a:stretch>
        </p:blipFill>
        <p:spPr bwMode="auto">
          <a:xfrm>
            <a:off x="1785918" y="1193352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7" cstate="print"/>
          <a:srcRect l="77854"/>
          <a:stretch>
            <a:fillRect/>
          </a:stretch>
        </p:blipFill>
        <p:spPr bwMode="auto">
          <a:xfrm>
            <a:off x="6246196" y="1285860"/>
            <a:ext cx="969010" cy="700300"/>
          </a:xfrm>
          <a:prstGeom prst="rect">
            <a:avLst/>
          </a:prstGeom>
          <a:noFill/>
        </p:spPr>
      </p:pic>
      <p:pic>
        <p:nvPicPr>
          <p:cNvPr id="28" name="Picture 3" descr="E:\ШНП\2015.07_Сердце Байкала-2015\лого общее\эколог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6531" y="2135136"/>
            <a:ext cx="296880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Молодежный образовательный лагерь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«Сердце Байкала-2015»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343641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отель-кемпинг «</a:t>
            </a:r>
            <a:r>
              <a:rPr lang="ru-RU" sz="2000" b="1" dirty="0" err="1" smtClean="0"/>
              <a:t>Данко</a:t>
            </a:r>
            <a:r>
              <a:rPr lang="ru-RU" sz="2000" b="1" dirty="0" smtClean="0"/>
              <a:t>», Иркутская область, </a:t>
            </a:r>
            <a:r>
              <a:rPr lang="ru-RU" sz="2000" b="1" dirty="0" err="1" smtClean="0"/>
              <a:t>Ольхонский</a:t>
            </a:r>
            <a:r>
              <a:rPr lang="ru-RU" sz="2000" b="1" dirty="0" smtClean="0"/>
              <a:t> район, местность </a:t>
            </a:r>
            <a:r>
              <a:rPr lang="ru-RU" sz="2000" b="1" dirty="0" err="1" smtClean="0"/>
              <a:t>Курма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415079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3364972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425074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7-21 августа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8721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407935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103 школьника</a:t>
            </a:r>
          </a:p>
          <a:p>
            <a:pPr>
              <a:defRPr/>
            </a:pPr>
            <a:r>
              <a:rPr lang="ru-RU" sz="2000" b="1" dirty="0" smtClean="0"/>
              <a:t>11 педагогов</a:t>
            </a:r>
            <a:endParaRPr lang="ru-RU" sz="2000" b="1" dirty="0">
              <a:latin typeface="+mn-lt"/>
            </a:endParaRPr>
          </a:p>
        </p:txBody>
      </p:sp>
      <p:pic>
        <p:nvPicPr>
          <p:cNvPr id="23" name="Picture 2" descr="E:\ШНП\2015.07_Сердце Байкала-2015\лого общее\сердце байкала 20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843" y="2198313"/>
            <a:ext cx="2888077" cy="873497"/>
          </a:xfrm>
          <a:prstGeom prst="rect">
            <a:avLst/>
          </a:prstGeom>
          <a:noFill/>
        </p:spPr>
      </p:pic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971600" y="5150922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10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4 региона России: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Забайкальский край, Иркутская область, Краснодарский край, Республика Тыва, Республика Хакасия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7" cstate="print"/>
          <a:srcRect r="75394"/>
          <a:stretch>
            <a:fillRect/>
          </a:stretch>
        </p:blipFill>
        <p:spPr bwMode="auto">
          <a:xfrm>
            <a:off x="1785918" y="1193352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7" cstate="print"/>
          <a:srcRect l="77854"/>
          <a:stretch>
            <a:fillRect/>
          </a:stretch>
        </p:blipFill>
        <p:spPr bwMode="auto">
          <a:xfrm>
            <a:off x="6246196" y="1285860"/>
            <a:ext cx="969010" cy="700300"/>
          </a:xfrm>
          <a:prstGeom prst="rect">
            <a:avLst/>
          </a:prstGeom>
          <a:noFill/>
        </p:spPr>
      </p:pic>
      <p:pic>
        <p:nvPicPr>
          <p:cNvPr id="29" name="Picture 2" descr="E:\ШНП\2015.07_Сердце Байкала-2015\лого общее\уголь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418" y="2024012"/>
            <a:ext cx="4136300" cy="119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204864"/>
            <a:ext cx="6729402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2484C6"/>
                </a:solidFill>
              </a:rPr>
              <a:t/>
            </a:r>
            <a:br>
              <a:rPr lang="ru-RU" b="1" dirty="0" smtClean="0">
                <a:solidFill>
                  <a:srgbClr val="2484C6"/>
                </a:solidFill>
              </a:rPr>
            </a:br>
            <a:r>
              <a:rPr lang="ru-RU" b="1" dirty="0" smtClean="0">
                <a:solidFill>
                  <a:srgbClr val="2484C6"/>
                </a:solidFill>
              </a:rPr>
              <a:t>Образовательные экспедиции</a:t>
            </a:r>
            <a:br>
              <a:rPr lang="ru-RU" b="1" dirty="0" smtClean="0">
                <a:solidFill>
                  <a:srgbClr val="2484C6"/>
                </a:solidFill>
              </a:rPr>
            </a:br>
            <a:endParaRPr lang="ru-RU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95" y="428604"/>
            <a:ext cx="8418166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484C6"/>
                </a:solidFill>
              </a:rPr>
              <a:t>Малая образовательная экспедиция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r>
              <a:rPr lang="ru-RU" sz="2400" b="1" dirty="0" smtClean="0">
                <a:solidFill>
                  <a:srgbClr val="2484C6"/>
                </a:solidFill>
              </a:rPr>
              <a:t>«Черемхово-2015». Старт проекта 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r>
              <a:rPr lang="ru-RU" sz="2400" b="1" dirty="0" smtClean="0">
                <a:solidFill>
                  <a:srgbClr val="2484C6"/>
                </a:solidFill>
              </a:rPr>
              <a:t>«Школа бережливого мышления»</a:t>
            </a:r>
            <a:endParaRPr lang="ru-RU" sz="24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236392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Объекты экспедиции: </a:t>
            </a:r>
            <a:r>
              <a:rPr lang="ru-RU" sz="2000" b="1" dirty="0" smtClean="0">
                <a:solidFill>
                  <a:srgbClr val="FF0000"/>
                </a:solidFill>
              </a:rPr>
              <a:t>разрез «</a:t>
            </a:r>
            <a:r>
              <a:rPr lang="ru-RU" sz="2000" b="1" dirty="0" err="1" smtClean="0">
                <a:solidFill>
                  <a:srgbClr val="FF0000"/>
                </a:solidFill>
              </a:rPr>
              <a:t>Черемховуголь</a:t>
            </a:r>
            <a:r>
              <a:rPr lang="ru-RU" sz="2000" b="1" dirty="0" smtClean="0">
                <a:solidFill>
                  <a:srgbClr val="FF0000"/>
                </a:solidFill>
              </a:rPr>
              <a:t>», Черемховский рудоремонтный завод, ТЭЦ-12</a:t>
            </a: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3202441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263968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3302397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7 апреля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3131003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mtClean="0"/>
              <a:t>70</a:t>
            </a:r>
            <a:r>
              <a:rPr lang="ru-RU" sz="2000" b="1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школьников</a:t>
            </a:r>
          </a:p>
          <a:p>
            <a:pPr>
              <a:defRPr/>
            </a:pPr>
            <a:r>
              <a:rPr lang="ru-RU" sz="2000" b="1" dirty="0" smtClean="0"/>
              <a:t>10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4000496" y="4182627"/>
            <a:ext cx="47863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7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Иркутской области: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школа № 80 г. Иркутска, лицей ИГУ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г. Иркутска, Иркутский энергетический колледж, гимназия № 8 г.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Ангарска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школа № 40 г.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Ангарска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, школа № 1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г. Черемхово, школа № 25 г. Тулуна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2928926" y="1479104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l="77854"/>
          <a:stretch>
            <a:fillRect/>
          </a:stretch>
        </p:blipFill>
        <p:spPr bwMode="auto">
          <a:xfrm>
            <a:off x="5286380" y="1500174"/>
            <a:ext cx="969010" cy="700300"/>
          </a:xfrm>
          <a:prstGeom prst="rect">
            <a:avLst/>
          </a:prstGeom>
          <a:noFill/>
        </p:spPr>
      </p:pic>
      <p:pic>
        <p:nvPicPr>
          <p:cNvPr id="7170" name="Picture 2" descr="F:\ШНП\2015.09.29_совет директоров ФВД\publish-4709-4106.jpg"/>
          <p:cNvPicPr>
            <a:picLocks noChangeAspect="1" noChangeArrowheads="1"/>
          </p:cNvPicPr>
          <p:nvPr/>
        </p:nvPicPr>
        <p:blipFill>
          <a:blip r:embed="rId7" cstate="print"/>
          <a:srcRect l="7812" t="21875" r="9239" b="33912"/>
          <a:stretch>
            <a:fillRect/>
          </a:stretch>
        </p:blipFill>
        <p:spPr bwMode="auto">
          <a:xfrm>
            <a:off x="7215206" y="1543389"/>
            <a:ext cx="1500197" cy="599727"/>
          </a:xfrm>
          <a:prstGeom prst="rect">
            <a:avLst/>
          </a:prstGeom>
          <a:noFill/>
        </p:spPr>
      </p:pic>
      <p:pic>
        <p:nvPicPr>
          <p:cNvPr id="7172" name="Picture 4" descr="F:\ШНП\2015.09.29_совет директоров ФВД\fimg1493190_kompaniya_Vostsibug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571612"/>
            <a:ext cx="1613058" cy="599727"/>
          </a:xfrm>
          <a:prstGeom prst="rect">
            <a:avLst/>
          </a:prstGeom>
          <a:noFill/>
        </p:spPr>
      </p:pic>
      <p:pic>
        <p:nvPicPr>
          <p:cNvPr id="7174" name="Picture 6" descr="F:\ШНП\2015.03_экспедиция Черемхово, материалы\Буклет по итогам экспедиции\участни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000504"/>
            <a:ext cx="3929090" cy="261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Малая образовательная экспедиция-2015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«Город Энергетиков»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2238328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Объект экспедиции: </a:t>
            </a:r>
            <a:r>
              <a:rPr lang="ru-RU" sz="2000" b="1" dirty="0" smtClean="0">
                <a:solidFill>
                  <a:srgbClr val="FF0000"/>
                </a:solidFill>
              </a:rPr>
              <a:t>Ново-Иркутская ТЭЦ</a:t>
            </a: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3202441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138372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3302397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19 мая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3131003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72 школьников</a:t>
            </a:r>
          </a:p>
          <a:p>
            <a:pPr>
              <a:defRPr/>
            </a:pPr>
            <a:r>
              <a:rPr lang="ru-RU" sz="2000" b="1" dirty="0" smtClean="0"/>
              <a:t>19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3571868" y="4182627"/>
            <a:ext cx="52149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8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Иркутской области: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школа № 80 г. Иркутска, лицей ИГУ г. Иркутска, Иркутский энергетический колледж, гимназия № 8 г.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Ангарска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, школа № 40 г.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Ангарска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, школа № 1 г. Черемхово, лицей № 1 г. Братска, школа № 25 г. Тулуна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3958540" y="1264790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l="77854"/>
          <a:stretch>
            <a:fillRect/>
          </a:stretch>
        </p:blipFill>
        <p:spPr bwMode="auto">
          <a:xfrm>
            <a:off x="1000100" y="1285860"/>
            <a:ext cx="969010" cy="700300"/>
          </a:xfrm>
          <a:prstGeom prst="rect">
            <a:avLst/>
          </a:prstGeom>
          <a:noFill/>
        </p:spPr>
      </p:pic>
      <p:pic>
        <p:nvPicPr>
          <p:cNvPr id="7170" name="Picture 2" descr="F:\ШНП\2015.09.29_совет директоров ФВД\publish-4709-4106.jpg"/>
          <p:cNvPicPr>
            <a:picLocks noChangeAspect="1" noChangeArrowheads="1"/>
          </p:cNvPicPr>
          <p:nvPr/>
        </p:nvPicPr>
        <p:blipFill>
          <a:blip r:embed="rId7" cstate="print"/>
          <a:srcRect l="7812" t="21875" r="9239" b="33912"/>
          <a:stretch>
            <a:fillRect/>
          </a:stretch>
        </p:blipFill>
        <p:spPr bwMode="auto">
          <a:xfrm>
            <a:off x="7072331" y="1329075"/>
            <a:ext cx="1500197" cy="599727"/>
          </a:xfrm>
          <a:prstGeom prst="rect">
            <a:avLst/>
          </a:prstGeom>
          <a:noFill/>
        </p:spPr>
      </p:pic>
      <p:pic>
        <p:nvPicPr>
          <p:cNvPr id="7171" name="Picture 3" descr="F:\ШНП\2015.09.29_совет директоров ФВД\26052015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118305" y="4071397"/>
            <a:ext cx="3525001" cy="264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424936" cy="4680520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987824" y="1268760"/>
            <a:ext cx="1872208" cy="1008112"/>
          </a:xfrm>
          <a:prstGeom prst="rightArrow">
            <a:avLst>
              <a:gd name="adj1" fmla="val 50000"/>
              <a:gd name="adj2" fmla="val 43961"/>
            </a:avLst>
          </a:prstGeom>
          <a:solidFill>
            <a:srgbClr val="00B0F0">
              <a:alpha val="19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МООС…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7452320" y="1340768"/>
            <a:ext cx="1368152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ФГОС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652120" y="1196752"/>
            <a:ext cx="1080120" cy="804672"/>
          </a:xfrm>
          <a:prstGeom prst="flowChartPunchedTap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Образовательная экспедиция-2015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«От Кубани до Тамани»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191683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Объекты экспедиции: </a:t>
            </a:r>
            <a:r>
              <a:rPr lang="ru-RU" sz="2000" b="1" dirty="0" err="1" smtClean="0">
                <a:solidFill>
                  <a:srgbClr val="FF0000"/>
                </a:solidFill>
              </a:rPr>
              <a:t>культурно-историчесие</a:t>
            </a:r>
            <a:r>
              <a:rPr lang="ru-RU" sz="2000" b="1" dirty="0" smtClean="0">
                <a:solidFill>
                  <a:srgbClr val="FF0000"/>
                </a:solidFill>
              </a:rPr>
              <a:t> объекты ст. Тамань и пос. Сенной, археологическая экспедиция ИА РАН, научно-культурный центр «</a:t>
            </a:r>
            <a:r>
              <a:rPr lang="ru-RU" sz="2000" b="1" dirty="0" err="1" smtClean="0">
                <a:solidFill>
                  <a:srgbClr val="FF0000"/>
                </a:solidFill>
              </a:rPr>
              <a:t>Фанагория</a:t>
            </a:r>
            <a:r>
              <a:rPr lang="ru-RU" sz="2000" b="1" dirty="0" smtClean="0">
                <a:solidFill>
                  <a:srgbClr val="FF0000"/>
                </a:solidFill>
              </a:rPr>
              <a:t>», сельскохозяйственные и промышленные объекты ОАО «АПФ «</a:t>
            </a:r>
            <a:r>
              <a:rPr lang="ru-RU" sz="2000" b="1" dirty="0" err="1" smtClean="0">
                <a:solidFill>
                  <a:srgbClr val="FF0000"/>
                </a:solidFill>
              </a:rPr>
              <a:t>Фанагория</a:t>
            </a:r>
            <a:r>
              <a:rPr lang="ru-RU" sz="2000" b="1" dirty="0" smtClean="0">
                <a:solidFill>
                  <a:srgbClr val="FF0000"/>
                </a:solidFill>
              </a:rPr>
              <a:t>» 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3357562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71678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3457518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20-24 августа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5493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3286124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30 школьников</a:t>
            </a:r>
          </a:p>
          <a:p>
            <a:pPr>
              <a:defRPr/>
            </a:pPr>
            <a:r>
              <a:rPr lang="ru-RU" sz="2000" b="1" dirty="0" smtClean="0"/>
              <a:t>10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3500431" y="4342163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образовательных учреждения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1 регион России: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Краснодарский край школы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974000" y="1193352"/>
            <a:ext cx="1240546" cy="806888"/>
          </a:xfrm>
          <a:prstGeom prst="rect">
            <a:avLst/>
          </a:prstGeom>
          <a:noFill/>
        </p:spPr>
      </p:pic>
      <p:pic>
        <p:nvPicPr>
          <p:cNvPr id="28" name="Picture 2" descr="E:\ШНП\01_Сайт ШНП\!Новости\2015\09_сентябрь\2015.09.07_образовательные экспедиции\000004456.jpg"/>
          <p:cNvPicPr>
            <a:picLocks noChangeAspect="1" noChangeArrowheads="1"/>
          </p:cNvPicPr>
          <p:nvPr/>
        </p:nvPicPr>
        <p:blipFill>
          <a:blip r:embed="rId7" cstate="print"/>
          <a:srcRect l="7844" t="40347" r="7831" b="35621"/>
          <a:stretch>
            <a:fillRect/>
          </a:stretch>
        </p:blipFill>
        <p:spPr bwMode="auto">
          <a:xfrm>
            <a:off x="2979122" y="1193352"/>
            <a:ext cx="3185755" cy="740873"/>
          </a:xfrm>
          <a:prstGeom prst="rect">
            <a:avLst/>
          </a:prstGeom>
          <a:noFill/>
        </p:spPr>
      </p:pic>
      <p:pic>
        <p:nvPicPr>
          <p:cNvPr id="5122" name="Picture 2" descr="F:\ШНП\2015.08_экспедиция Тамань\От Кубани до Тамани_лого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839" y="4155711"/>
            <a:ext cx="2738283" cy="270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188640"/>
            <a:ext cx="672940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484C6"/>
                </a:solidFill>
              </a:rPr>
              <a:t>Образовательная экспедиция-2015</a:t>
            </a:r>
            <a:br>
              <a:rPr lang="ru-RU" sz="2400" b="1" dirty="0" smtClean="0">
                <a:solidFill>
                  <a:srgbClr val="2484C6"/>
                </a:solidFill>
              </a:rPr>
            </a:br>
            <a:r>
              <a:rPr lang="ru-RU" sz="2400" b="1" dirty="0" smtClean="0">
                <a:solidFill>
                  <a:srgbClr val="2484C6"/>
                </a:solidFill>
              </a:rPr>
              <a:t>«Красноярск: От Столбов к плотине»</a:t>
            </a:r>
            <a:endParaRPr lang="ru-RU" sz="24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191683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Объекты экспедиции: </a:t>
            </a:r>
            <a:r>
              <a:rPr lang="ru-RU" sz="2000" b="1" dirty="0" smtClean="0">
                <a:solidFill>
                  <a:srgbClr val="FF0000"/>
                </a:solidFill>
              </a:rPr>
              <a:t>Исторический  центр г. Красноярска, Красноярский металлургический завод, Красноярская ГЭС, Государственный природный Заповедник «Столбы», библиотека-музей В.П. Астафьева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3357562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71678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3457518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7-11 сентября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5493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3286124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35 школьников</a:t>
            </a:r>
          </a:p>
          <a:p>
            <a:pPr>
              <a:defRPr/>
            </a:pPr>
            <a:r>
              <a:rPr lang="ru-RU" sz="2000" b="1" dirty="0" smtClean="0"/>
              <a:t>10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3500431" y="4342163"/>
            <a:ext cx="5214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7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региона России: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Забайкальский край,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Иркутская область, Красноярский край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974000" y="1193352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l="77854"/>
          <a:stretch>
            <a:fillRect/>
          </a:stretch>
        </p:blipFill>
        <p:spPr bwMode="auto">
          <a:xfrm>
            <a:off x="7174890" y="1124744"/>
            <a:ext cx="969010" cy="700300"/>
          </a:xfrm>
          <a:prstGeom prst="rect">
            <a:avLst/>
          </a:prstGeom>
          <a:noFill/>
        </p:spPr>
      </p:pic>
      <p:pic>
        <p:nvPicPr>
          <p:cNvPr id="28" name="Picture 2" descr="E:\ШНП\01_Сайт ШНП\!Новости\2015\09_сентябрь\2015.09.07_образовательные экспедиции\000004456.jpg"/>
          <p:cNvPicPr>
            <a:picLocks noChangeAspect="1" noChangeArrowheads="1"/>
          </p:cNvPicPr>
          <p:nvPr/>
        </p:nvPicPr>
        <p:blipFill>
          <a:blip r:embed="rId7" cstate="print"/>
          <a:srcRect l="7844" t="40347" r="7831" b="35621"/>
          <a:stretch>
            <a:fillRect/>
          </a:stretch>
        </p:blipFill>
        <p:spPr bwMode="auto">
          <a:xfrm>
            <a:off x="2979122" y="1052736"/>
            <a:ext cx="3185755" cy="740873"/>
          </a:xfrm>
          <a:prstGeom prst="rect">
            <a:avLst/>
          </a:prstGeom>
          <a:noFill/>
        </p:spPr>
      </p:pic>
      <p:pic>
        <p:nvPicPr>
          <p:cNvPr id="4098" name="Picture 2" descr="F:\ШНП\2015.09.29_совет директоров ФВД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67" y="4465661"/>
            <a:ext cx="3328987" cy="2392363"/>
          </a:xfrm>
          <a:prstGeom prst="rect">
            <a:avLst/>
          </a:prstGeom>
          <a:noFill/>
        </p:spPr>
      </p:pic>
      <p:grpSp>
        <p:nvGrpSpPr>
          <p:cNvPr id="10" name="Группа 44"/>
          <p:cNvGrpSpPr>
            <a:grpSpLocks noChangeAspect="1"/>
          </p:cNvGrpSpPr>
          <p:nvPr/>
        </p:nvGrpSpPr>
        <p:grpSpPr bwMode="auto">
          <a:xfrm>
            <a:off x="3571868" y="5709701"/>
            <a:ext cx="5030796" cy="505381"/>
            <a:chOff x="683568" y="5974504"/>
            <a:chExt cx="7632848" cy="766864"/>
          </a:xfrm>
        </p:grpSpPr>
        <p:pic>
          <p:nvPicPr>
            <p:cNvPr id="31" name="Picture 5" descr="E:\Photo\04_Логотипы\крамз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6093296"/>
              <a:ext cx="20955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43"/>
            <p:cNvGrpSpPr>
              <a:grpSpLocks/>
            </p:cNvGrpSpPr>
            <p:nvPr/>
          </p:nvGrpSpPr>
          <p:grpSpPr bwMode="auto">
            <a:xfrm>
              <a:off x="2973582" y="5974504"/>
              <a:ext cx="5342834" cy="766864"/>
              <a:chOff x="2973582" y="5974504"/>
              <a:chExt cx="5342834" cy="766864"/>
            </a:xfrm>
          </p:grpSpPr>
          <p:pic>
            <p:nvPicPr>
              <p:cNvPr id="33" name="Picture 7" descr="http://www.icoss-kr.ru/images/logo_ges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25430" r="27310" b="17828"/>
              <a:stretch>
                <a:fillRect/>
              </a:stretch>
            </p:blipFill>
            <p:spPr bwMode="auto">
              <a:xfrm>
                <a:off x="6552220" y="5974504"/>
                <a:ext cx="1764196" cy="766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8" descr="E:\Photo\04_Логотипы\Столбы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73582" y="6093296"/>
                <a:ext cx="339861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Образовательная экспедиция-2015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«Хакасия: От Иткуля до </a:t>
            </a:r>
            <a:r>
              <a:rPr lang="ru-RU" sz="2800" b="1" dirty="0" err="1" smtClean="0">
                <a:solidFill>
                  <a:srgbClr val="2484C6"/>
                </a:solidFill>
              </a:rPr>
              <a:t>ГОКа</a:t>
            </a:r>
            <a:r>
              <a:rPr lang="ru-RU" sz="2800" b="1" dirty="0" smtClean="0">
                <a:solidFill>
                  <a:srgbClr val="2484C6"/>
                </a:solidFill>
              </a:rPr>
              <a:t>»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1604" y="2143116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Объекты экспедиции: </a:t>
            </a:r>
            <a:r>
              <a:rPr lang="ru-RU" sz="2000" b="1" dirty="0" smtClean="0">
                <a:solidFill>
                  <a:srgbClr val="FF0000"/>
                </a:solidFill>
              </a:rPr>
              <a:t>г. Абакан, </a:t>
            </a:r>
            <a:r>
              <a:rPr lang="ru-RU" sz="2000" b="1" dirty="0" err="1" smtClean="0">
                <a:solidFill>
                  <a:srgbClr val="FF0000"/>
                </a:solidFill>
              </a:rPr>
              <a:t>Туимский</a:t>
            </a:r>
            <a:r>
              <a:rPr lang="ru-RU" sz="2000" b="1" dirty="0" smtClean="0">
                <a:solidFill>
                  <a:srgbClr val="FF0000"/>
                </a:solidFill>
              </a:rPr>
              <a:t> провал, </a:t>
            </a:r>
            <a:r>
              <a:rPr lang="ru-RU" sz="2000" b="1" dirty="0" err="1" smtClean="0">
                <a:solidFill>
                  <a:srgbClr val="FF0000"/>
                </a:solidFill>
              </a:rPr>
              <a:t>Ширинский</a:t>
            </a:r>
            <a:r>
              <a:rPr lang="ru-RU" sz="2000" b="1" dirty="0" smtClean="0">
                <a:solidFill>
                  <a:srgbClr val="FF0000"/>
                </a:solidFill>
              </a:rPr>
              <a:t> археологический парк, </a:t>
            </a:r>
            <a:r>
              <a:rPr lang="ru-RU" sz="2000" b="1" dirty="0" err="1" smtClean="0">
                <a:solidFill>
                  <a:srgbClr val="FF0000"/>
                </a:solidFill>
              </a:rPr>
              <a:t>Салбыкский</a:t>
            </a:r>
            <a:r>
              <a:rPr lang="ru-RU" sz="2000" b="1" dirty="0" smtClean="0">
                <a:solidFill>
                  <a:srgbClr val="FF0000"/>
                </a:solidFill>
              </a:rPr>
              <a:t> курган, заповедник «Хакасский», Озеро Иткуль, </a:t>
            </a:r>
            <a:r>
              <a:rPr lang="ru-RU" sz="2000" b="1" dirty="0" err="1" smtClean="0">
                <a:solidFill>
                  <a:srgbClr val="FF0000"/>
                </a:solidFill>
              </a:rPr>
              <a:t>Сорский</a:t>
            </a:r>
            <a:r>
              <a:rPr lang="ru-RU" sz="2000" b="1" dirty="0" smtClean="0">
                <a:solidFill>
                  <a:srgbClr val="FF0000"/>
                </a:solidFill>
              </a:rPr>
              <a:t> горно-обогатительный комбинат</a:t>
            </a: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3559631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71678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3659587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7-11 сентября 2015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3488193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30 школьников</a:t>
            </a:r>
          </a:p>
          <a:p>
            <a:pPr>
              <a:defRPr/>
            </a:pPr>
            <a:r>
              <a:rPr lang="ru-RU" sz="2000" b="1" dirty="0" smtClean="0"/>
              <a:t>9 педагогов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3500431" y="4342163"/>
            <a:ext cx="5214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6 образовательных учреждений</a:t>
            </a:r>
          </a:p>
          <a:p>
            <a:pPr marL="3175" algn="ctr">
              <a:defRPr/>
            </a:pPr>
            <a:r>
              <a:rPr lang="ru-RU" sz="2000" b="1" dirty="0" smtClean="0">
                <a:latin typeface="Calibri" pitchFamily="34" charset="0"/>
              </a:rPr>
              <a:t>3 региона России: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Иркутская область,</a:t>
            </a:r>
          </a:p>
          <a:p>
            <a:pPr marL="3175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Краснодарский край, Республика Хакасия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r="75394"/>
          <a:stretch>
            <a:fillRect/>
          </a:stretch>
        </p:blipFill>
        <p:spPr bwMode="auto">
          <a:xfrm>
            <a:off x="974000" y="1193352"/>
            <a:ext cx="1240546" cy="806888"/>
          </a:xfrm>
          <a:prstGeom prst="rect">
            <a:avLst/>
          </a:prstGeom>
          <a:noFill/>
        </p:spPr>
      </p:pic>
      <p:pic>
        <p:nvPicPr>
          <p:cNvPr id="27" name="Picture 4" descr="E:\ШНП\2015.07_Сердце Байкала-2015\три-лого.jpg"/>
          <p:cNvPicPr>
            <a:picLocks noChangeAspect="1" noChangeArrowheads="1"/>
          </p:cNvPicPr>
          <p:nvPr/>
        </p:nvPicPr>
        <p:blipFill>
          <a:blip r:embed="rId6" cstate="print"/>
          <a:srcRect l="77854"/>
          <a:stretch>
            <a:fillRect/>
          </a:stretch>
        </p:blipFill>
        <p:spPr bwMode="auto">
          <a:xfrm>
            <a:off x="7174890" y="1285860"/>
            <a:ext cx="969010" cy="700300"/>
          </a:xfrm>
          <a:prstGeom prst="rect">
            <a:avLst/>
          </a:prstGeom>
          <a:noFill/>
        </p:spPr>
      </p:pic>
      <p:pic>
        <p:nvPicPr>
          <p:cNvPr id="28" name="Picture 2" descr="E:\ШНП\01_Сайт ШНП\!Новости\2015\09_сентябрь\2015.09.07_образовательные экспедиции\000004456.jpg"/>
          <p:cNvPicPr>
            <a:picLocks noChangeAspect="1" noChangeArrowheads="1"/>
          </p:cNvPicPr>
          <p:nvPr/>
        </p:nvPicPr>
        <p:blipFill>
          <a:blip r:embed="rId7" cstate="print"/>
          <a:srcRect l="7844" t="40347" r="7831" b="35621"/>
          <a:stretch>
            <a:fillRect/>
          </a:stretch>
        </p:blipFill>
        <p:spPr bwMode="auto">
          <a:xfrm>
            <a:off x="2979122" y="1193352"/>
            <a:ext cx="3185755" cy="740873"/>
          </a:xfrm>
          <a:prstGeom prst="rect">
            <a:avLst/>
          </a:prstGeom>
          <a:noFill/>
        </p:spPr>
      </p:pic>
      <p:pic>
        <p:nvPicPr>
          <p:cNvPr id="30" name="Picture 2" descr="E:\ШНП\2015.09.15_презентация лагеря+экспедиции\футболка-осенний-лагерь-принт.ep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4500570"/>
            <a:ext cx="3456384" cy="2327194"/>
          </a:xfrm>
          <a:prstGeom prst="rect">
            <a:avLst/>
          </a:prstGeom>
          <a:noFill/>
        </p:spPr>
      </p:pic>
      <p:grpSp>
        <p:nvGrpSpPr>
          <p:cNvPr id="10" name="Группа 31"/>
          <p:cNvGrpSpPr/>
          <p:nvPr/>
        </p:nvGrpSpPr>
        <p:grpSpPr>
          <a:xfrm>
            <a:off x="3700486" y="5548332"/>
            <a:ext cx="4229100" cy="738188"/>
            <a:chOff x="2411413" y="4130675"/>
            <a:chExt cx="4229100" cy="738188"/>
          </a:xfrm>
        </p:grpSpPr>
        <p:pic>
          <p:nvPicPr>
            <p:cNvPr id="35" name="Picture 6" descr="C:\Users\Алексей Валерьевич\Desktop\ШНП\2014.10.06_отчет ФВД\Рисунок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11413" y="4178300"/>
              <a:ext cx="690562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 descr="Впервые заповедник &quot;Хакасский&quot; участвовал в экологическом часе &quot;Среда обитания&quot; - Агентство Информационных Сообщений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863" y="4130675"/>
              <a:ext cx="628650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 descr="Союзметаллоресурс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10013" y="4273550"/>
              <a:ext cx="1323975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ШНП сегодня: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71414"/>
            <a:ext cx="9072594" cy="6858048"/>
            <a:chOff x="71406" y="71414"/>
            <a:chExt cx="9072594" cy="6858048"/>
          </a:xfrm>
        </p:grpSpPr>
        <p:grpSp>
          <p:nvGrpSpPr>
            <p:cNvPr id="5" name="Группа 43"/>
            <p:cNvGrpSpPr/>
            <p:nvPr/>
          </p:nvGrpSpPr>
          <p:grpSpPr>
            <a:xfrm>
              <a:off x="71406" y="71414"/>
              <a:ext cx="2714644" cy="2643206"/>
              <a:chOff x="71406" y="71414"/>
              <a:chExt cx="2714644" cy="2643206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1406" y="71414"/>
                <a:ext cx="2714644" cy="72000"/>
              </a:xfrm>
              <a:prstGeom prst="roundRect">
                <a:avLst/>
              </a:prstGeom>
              <a:solidFill>
                <a:srgbClr val="ED1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5"/>
              <p:cNvSpPr/>
              <p:nvPr/>
            </p:nvSpPr>
            <p:spPr>
              <a:xfrm>
                <a:off x="285720" y="214290"/>
                <a:ext cx="2160000" cy="72000"/>
              </a:xfrm>
              <a:prstGeom prst="roundRect">
                <a:avLst/>
              </a:prstGeom>
              <a:solidFill>
                <a:srgbClr val="FA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Скругленный прямоугольник 6"/>
              <p:cNvSpPr/>
              <p:nvPr/>
            </p:nvSpPr>
            <p:spPr>
              <a:xfrm rot="5400000">
                <a:off x="-1178197" y="1393017"/>
                <a:ext cx="2571206" cy="72000"/>
              </a:xfrm>
              <a:prstGeom prst="roundRect">
                <a:avLst/>
              </a:prstGeom>
              <a:solidFill>
                <a:srgbClr val="2484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7"/>
              <p:cNvSpPr/>
              <p:nvPr/>
            </p:nvSpPr>
            <p:spPr>
              <a:xfrm rot="5400000">
                <a:off x="-829156" y="1258290"/>
                <a:ext cx="2160000" cy="72000"/>
              </a:xfrm>
              <a:prstGeom prst="roundRect">
                <a:avLst/>
              </a:prstGeom>
              <a:solidFill>
                <a:srgbClr val="72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44"/>
            <p:cNvGrpSpPr/>
            <p:nvPr/>
          </p:nvGrpSpPr>
          <p:grpSpPr>
            <a:xfrm>
              <a:off x="4500563" y="3857627"/>
              <a:ext cx="4643437" cy="3071835"/>
              <a:chOff x="4500563" y="3857627"/>
              <a:chExt cx="4643437" cy="3071835"/>
            </a:xfrm>
          </p:grpSpPr>
          <p:pic>
            <p:nvPicPr>
              <p:cNvPr id="7" name="Picture 2" descr="C:\Users\Алексей Валерьевич\Desktop\шнп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6769" y="6381354"/>
                <a:ext cx="2087231" cy="548108"/>
              </a:xfrm>
              <a:prstGeom prst="rect">
                <a:avLst/>
              </a:prstGeom>
              <a:noFill/>
            </p:spPr>
          </p:pic>
          <p:grpSp>
            <p:nvGrpSpPr>
              <p:cNvPr id="8" name="Группа 11"/>
              <p:cNvGrpSpPr/>
              <p:nvPr/>
            </p:nvGrpSpPr>
            <p:grpSpPr>
              <a:xfrm rot="10800000">
                <a:off x="4500563" y="6571709"/>
                <a:ext cx="2500330" cy="214876"/>
                <a:chOff x="2143108" y="71414"/>
                <a:chExt cx="2500330" cy="214876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2143108" y="71414"/>
                  <a:ext cx="2500330" cy="72000"/>
                </a:xfrm>
                <a:prstGeom prst="roundRect">
                  <a:avLst/>
                </a:prstGeom>
                <a:solidFill>
                  <a:srgbClr val="ED1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143108" y="214290"/>
                  <a:ext cx="2160000" cy="72000"/>
                </a:xfrm>
                <a:prstGeom prst="roundRect">
                  <a:avLst/>
                </a:prstGeom>
                <a:solidFill>
                  <a:srgbClr val="FAA6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9" name="Группа 15"/>
              <p:cNvGrpSpPr/>
              <p:nvPr/>
            </p:nvGrpSpPr>
            <p:grpSpPr>
              <a:xfrm rot="10800000">
                <a:off x="8858280" y="3857627"/>
                <a:ext cx="215438" cy="2500330"/>
                <a:chOff x="71406" y="548084"/>
                <a:chExt cx="215438" cy="2500330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 rot="5400000">
                  <a:off x="-1142759" y="1762249"/>
                  <a:ext cx="2500330" cy="72000"/>
                </a:xfrm>
                <a:prstGeom prst="roundRect">
                  <a:avLst/>
                </a:prstGeom>
                <a:solidFill>
                  <a:srgbClr val="24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 rot="5400000">
                  <a:off x="-829156" y="1592084"/>
                  <a:ext cx="2160000" cy="72000"/>
                </a:xfrm>
                <a:prstGeom prst="roundRect">
                  <a:avLst/>
                </a:prstGeom>
                <a:solidFill>
                  <a:srgbClr val="72BF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grpSp>
        <p:nvGrpSpPr>
          <p:cNvPr id="26" name="Группа 25"/>
          <p:cNvGrpSpPr/>
          <p:nvPr/>
        </p:nvGrpSpPr>
        <p:grpSpPr>
          <a:xfrm>
            <a:off x="457200" y="1293009"/>
            <a:ext cx="2160588" cy="2471982"/>
            <a:chOff x="3491706" y="2529000"/>
            <a:chExt cx="2160588" cy="2471982"/>
          </a:xfrm>
        </p:grpSpPr>
        <p:pic>
          <p:nvPicPr>
            <p:cNvPr id="27" name="Picture 2" descr="E:\ШНП\2015.09.29_совет директоров ФВД\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5618" y="3046412"/>
              <a:ext cx="512763" cy="765175"/>
            </a:xfrm>
            <a:prstGeom prst="rect">
              <a:avLst/>
            </a:prstGeom>
            <a:noFill/>
          </p:spPr>
        </p:pic>
        <p:sp>
          <p:nvSpPr>
            <p:cNvPr id="28" name="Кольцо 27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91706" y="4293096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</a:rPr>
                <a:t>регионов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  <a:latin typeface="+mn-lt"/>
                </a:rPr>
                <a:t>России</a:t>
              </a:r>
              <a:endParaRPr lang="ru-RU" sz="2000" b="1" dirty="0">
                <a:solidFill>
                  <a:srgbClr val="2484C6"/>
                </a:solidFill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16216" y="1268760"/>
            <a:ext cx="2160588" cy="2507886"/>
            <a:chOff x="3491706" y="2564904"/>
            <a:chExt cx="2160588" cy="2507886"/>
          </a:xfrm>
        </p:grpSpPr>
        <p:pic>
          <p:nvPicPr>
            <p:cNvPr id="31" name="Picture 3" descr="F:\ШНП\2015.09.29_совет директоров ФВД\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3046412"/>
              <a:ext cx="552450" cy="765175"/>
            </a:xfrm>
            <a:prstGeom prst="rect">
              <a:avLst/>
            </a:prstGeom>
            <a:noFill/>
          </p:spPr>
        </p:pic>
        <p:sp>
          <p:nvSpPr>
            <p:cNvPr id="32" name="Кольцо 31"/>
            <p:cNvSpPr>
              <a:spLocks noChangeAspect="1"/>
            </p:cNvSpPr>
            <p:nvPr/>
          </p:nvSpPr>
          <p:spPr>
            <a:xfrm>
              <a:off x="3671340" y="2564904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91706" y="4364904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</a:rPr>
                <a:t>образовательных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  <a:latin typeface="+mn-lt"/>
                </a:rPr>
                <a:t>организации</a:t>
              </a:r>
              <a:endParaRPr lang="ru-RU" sz="2000" b="1" dirty="0">
                <a:solidFill>
                  <a:srgbClr val="ED125F"/>
                </a:solidFill>
                <a:latin typeface="+mn-lt"/>
              </a:endParaRPr>
            </a:p>
          </p:txBody>
        </p:sp>
        <p:pic>
          <p:nvPicPr>
            <p:cNvPr id="34" name="Picture 3" descr="E:\ШНП\2015.09.29_совет директоров ФВД\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046412"/>
              <a:ext cx="512763" cy="765175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3491706" y="1281154"/>
            <a:ext cx="2160588" cy="2507886"/>
            <a:chOff x="3491706" y="2564904"/>
            <a:chExt cx="2160588" cy="2507886"/>
          </a:xfrm>
        </p:grpSpPr>
        <p:pic>
          <p:nvPicPr>
            <p:cNvPr id="36" name="Picture 3" descr="E:\ШНП\2014.11.26_Иркутск, закрытие юбилейного года\цифры.png"/>
            <p:cNvPicPr>
              <a:picLocks noChangeAspect="1" noChangeArrowheads="1"/>
            </p:cNvPicPr>
            <p:nvPr/>
          </p:nvPicPr>
          <p:blipFill>
            <a:blip r:embed="rId6" cstate="print"/>
            <a:srcRect l="6809" r="83659"/>
            <a:stretch>
              <a:fillRect/>
            </a:stretch>
          </p:blipFill>
          <p:spPr bwMode="auto">
            <a:xfrm>
              <a:off x="4067944" y="3046412"/>
              <a:ext cx="504056" cy="765175"/>
            </a:xfrm>
            <a:prstGeom prst="rect">
              <a:avLst/>
            </a:prstGeom>
            <a:noFill/>
          </p:spPr>
        </p:pic>
        <p:pic>
          <p:nvPicPr>
            <p:cNvPr id="37" name="Picture 2" descr="F:\ШНП\2015.09.29_совет директоров ФВД\7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046412"/>
              <a:ext cx="477837" cy="765175"/>
            </a:xfrm>
            <a:prstGeom prst="rect">
              <a:avLst/>
            </a:prstGeom>
            <a:noFill/>
          </p:spPr>
        </p:pic>
        <p:sp>
          <p:nvSpPr>
            <p:cNvPr id="38" name="Кольцо 37"/>
            <p:cNvSpPr>
              <a:spLocks noChangeAspect="1"/>
            </p:cNvSpPr>
            <p:nvPr/>
          </p:nvSpPr>
          <p:spPr>
            <a:xfrm>
              <a:off x="3671340" y="2564904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491706" y="4364904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</a:rPr>
                <a:t>населенных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  <a:latin typeface="+mn-lt"/>
                </a:rPr>
                <a:t>пунктов</a:t>
              </a:r>
              <a:endParaRPr lang="ru-RU" sz="2000" b="1" dirty="0">
                <a:solidFill>
                  <a:srgbClr val="FAA61A"/>
                </a:solidFill>
                <a:latin typeface="+mn-lt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051372" y="3501008"/>
            <a:ext cx="2160588" cy="2236014"/>
            <a:chOff x="3491706" y="2529000"/>
            <a:chExt cx="2160588" cy="223601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491706" y="4364904"/>
              <a:ext cx="2160588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учителей</a:t>
              </a:r>
              <a:endParaRPr lang="ru-RU" sz="2000" b="1" dirty="0">
                <a:solidFill>
                  <a:srgbClr val="72BF44"/>
                </a:solidFill>
                <a:latin typeface="+mn-lt"/>
              </a:endParaRPr>
            </a:p>
          </p:txBody>
        </p:sp>
        <p:grpSp>
          <p:nvGrpSpPr>
            <p:cNvPr id="42" name="Группа 46"/>
            <p:cNvGrpSpPr/>
            <p:nvPr/>
          </p:nvGrpSpPr>
          <p:grpSpPr>
            <a:xfrm>
              <a:off x="4117057" y="3046412"/>
              <a:ext cx="909885" cy="765175"/>
              <a:chOff x="4139952" y="3046412"/>
              <a:chExt cx="909885" cy="765175"/>
            </a:xfrm>
          </p:grpSpPr>
          <p:pic>
            <p:nvPicPr>
              <p:cNvPr id="45" name="Picture 2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93560"/>
              <a:stretch>
                <a:fillRect/>
              </a:stretch>
            </p:blipFill>
            <p:spPr bwMode="auto">
              <a:xfrm>
                <a:off x="4139952" y="3046412"/>
                <a:ext cx="340519" cy="765175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ШНП\2015.09.29_совет директоров ФВД\7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3046412"/>
                <a:ext cx="477837" cy="765175"/>
              </a:xfrm>
              <a:prstGeom prst="rect">
                <a:avLst/>
              </a:prstGeom>
              <a:noFill/>
            </p:spPr>
          </p:pic>
          <p:pic>
            <p:nvPicPr>
              <p:cNvPr id="47" name="Picture 5" descr="E:\ШНП\2015.10.20_выступление РАЛ\точка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85258" y="3563615"/>
                <a:ext cx="158750" cy="225425"/>
              </a:xfrm>
              <a:prstGeom prst="rect">
                <a:avLst/>
              </a:prstGeom>
              <a:noFill/>
            </p:spPr>
          </p:pic>
        </p:grpSp>
        <p:sp>
          <p:nvSpPr>
            <p:cNvPr id="43" name="Кольцо 42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491706" y="3748970"/>
              <a:ext cx="2160588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72BF44"/>
                  </a:solidFill>
                </a:rPr>
                <a:t>тыс.</a:t>
              </a:r>
              <a:endParaRPr lang="ru-RU" sz="2400" b="1" dirty="0">
                <a:solidFill>
                  <a:srgbClr val="72BF44"/>
                </a:solidFill>
                <a:latin typeface="+mn-lt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05555" y="3501008"/>
            <a:ext cx="2592462" cy="2851567"/>
            <a:chOff x="3275856" y="2529000"/>
            <a:chExt cx="2592462" cy="285156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275856" y="4364904"/>
              <a:ext cx="25924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2484C6"/>
                  </a:solidFill>
                </a:rPr>
                <a:t>учащихся – участников курсов и событий Программы</a:t>
              </a:r>
              <a:endParaRPr lang="ru-RU" sz="2000" b="1" dirty="0">
                <a:solidFill>
                  <a:srgbClr val="2484C6"/>
                </a:solidFill>
                <a:latin typeface="+mn-lt"/>
              </a:endParaRPr>
            </a:p>
          </p:txBody>
        </p:sp>
        <p:grpSp>
          <p:nvGrpSpPr>
            <p:cNvPr id="50" name="Группа 50"/>
            <p:cNvGrpSpPr/>
            <p:nvPr/>
          </p:nvGrpSpPr>
          <p:grpSpPr>
            <a:xfrm>
              <a:off x="3807080" y="3033000"/>
              <a:ext cx="1529839" cy="792000"/>
              <a:chOff x="3563888" y="3033000"/>
              <a:chExt cx="1529839" cy="792000"/>
            </a:xfrm>
          </p:grpSpPr>
          <p:pic>
            <p:nvPicPr>
              <p:cNvPr id="53" name="Picture 7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7759" r="52709"/>
              <a:stretch>
                <a:fillRect/>
              </a:stretch>
            </p:blipFill>
            <p:spPr bwMode="auto">
              <a:xfrm>
                <a:off x="4572000" y="3033000"/>
                <a:ext cx="521727" cy="792000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809" r="83659"/>
              <a:stretch>
                <a:fillRect/>
              </a:stretch>
            </p:blipFill>
            <p:spPr bwMode="auto">
              <a:xfrm>
                <a:off x="3563888" y="3046412"/>
                <a:ext cx="504056" cy="765175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F:\ШНП\2015.09.29_совет директоров ФВД\7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94163" y="3046412"/>
                <a:ext cx="477837" cy="765175"/>
              </a:xfrm>
              <a:prstGeom prst="rect">
                <a:avLst/>
              </a:prstGeom>
              <a:noFill/>
            </p:spPr>
          </p:pic>
          <p:pic>
            <p:nvPicPr>
              <p:cNvPr id="56" name="Picture 5" descr="E:\ШНП\2015.10.20_выступление РАЛ\точка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62363" y="3563615"/>
                <a:ext cx="158750" cy="225425"/>
              </a:xfrm>
              <a:prstGeom prst="rect">
                <a:avLst/>
              </a:prstGeom>
              <a:noFill/>
            </p:spPr>
          </p:pic>
        </p:grpSp>
        <p:sp>
          <p:nvSpPr>
            <p:cNvPr id="51" name="Кольцо 50"/>
            <p:cNvSpPr>
              <a:spLocks noChangeAspect="1"/>
            </p:cNvSpPr>
            <p:nvPr/>
          </p:nvSpPr>
          <p:spPr>
            <a:xfrm>
              <a:off x="3671340" y="2529000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491706" y="3748970"/>
              <a:ext cx="2160588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2484C6"/>
                  </a:solidFill>
                </a:rPr>
                <a:t>тыс.</a:t>
              </a:r>
              <a:endParaRPr lang="ru-RU" sz="2400" b="1" dirty="0">
                <a:solidFill>
                  <a:srgbClr val="2484C6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/>
              <a:t>Лачашвили</a:t>
            </a:r>
            <a:r>
              <a:rPr lang="ru-RU" b="1" dirty="0" smtClean="0"/>
              <a:t> </a:t>
            </a:r>
            <a:r>
              <a:rPr lang="ru-RU" b="1" dirty="0" err="1" smtClean="0"/>
              <a:t>Ренальд</a:t>
            </a:r>
            <a:r>
              <a:rPr lang="ru-RU" b="1" dirty="0" smtClean="0"/>
              <a:t> Александрович</a:t>
            </a:r>
          </a:p>
          <a:p>
            <a:pPr algn="ctr">
              <a:buNone/>
            </a:pPr>
            <a:r>
              <a:rPr lang="ru-RU" b="1" dirty="0" smtClean="0"/>
              <a:t>Научный руководитель программы ШНП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sysped@gmai</a:t>
            </a:r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.com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39652" y="1207604"/>
            <a:ext cx="6264696" cy="4442792"/>
            <a:chOff x="1547664" y="692696"/>
            <a:chExt cx="6264696" cy="4442792"/>
          </a:xfrm>
        </p:grpSpPr>
        <p:sp>
          <p:nvSpPr>
            <p:cNvPr id="4" name="Овал 3"/>
            <p:cNvSpPr/>
            <p:nvPr/>
          </p:nvSpPr>
          <p:spPr>
            <a:xfrm>
              <a:off x="1547664" y="692696"/>
              <a:ext cx="6264696" cy="444279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                                             </a:t>
              </a:r>
              <a:r>
                <a:rPr lang="ru-RU" sz="3200" b="1" dirty="0" smtClean="0">
                  <a:solidFill>
                    <a:srgbClr val="7030A0"/>
                  </a:solidFill>
                </a:rPr>
                <a:t>МООС 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                        МООС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1375520">
              <a:off x="1869051" y="2059199"/>
              <a:ext cx="3888432" cy="280831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9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                  </a:t>
              </a:r>
              <a:r>
                <a:rPr lang="ru-RU" sz="4400" b="1" dirty="0" smtClean="0">
                  <a:solidFill>
                    <a:srgbClr val="00B050"/>
                  </a:solidFill>
                </a:rPr>
                <a:t>ДО</a:t>
              </a:r>
              <a:endParaRPr lang="ru-RU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2339752" y="2564904"/>
              <a:ext cx="1728192" cy="1130424"/>
            </a:xfrm>
            <a:prstGeom prst="round2Same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ФГОС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Школа Нового Поколения – программа целостного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Школа полного дня и полного года</a:t>
            </a:r>
          </a:p>
          <a:p>
            <a:r>
              <a:rPr lang="ru-RU" b="1" dirty="0" smtClean="0"/>
              <a:t>Не шведский стол, а система</a:t>
            </a:r>
          </a:p>
          <a:p>
            <a:r>
              <a:rPr lang="ru-RU" b="1" dirty="0" smtClean="0"/>
              <a:t>Обучение через переживание личного опыта (</a:t>
            </a:r>
            <a:r>
              <a:rPr lang="en-US" b="1" dirty="0" err="1" smtClean="0"/>
              <a:t>expereintal</a:t>
            </a:r>
            <a:r>
              <a:rPr lang="en-US" b="1" dirty="0" smtClean="0"/>
              <a:t> learning)</a:t>
            </a:r>
          </a:p>
          <a:p>
            <a:r>
              <a:rPr lang="ru-RU" b="1" dirty="0" smtClean="0"/>
              <a:t>Обучающаяся организация (все учат, все учатся)</a:t>
            </a:r>
          </a:p>
          <a:p>
            <a:r>
              <a:rPr lang="ru-RU" b="1" dirty="0" smtClean="0"/>
              <a:t>Открытая школа</a:t>
            </a:r>
          </a:p>
          <a:p>
            <a:r>
              <a:rPr lang="ru-RU" b="1" dirty="0" smtClean="0"/>
              <a:t>Школа «для жизни и через жизнь»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Школа инженерной культуры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Универсальная ценность Инженера: </a:t>
            </a:r>
            <a:r>
              <a:rPr lang="ru-RU" b="1" i="1" dirty="0" smtClean="0">
                <a:solidFill>
                  <a:srgbClr val="7030A0"/>
                </a:solidFill>
              </a:rPr>
              <a:t>изменить мир к лучшему</a:t>
            </a:r>
          </a:p>
          <a:p>
            <a:r>
              <a:rPr lang="ru-RU" dirty="0" smtClean="0"/>
              <a:t>Директивное обучение и ПИДУ</a:t>
            </a:r>
          </a:p>
          <a:p>
            <a:r>
              <a:rPr lang="ru-RU" dirty="0" smtClean="0"/>
              <a:t>Школа тайн и открытий (1 – 4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Школа </a:t>
            </a:r>
            <a:r>
              <a:rPr lang="ru-RU" dirty="0" err="1" smtClean="0"/>
              <a:t>естественно-научных</a:t>
            </a:r>
            <a:r>
              <a:rPr lang="ru-RU" dirty="0" smtClean="0"/>
              <a:t> исследований (5 – 6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Школа реальных дел (7 – 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Школа бережливого мышления (9 – 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Курс «Школа тайн и открытий»</a:t>
            </a:r>
            <a:br>
              <a:rPr lang="ru-RU" sz="2800" b="1" dirty="0" smtClean="0">
                <a:solidFill>
                  <a:srgbClr val="2484C6"/>
                </a:solidFill>
              </a:rPr>
            </a:br>
            <a:r>
              <a:rPr lang="ru-RU" sz="2800" b="1" dirty="0" smtClean="0">
                <a:solidFill>
                  <a:srgbClr val="2484C6"/>
                </a:solidFill>
              </a:rPr>
              <a:t> Обучение в первой половине дня</a:t>
            </a:r>
            <a:endParaRPr lang="ru-RU" sz="2800" b="1" dirty="0">
              <a:solidFill>
                <a:srgbClr val="2484C6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71406" y="71414"/>
            <a:ext cx="9072594" cy="6858048"/>
            <a:chOff x="71406" y="71414"/>
            <a:chExt cx="9072594" cy="685804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1406" y="71414"/>
              <a:ext cx="2714644" cy="2643206"/>
              <a:chOff x="71406" y="71414"/>
              <a:chExt cx="2714644" cy="264320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71406" y="71414"/>
                <a:ext cx="2714644" cy="72000"/>
              </a:xfrm>
              <a:prstGeom prst="roundRect">
                <a:avLst/>
              </a:prstGeom>
              <a:solidFill>
                <a:srgbClr val="ED12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285720" y="214290"/>
                <a:ext cx="2160000" cy="72000"/>
              </a:xfrm>
              <a:prstGeom prst="roundRect">
                <a:avLst/>
              </a:prstGeom>
              <a:solidFill>
                <a:srgbClr val="FA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 rot="5400000">
                <a:off x="-1178197" y="1393017"/>
                <a:ext cx="2571206" cy="72000"/>
              </a:xfrm>
              <a:prstGeom prst="roundRect">
                <a:avLst/>
              </a:prstGeom>
              <a:solidFill>
                <a:srgbClr val="2484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 rot="5400000">
                <a:off x="-829156" y="1258290"/>
                <a:ext cx="2160000" cy="72000"/>
              </a:xfrm>
              <a:prstGeom prst="roundRect">
                <a:avLst/>
              </a:prstGeom>
              <a:solidFill>
                <a:srgbClr val="72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500563" y="3857627"/>
              <a:ext cx="4643437" cy="3071835"/>
              <a:chOff x="4500563" y="3857627"/>
              <a:chExt cx="4643437" cy="3071835"/>
            </a:xfrm>
          </p:grpSpPr>
          <p:pic>
            <p:nvPicPr>
              <p:cNvPr id="9" name="Picture 2" descr="C:\Users\Алексей Валерьевич\Desktop\шнп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6769" y="6381354"/>
                <a:ext cx="2087231" cy="548108"/>
              </a:xfrm>
              <a:prstGeom prst="rect">
                <a:avLst/>
              </a:prstGeom>
              <a:noFill/>
            </p:spPr>
          </p:pic>
          <p:grpSp>
            <p:nvGrpSpPr>
              <p:cNvPr id="3" name="Группа 11"/>
              <p:cNvGrpSpPr/>
              <p:nvPr/>
            </p:nvGrpSpPr>
            <p:grpSpPr>
              <a:xfrm rot="10800000">
                <a:off x="4500563" y="6571709"/>
                <a:ext cx="2500330" cy="214876"/>
                <a:chOff x="2143108" y="71414"/>
                <a:chExt cx="2500330" cy="214876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2143108" y="71414"/>
                  <a:ext cx="2500330" cy="72000"/>
                </a:xfrm>
                <a:prstGeom prst="roundRect">
                  <a:avLst/>
                </a:prstGeom>
                <a:solidFill>
                  <a:srgbClr val="ED1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2143108" y="214290"/>
                  <a:ext cx="2160000" cy="72000"/>
                </a:xfrm>
                <a:prstGeom prst="roundRect">
                  <a:avLst/>
                </a:prstGeom>
                <a:solidFill>
                  <a:srgbClr val="FAA6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4" name="Группа 15"/>
              <p:cNvGrpSpPr/>
              <p:nvPr/>
            </p:nvGrpSpPr>
            <p:grpSpPr>
              <a:xfrm rot="10800000">
                <a:off x="8858280" y="3857627"/>
                <a:ext cx="215438" cy="2500330"/>
                <a:chOff x="71406" y="548084"/>
                <a:chExt cx="215438" cy="2500330"/>
              </a:xfrm>
            </p:grpSpPr>
            <p:sp>
              <p:nvSpPr>
                <p:cNvPr id="17" name="Скругленный прямоугольник 16"/>
                <p:cNvSpPr/>
                <p:nvPr/>
              </p:nvSpPr>
              <p:spPr>
                <a:xfrm rot="5400000">
                  <a:off x="-1142759" y="1762249"/>
                  <a:ext cx="2500330" cy="72000"/>
                </a:xfrm>
                <a:prstGeom prst="roundRect">
                  <a:avLst/>
                </a:prstGeom>
                <a:solidFill>
                  <a:srgbClr val="2484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 rot="5400000">
                  <a:off x="-829156" y="1592084"/>
                  <a:ext cx="2160000" cy="72000"/>
                </a:xfrm>
                <a:prstGeom prst="roundRect">
                  <a:avLst/>
                </a:prstGeom>
                <a:solidFill>
                  <a:srgbClr val="72BF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pic>
        <p:nvPicPr>
          <p:cNvPr id="1026" name="Picture 2" descr="F:\ШНП\2015.09.29_совет директоров ФВД\1-4 классы DASH\04-_1_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8596" y="1137125"/>
            <a:ext cx="6098393" cy="2506189"/>
          </a:xfrm>
          <a:prstGeom prst="rect">
            <a:avLst/>
          </a:prstGeom>
          <a:noFill/>
        </p:spPr>
      </p:pic>
      <p:grpSp>
        <p:nvGrpSpPr>
          <p:cNvPr id="10" name="Группа 41"/>
          <p:cNvGrpSpPr/>
          <p:nvPr/>
        </p:nvGrpSpPr>
        <p:grpSpPr>
          <a:xfrm>
            <a:off x="6858016" y="1206866"/>
            <a:ext cx="2160588" cy="2507886"/>
            <a:chOff x="3491706" y="3991784"/>
            <a:chExt cx="2160588" cy="2507886"/>
          </a:xfrm>
        </p:grpSpPr>
        <p:sp>
          <p:nvSpPr>
            <p:cNvPr id="21" name="Кольцо 20"/>
            <p:cNvSpPr>
              <a:spLocks noChangeAspect="1"/>
            </p:cNvSpPr>
            <p:nvPr/>
          </p:nvSpPr>
          <p:spPr>
            <a:xfrm>
              <a:off x="3671340" y="3991784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grpSp>
          <p:nvGrpSpPr>
            <p:cNvPr id="11" name="Группа 33"/>
            <p:cNvGrpSpPr>
              <a:grpSpLocks noChangeAspect="1"/>
            </p:cNvGrpSpPr>
            <p:nvPr/>
          </p:nvGrpSpPr>
          <p:grpSpPr>
            <a:xfrm>
              <a:off x="3789680" y="4579208"/>
              <a:ext cx="1564640" cy="590912"/>
              <a:chOff x="4067944" y="2663823"/>
              <a:chExt cx="2097090" cy="792001"/>
            </a:xfrm>
          </p:grpSpPr>
          <p:pic>
            <p:nvPicPr>
              <p:cNvPr id="35" name="Picture 7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7759" r="52709"/>
              <a:stretch>
                <a:fillRect/>
              </a:stretch>
            </p:blipFill>
            <p:spPr bwMode="auto">
              <a:xfrm>
                <a:off x="5068076" y="2663824"/>
                <a:ext cx="521727" cy="792000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09" r="83659"/>
              <a:stretch>
                <a:fillRect/>
              </a:stretch>
            </p:blipFill>
            <p:spPr bwMode="auto">
              <a:xfrm>
                <a:off x="4568010" y="2663825"/>
                <a:ext cx="504056" cy="765175"/>
              </a:xfrm>
              <a:prstGeom prst="rect">
                <a:avLst/>
              </a:prstGeom>
              <a:noFill/>
            </p:spPr>
          </p:pic>
          <p:pic>
            <p:nvPicPr>
              <p:cNvPr id="37" name="Picture 5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9490"/>
              <a:stretch>
                <a:fillRect/>
              </a:stretch>
            </p:blipFill>
            <p:spPr bwMode="auto">
              <a:xfrm>
                <a:off x="5589802" y="2663823"/>
                <a:ext cx="575232" cy="792000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09" r="83659"/>
              <a:stretch>
                <a:fillRect/>
              </a:stretch>
            </p:blipFill>
            <p:spPr bwMode="auto">
              <a:xfrm>
                <a:off x="4067944" y="2663825"/>
                <a:ext cx="504056" cy="765175"/>
              </a:xfrm>
              <a:prstGeom prst="rect">
                <a:avLst/>
              </a:prstGeom>
              <a:noFill/>
            </p:spPr>
          </p:pic>
        </p:grpSp>
        <p:sp>
          <p:nvSpPr>
            <p:cNvPr id="40" name="Прямоугольник 39"/>
            <p:cNvSpPr/>
            <p:nvPr/>
          </p:nvSpPr>
          <p:spPr>
            <a:xfrm>
              <a:off x="3491706" y="5791784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  <a:latin typeface="+mn-lt"/>
                </a:rPr>
                <a:t>участников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2BF44"/>
                  </a:solidFill>
                </a:rPr>
                <a:t>курса</a:t>
              </a:r>
              <a:endParaRPr lang="ru-RU" sz="2000" b="1" dirty="0">
                <a:solidFill>
                  <a:srgbClr val="72BF44"/>
                </a:solidFill>
                <a:latin typeface="+mn-lt"/>
              </a:endParaRPr>
            </a:p>
          </p:txBody>
        </p:sp>
      </p:grpSp>
      <p:grpSp>
        <p:nvGrpSpPr>
          <p:cNvPr id="12" name="Группа 47"/>
          <p:cNvGrpSpPr/>
          <p:nvPr/>
        </p:nvGrpSpPr>
        <p:grpSpPr>
          <a:xfrm>
            <a:off x="3491706" y="3850072"/>
            <a:ext cx="2160588" cy="2507886"/>
            <a:chOff x="3491706" y="3850072"/>
            <a:chExt cx="2160588" cy="2507886"/>
          </a:xfrm>
        </p:grpSpPr>
        <p:sp>
          <p:nvSpPr>
            <p:cNvPr id="20" name="Кольцо 19"/>
            <p:cNvSpPr>
              <a:spLocks noChangeAspect="1"/>
            </p:cNvSpPr>
            <p:nvPr/>
          </p:nvSpPr>
          <p:spPr>
            <a:xfrm>
              <a:off x="3671340" y="3850072"/>
              <a:ext cx="1801320" cy="1800000"/>
            </a:xfrm>
            <a:prstGeom prst="donut">
              <a:avLst>
                <a:gd name="adj" fmla="val 3799"/>
              </a:avLst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91706" y="5650072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</a:rPr>
                <a:t>школ-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ED125F"/>
                  </a:solidFill>
                  <a:latin typeface="+mn-lt"/>
                </a:rPr>
                <a:t>участниц</a:t>
              </a:r>
              <a:endParaRPr lang="ru-RU" sz="2000" b="1" dirty="0">
                <a:solidFill>
                  <a:srgbClr val="ED125F"/>
                </a:solidFill>
                <a:latin typeface="+mn-lt"/>
              </a:endParaRPr>
            </a:p>
          </p:txBody>
        </p:sp>
        <p:grpSp>
          <p:nvGrpSpPr>
            <p:cNvPr id="15" name="Группа 40"/>
            <p:cNvGrpSpPr>
              <a:grpSpLocks noChangeAspect="1"/>
            </p:cNvGrpSpPr>
            <p:nvPr/>
          </p:nvGrpSpPr>
          <p:grpSpPr>
            <a:xfrm>
              <a:off x="4100424" y="4415872"/>
              <a:ext cx="943152" cy="662400"/>
              <a:chOff x="4019550" y="3033000"/>
              <a:chExt cx="1127682" cy="792000"/>
            </a:xfrm>
          </p:grpSpPr>
          <p:pic>
            <p:nvPicPr>
              <p:cNvPr id="46" name="Picture 5" descr="E:\ШНП\2014.11.26_Иркутск, закрытие юбилейного года\цифры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9490"/>
              <a:stretch>
                <a:fillRect/>
              </a:stretch>
            </p:blipFill>
            <p:spPr bwMode="auto">
              <a:xfrm>
                <a:off x="4572000" y="3033000"/>
                <a:ext cx="575232" cy="792000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ШНП\2015.09.29_совет директоров ФВД\4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19550" y="3046412"/>
                <a:ext cx="552450" cy="7651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Группа 49"/>
          <p:cNvGrpSpPr/>
          <p:nvPr/>
        </p:nvGrpSpPr>
        <p:grpSpPr>
          <a:xfrm>
            <a:off x="6143636" y="3857628"/>
            <a:ext cx="2160588" cy="2507886"/>
            <a:chOff x="6143636" y="3857628"/>
            <a:chExt cx="2160588" cy="2507886"/>
          </a:xfrm>
        </p:grpSpPr>
        <p:sp>
          <p:nvSpPr>
            <p:cNvPr id="19" name="Кольцо 18"/>
            <p:cNvSpPr>
              <a:spLocks noChangeAspect="1"/>
            </p:cNvSpPr>
            <p:nvPr/>
          </p:nvSpPr>
          <p:spPr>
            <a:xfrm>
              <a:off x="6323267" y="3857628"/>
              <a:ext cx="1801325" cy="1800000"/>
            </a:xfrm>
            <a:prstGeom prst="donut">
              <a:avLst>
                <a:gd name="adj" fmla="val 3799"/>
              </a:avLst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200" b="1" dirty="0">
                <a:solidFill>
                  <a:srgbClr val="2484C6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43636" y="5657628"/>
              <a:ext cx="2160588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</a:rPr>
                <a:t>регионов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AA61A"/>
                  </a:solidFill>
                  <a:latin typeface="+mn-lt"/>
                </a:rPr>
                <a:t>России</a:t>
              </a:r>
              <a:endParaRPr lang="ru-RU" sz="2000" b="1" dirty="0">
                <a:solidFill>
                  <a:srgbClr val="FAA61A"/>
                </a:solidFill>
                <a:latin typeface="+mn-lt"/>
              </a:endParaRPr>
            </a:p>
          </p:txBody>
        </p:sp>
        <p:pic>
          <p:nvPicPr>
            <p:cNvPr id="49" name="Picture 4" descr="F:\ШНП\2015.09.29_совет директоров ФВД\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00892" y="4415872"/>
              <a:ext cx="423486" cy="648000"/>
            </a:xfrm>
            <a:prstGeom prst="rect">
              <a:avLst/>
            </a:prstGeom>
            <a:noFill/>
          </p:spPr>
        </p:pic>
      </p:grpSp>
      <p:grpSp>
        <p:nvGrpSpPr>
          <p:cNvPr id="22" name="Группа 56"/>
          <p:cNvGrpSpPr/>
          <p:nvPr/>
        </p:nvGrpSpPr>
        <p:grpSpPr>
          <a:xfrm>
            <a:off x="785786" y="3857628"/>
            <a:ext cx="2160588" cy="2507886"/>
            <a:chOff x="3499559" y="2529000"/>
            <a:chExt cx="2160588" cy="2507886"/>
          </a:xfrm>
        </p:grpSpPr>
        <p:grpSp>
          <p:nvGrpSpPr>
            <p:cNvPr id="23" name="Группа 16"/>
            <p:cNvGrpSpPr/>
            <p:nvPr/>
          </p:nvGrpSpPr>
          <p:grpSpPr>
            <a:xfrm>
              <a:off x="3499559" y="2529000"/>
              <a:ext cx="2160588" cy="2507886"/>
              <a:chOff x="3499559" y="2529000"/>
              <a:chExt cx="2160588" cy="2507886"/>
            </a:xfrm>
          </p:grpSpPr>
          <p:grpSp>
            <p:nvGrpSpPr>
              <p:cNvPr id="24" name="Группа 3"/>
              <p:cNvGrpSpPr>
                <a:grpSpLocks noChangeAspect="1"/>
              </p:cNvGrpSpPr>
              <p:nvPr/>
            </p:nvGrpSpPr>
            <p:grpSpPr>
              <a:xfrm>
                <a:off x="4419058" y="3123000"/>
                <a:ext cx="730351" cy="612000"/>
                <a:chOff x="4428000" y="3046412"/>
                <a:chExt cx="913147" cy="765175"/>
              </a:xfrm>
            </p:grpSpPr>
            <p:pic>
              <p:nvPicPr>
                <p:cNvPr id="63" name="Picture 2" descr="E:\ШНП\2014.11.26_Иркутск, закрытие юбилейного года\цифры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r="93560"/>
                <a:stretch>
                  <a:fillRect/>
                </a:stretch>
              </p:blipFill>
              <p:spPr bwMode="auto">
                <a:xfrm>
                  <a:off x="4714876" y="3046412"/>
                  <a:ext cx="340519" cy="7651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" descr="E:\ШНП\2014.11.26_Иркутск, закрытие юбилейного года\цифры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r="93560"/>
                <a:stretch>
                  <a:fillRect/>
                </a:stretch>
              </p:blipFill>
              <p:spPr bwMode="auto">
                <a:xfrm>
                  <a:off x="5000628" y="3046412"/>
                  <a:ext cx="340519" cy="7651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" name="Picture 3" descr="F:\ШНП\2015.09.29_совет директоров ФВД\вскл.знак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428000" y="3348361"/>
                  <a:ext cx="288000" cy="8063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1" name="Кольцо 60"/>
              <p:cNvSpPr>
                <a:spLocks noChangeAspect="1"/>
              </p:cNvSpPr>
              <p:nvPr/>
            </p:nvSpPr>
            <p:spPr>
              <a:xfrm>
                <a:off x="3675264" y="2529000"/>
                <a:ext cx="1801320" cy="1800000"/>
              </a:xfrm>
              <a:prstGeom prst="donut">
                <a:avLst>
                  <a:gd name="adj" fmla="val 3799"/>
                </a:avLst>
              </a:prstGeom>
              <a:solidFill>
                <a:srgbClr val="2484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5200" b="1" dirty="0">
                  <a:solidFill>
                    <a:srgbClr val="2484C6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3499559" y="4329000"/>
                <a:ext cx="2160588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srgbClr val="2484C6"/>
                    </a:solidFill>
                  </a:rPr>
                  <a:t>в</a:t>
                </a:r>
                <a:r>
                  <a:rPr lang="ru-RU" sz="2000" b="1" dirty="0" smtClean="0">
                    <a:solidFill>
                      <a:srgbClr val="2484C6"/>
                    </a:solidFill>
                    <a:latin typeface="+mn-lt"/>
                  </a:rPr>
                  <a:t>озраст</a:t>
                </a:r>
              </a:p>
              <a:p>
                <a:pPr algn="ctr">
                  <a:defRPr/>
                </a:pPr>
                <a:r>
                  <a:rPr lang="ru-RU" sz="2000" b="1" dirty="0" smtClean="0">
                    <a:solidFill>
                      <a:srgbClr val="2484C6"/>
                    </a:solidFill>
                    <a:latin typeface="+mn-lt"/>
                  </a:rPr>
                  <a:t>участников</a:t>
                </a:r>
                <a:endParaRPr lang="ru-RU" sz="2000" b="1" dirty="0">
                  <a:solidFill>
                    <a:srgbClr val="2484C6"/>
                  </a:solidFill>
                  <a:latin typeface="+mn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55531" y="3735000"/>
              <a:ext cx="621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2484C6"/>
                  </a:solidFill>
                </a:rPr>
                <a:t>лет</a:t>
              </a:r>
              <a:endParaRPr lang="ru-RU" sz="2400" b="1" dirty="0">
                <a:solidFill>
                  <a:srgbClr val="2484C6"/>
                </a:solidFill>
              </a:endParaRPr>
            </a:p>
          </p:txBody>
        </p:sp>
      </p:grpSp>
      <p:pic>
        <p:nvPicPr>
          <p:cNvPr id="43" name="Picture 7" descr="E:\ШНП\2014.11.26_Иркутск, закрытие юбилейного года\цифры.png"/>
          <p:cNvPicPr>
            <a:picLocks noChangeAspect="1" noChangeArrowheads="1"/>
          </p:cNvPicPr>
          <p:nvPr/>
        </p:nvPicPr>
        <p:blipFill>
          <a:blip r:embed="rId4" cstate="print"/>
          <a:srcRect l="37759" r="52709"/>
          <a:stretch>
            <a:fillRect/>
          </a:stretch>
        </p:blipFill>
        <p:spPr bwMode="auto">
          <a:xfrm>
            <a:off x="1259632" y="4451628"/>
            <a:ext cx="389261" cy="59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Курс «Школа тайн и открытий»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2484C6"/>
                </a:solidFill>
              </a:rPr>
              <a:t>Тематические лагерные смены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72264" y="1252823"/>
            <a:ext cx="719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Лагерь дневного пребывания «Изумрудный остров»</a:t>
            </a:r>
            <a:endParaRPr lang="ru-RU" sz="2400" b="1" dirty="0">
              <a:solidFill>
                <a:srgbClr val="ED125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210019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МБОУ СОШ № 80, г. Иркутск, Иркутская область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271462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00240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281457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1-10 июня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3989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271462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150 учеников</a:t>
            </a:r>
          </a:p>
          <a:p>
            <a:pPr>
              <a:defRPr/>
            </a:pPr>
            <a:r>
              <a:rPr lang="ru-RU" sz="2000" b="1" dirty="0" smtClean="0"/>
              <a:t>12 педагогов</a:t>
            </a:r>
            <a:endParaRPr lang="ru-RU" sz="2000" b="1" dirty="0">
              <a:latin typeface="+mn-lt"/>
            </a:endParaRPr>
          </a:p>
        </p:txBody>
      </p:sp>
      <p:pic>
        <p:nvPicPr>
          <p:cNvPr id="1028" name="Picture 4" descr="F:\ШНП\2015.09.29_совет директоров ФВД\1-4 классы DASH\фото Иркутск Волшебник\фото Иркутск Волшебник\108NIKON\DSCN5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29000"/>
            <a:ext cx="4000528" cy="3000396"/>
          </a:xfrm>
          <a:prstGeom prst="rect">
            <a:avLst/>
          </a:prstGeom>
          <a:noFill/>
        </p:spPr>
      </p:pic>
      <p:pic>
        <p:nvPicPr>
          <p:cNvPr id="1030" name="Picture 6" descr="F:\ШНП\2015.09.29_совет директоров ФВД\1-4 классы DASH\DSC_0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004" y="3429000"/>
            <a:ext cx="3998400" cy="29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85728"/>
            <a:ext cx="6729402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484C6"/>
                </a:solidFill>
              </a:rPr>
              <a:t>Курс «Школа тайн и открытий»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2484C6"/>
                </a:solidFill>
              </a:rPr>
              <a:t>Тематические лагерные смены</a:t>
            </a:r>
            <a:endParaRPr lang="ru-RU" sz="2800" b="1" dirty="0">
              <a:solidFill>
                <a:srgbClr val="2484C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71414"/>
            <a:ext cx="2714644" cy="72000"/>
          </a:xfrm>
          <a:prstGeom prst="roundRect">
            <a:avLst/>
          </a:prstGeom>
          <a:solidFill>
            <a:srgbClr val="ED1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2160000" cy="72000"/>
          </a:xfrm>
          <a:prstGeom prst="round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-1178197" y="1393017"/>
            <a:ext cx="2571206" cy="72000"/>
          </a:xfrm>
          <a:prstGeom prst="roundRect">
            <a:avLst/>
          </a:prstGeom>
          <a:solidFill>
            <a:srgbClr val="24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-829156" y="1258290"/>
            <a:ext cx="2160000" cy="72000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Алексей Валерьевич\Desktop\шнп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769" y="6381354"/>
            <a:ext cx="2087231" cy="548108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10800000">
            <a:off x="4500563" y="6571709"/>
            <a:ext cx="2500330" cy="214876"/>
            <a:chOff x="2143108" y="71414"/>
            <a:chExt cx="2500330" cy="2148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3108" y="71414"/>
              <a:ext cx="2500330" cy="72000"/>
            </a:xfrm>
            <a:prstGeom prst="roundRect">
              <a:avLst/>
            </a:prstGeom>
            <a:solidFill>
              <a:srgbClr val="ED1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3108" y="214290"/>
              <a:ext cx="2160000" cy="72000"/>
            </a:xfrm>
            <a:prstGeom prst="roundRect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 rot="10800000">
            <a:off x="8858280" y="3857627"/>
            <a:ext cx="215438" cy="2500330"/>
            <a:chOff x="71406" y="548084"/>
            <a:chExt cx="215438" cy="25003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-1142759" y="1762249"/>
              <a:ext cx="2500330" cy="72000"/>
            </a:xfrm>
            <a:prstGeom prst="roundRect">
              <a:avLst/>
            </a:prstGeom>
            <a:solidFill>
              <a:srgbClr val="24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-829156" y="1592084"/>
              <a:ext cx="2160000" cy="72000"/>
            </a:xfrm>
            <a:prstGeom prst="roundRect">
              <a:avLst/>
            </a:prstGeom>
            <a:solidFill>
              <a:srgbClr val="72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69667" y="1169243"/>
            <a:ext cx="4894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Лагерь дневного пребывания </a:t>
            </a:r>
          </a:p>
          <a:p>
            <a:pPr algn="ctr"/>
            <a:r>
              <a:rPr lang="ru-RU" sz="2400" b="1" dirty="0" smtClean="0">
                <a:solidFill>
                  <a:srgbClr val="ED125F"/>
                </a:solidFill>
              </a:rPr>
              <a:t>«Волшебник Изумрудного города»</a:t>
            </a:r>
            <a:endParaRPr lang="ru-RU" sz="2400" b="1" dirty="0">
              <a:solidFill>
                <a:srgbClr val="ED125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3" y="2000240"/>
            <a:ext cx="660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МБОУ СОШ № 19, </a:t>
            </a:r>
            <a:r>
              <a:rPr lang="ru-RU" sz="2000" b="1" dirty="0" smtClean="0"/>
              <a:t>ст</a:t>
            </a:r>
            <a:r>
              <a:rPr lang="ru-RU" sz="2000" b="1" dirty="0" smtClean="0">
                <a:latin typeface="+mn-lt"/>
              </a:rPr>
              <a:t>. </a:t>
            </a:r>
            <a:r>
              <a:rPr lang="ru-RU" sz="2000" b="1" dirty="0" smtClean="0"/>
              <a:t>Ладожская</a:t>
            </a:r>
            <a:r>
              <a:rPr lang="ru-RU" sz="2000" b="1" dirty="0" smtClean="0">
                <a:latin typeface="+mn-lt"/>
              </a:rPr>
              <a:t>, </a:t>
            </a:r>
            <a:r>
              <a:rPr lang="ru-RU" sz="2000" b="1" dirty="0" err="1" smtClean="0">
                <a:latin typeface="+mn-lt"/>
              </a:rPr>
              <a:t>Усть-Лабинский</a:t>
            </a:r>
            <a:r>
              <a:rPr lang="ru-RU" sz="2000" b="1" dirty="0" smtClean="0">
                <a:latin typeface="+mn-lt"/>
              </a:rPr>
              <a:t> район, Краснодарский край</a:t>
            </a:r>
            <a:endParaRPr lang="ru-RU" sz="2000" b="1" dirty="0">
              <a:latin typeface="+mn-lt"/>
            </a:endParaRPr>
          </a:p>
        </p:txBody>
      </p:sp>
      <p:pic>
        <p:nvPicPr>
          <p:cNvPr id="19" name="Picture 4" descr="D:\2013.10.01_ФВД&amp;En+, лагеря\250x250_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7" b="18299"/>
          <a:stretch>
            <a:fillRect/>
          </a:stretch>
        </p:blipFill>
        <p:spPr bwMode="auto">
          <a:xfrm>
            <a:off x="428596" y="2714620"/>
            <a:ext cx="1112851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НП\2015.09.29_совет директоров ФВД\images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6" t="8908"/>
          <a:stretch>
            <a:fillRect/>
          </a:stretch>
        </p:blipFill>
        <p:spPr bwMode="auto">
          <a:xfrm>
            <a:off x="476395" y="2000240"/>
            <a:ext cx="991738" cy="64768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71604" y="2814576"/>
            <a:ext cx="314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24</a:t>
            </a:r>
            <a:r>
              <a:rPr lang="ru-RU" sz="2000" b="1" dirty="0" smtClean="0">
                <a:latin typeface="+mn-lt"/>
              </a:rPr>
              <a:t> июля – 17 августа 2015</a:t>
            </a:r>
            <a:endParaRPr lang="ru-RU" sz="2000" b="1" dirty="0">
              <a:latin typeface="+mn-lt"/>
            </a:endParaRPr>
          </a:p>
        </p:txBody>
      </p:sp>
      <p:pic>
        <p:nvPicPr>
          <p:cNvPr id="21" name="Picture 2" descr="D:\2013.10.01_ФВД&amp;En+, лагеря\Thumbnail.asp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3989"/>
            <a:ext cx="1188305" cy="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01322" y="271462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7</a:t>
            </a:r>
            <a:r>
              <a:rPr lang="ru-RU" sz="2000" b="1" dirty="0" smtClean="0">
                <a:latin typeface="+mn-lt"/>
              </a:rPr>
              <a:t>0 учеников</a:t>
            </a:r>
          </a:p>
          <a:p>
            <a:pPr>
              <a:defRPr/>
            </a:pPr>
            <a:r>
              <a:rPr lang="ru-RU" sz="2000" b="1" dirty="0" smtClean="0"/>
              <a:t>15 педагогов</a:t>
            </a:r>
            <a:endParaRPr lang="ru-RU" sz="2000" b="1" dirty="0">
              <a:latin typeface="+mn-lt"/>
            </a:endParaRPr>
          </a:p>
        </p:txBody>
      </p:sp>
      <p:pic>
        <p:nvPicPr>
          <p:cNvPr id="2050" name="Picture 2" descr="F:\ШНП\2015.09.29_совет директоров ФВД\1-4 классы DASH\dsc04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29000"/>
            <a:ext cx="3997608" cy="2998800"/>
          </a:xfrm>
          <a:prstGeom prst="rect">
            <a:avLst/>
          </a:prstGeom>
          <a:noFill/>
        </p:spPr>
      </p:pic>
      <p:pic>
        <p:nvPicPr>
          <p:cNvPr id="2051" name="Picture 3" descr="F:\ШНП\2015.09.29_совет директоров ФВД\1-4 классы DASH\p10102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004" y="3429000"/>
            <a:ext cx="3998400" cy="29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1184</Words>
  <Application>Microsoft Office PowerPoint</Application>
  <PresentationFormat>Экран (4:3)</PresentationFormat>
  <Paragraphs>234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«Школа нового поколения» -  программа целостного образования  Конференция «Эффективные модели  государственно-общественного управления образованием в целях повышения охвата детей программами  дополнительного образования: региональный опыт»  ИДО МГПУ, 20 октября 2015 г.</vt:lpstr>
      <vt:lpstr>Вначале было Слово…</vt:lpstr>
      <vt:lpstr>Слайд 3</vt:lpstr>
      <vt:lpstr>Слайд 4</vt:lpstr>
      <vt:lpstr>Школа Нового Поколения – программа целостного образования</vt:lpstr>
      <vt:lpstr>Проект  Школа инженерной культуры</vt:lpstr>
      <vt:lpstr>Курс «Школа тайн и открытий»  Обучение в первой половине дня</vt:lpstr>
      <vt:lpstr>Курс «Школа тайн и открытий» Тематические лагерные смены</vt:lpstr>
      <vt:lpstr>Курс «Школа тайн и открытий» Тематические лагерные смены</vt:lpstr>
      <vt:lpstr>Курс «Основы естественнонаучных исследований» Обучение в первой половине дня</vt:lpstr>
      <vt:lpstr>Неделя М.В. Ломоносова</vt:lpstr>
      <vt:lpstr>Курс «Основы естественнонаучных исследований» Тематические лагерные смены</vt:lpstr>
      <vt:lpstr>Профильные агроклассы в школах  Усть-Лабинского района Краснодарского края  </vt:lpstr>
      <vt:lpstr>Профильные энергетические и угольные классы</vt:lpstr>
      <vt:lpstr>Длительная образовательная игра «Город Угольщиков»</vt:lpstr>
      <vt:lpstr>Всероссийский конкурс  «Школа реальных дел»</vt:lpstr>
      <vt:lpstr>Проект «Школа реальных дел» Региональные конкурсы</vt:lpstr>
      <vt:lpstr>Экономический факультет МГУ им. М.В. Ломоносова</vt:lpstr>
      <vt:lpstr>Слайд 19</vt:lpstr>
      <vt:lpstr> Тематические образовательные лагерные смены </vt:lpstr>
      <vt:lpstr>Осенний образовательный лагерь «Агросмена 2014»</vt:lpstr>
      <vt:lpstr>Молодежный патриотический образовательный лагерь «Крылья границы»</vt:lpstr>
      <vt:lpstr>Молодежный образовательный лагерь «АгроШкола «Кубань-2015»</vt:lpstr>
      <vt:lpstr>Молодежный образовательный лагерь «Сердце Байкала-2015»</vt:lpstr>
      <vt:lpstr>Молодежный образовательный лагерь «Сердце Байкала-2015»</vt:lpstr>
      <vt:lpstr>Молодежный образовательный лагерь «Сердце Байкала-2015»</vt:lpstr>
      <vt:lpstr> Образовательные экспедиции </vt:lpstr>
      <vt:lpstr>Малая образовательная экспедиция «Черемхово-2015». Старт проекта  «Школа бережливого мышления»</vt:lpstr>
      <vt:lpstr>Малая образовательная экспедиция-2015 «Город Энергетиков»</vt:lpstr>
      <vt:lpstr>Образовательная экспедиция-2015 «От Кубани до Тамани»</vt:lpstr>
      <vt:lpstr>Образовательная экспедиция-2015 «Красноярск: От Столбов к плотине»</vt:lpstr>
      <vt:lpstr>Образовательная экспедиция-2015 «Хакасия: От Иткуля до ГОКа»</vt:lpstr>
      <vt:lpstr>ШНП сегодня: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userER4562</dc:creator>
  <cp:lastModifiedBy>userER4562</cp:lastModifiedBy>
  <cp:revision>37</cp:revision>
  <dcterms:created xsi:type="dcterms:W3CDTF">2015-10-16T12:39:38Z</dcterms:created>
  <dcterms:modified xsi:type="dcterms:W3CDTF">2015-10-20T05:17:29Z</dcterms:modified>
</cp:coreProperties>
</file>