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79" r:id="rId3"/>
    <p:sldId id="322" r:id="rId4"/>
    <p:sldId id="321" r:id="rId5"/>
    <p:sldId id="319" r:id="rId6"/>
    <p:sldId id="318" r:id="rId7"/>
    <p:sldId id="323" r:id="rId8"/>
    <p:sldId id="31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481" autoAdjust="0"/>
  </p:normalViewPr>
  <p:slideViewPr>
    <p:cSldViewPr>
      <p:cViewPr varScale="1">
        <p:scale>
          <a:sx n="58" d="100"/>
          <a:sy n="58" d="100"/>
        </p:scale>
        <p:origin x="152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4;&#1090;&#1095;&#1077;&#1090;%20&#1052;&#1069;&#1054;%202014\&#1042;%20&#1086;&#1090;&#1095;&#1077;&#1090;_20_03_2014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2972917313466061"/>
          <c:y val="0.16965652730908534"/>
          <c:w val="0.41379256103261175"/>
          <c:h val="0.73940431925176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Да, выбирали между 2-3 вариантами</c:v>
                </c:pt>
                <c:pt idx="1">
                  <c:v>Да, выбирали между 4 и более вариантами</c:v>
                </c:pt>
                <c:pt idx="2">
                  <c:v>Нет, так как он единственный в нашем населенном пункте</c:v>
                </c:pt>
                <c:pt idx="3">
                  <c:v>Нет, так как в этот детский сад обязаны были принять (например, это ведомственный сад от работы)</c:v>
                </c:pt>
                <c:pt idx="4">
                  <c:v>Нет, по другой причине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57.2</c:v>
                </c:pt>
                <c:pt idx="1">
                  <c:v>3.9</c:v>
                </c:pt>
                <c:pt idx="2">
                  <c:v>16.100000000000001</c:v>
                </c:pt>
                <c:pt idx="3">
                  <c:v>8.1</c:v>
                </c:pt>
                <c:pt idx="4">
                  <c:v>14.5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3668400"/>
        <c:axId val="313675848"/>
      </c:barChart>
      <c:catAx>
        <c:axId val="3136684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313675848"/>
        <c:crosses val="autoZero"/>
        <c:auto val="1"/>
        <c:lblAlgn val="ctr"/>
        <c:lblOffset val="100"/>
        <c:noMultiLvlLbl val="0"/>
      </c:catAx>
      <c:valAx>
        <c:axId val="313675848"/>
        <c:scaling>
          <c:orientation val="minMax"/>
          <c:max val="100"/>
        </c:scaling>
        <c:delete val="0"/>
        <c:axPos val="t"/>
        <c:numFmt formatCode="0" sourceLinked="1"/>
        <c:majorTickMark val="none"/>
        <c:minorTickMark val="none"/>
        <c:tickLblPos val="nextTo"/>
        <c:crossAx val="313668400"/>
        <c:crosses val="autoZero"/>
        <c:crossBetween val="between"/>
        <c:majorUnit val="2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2972917313466061"/>
          <c:y val="7.538819256256267E-2"/>
          <c:w val="0.41379256103261203"/>
          <c:h val="0.8965183752417794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Ребенок с удовольствием идет в детский сад каждый день</c:v>
                </c:pt>
                <c:pt idx="1">
                  <c:v>Ребенок с удовольствием рассказывает об играх и общении со сверстниками</c:v>
                </c:pt>
                <c:pt idx="2">
                  <c:v>Ребенок более самостоятельно одевается, ест, убирает игрушки</c:v>
                </c:pt>
                <c:pt idx="3">
                  <c:v>Ребенок умеет придумать занятие для себя или вовлечь в свою игру сверстников</c:v>
                </c:pt>
                <c:pt idx="4">
                  <c:v>Ребенок редко болеет, стал более выносливым и ловким</c:v>
                </c:pt>
                <c:pt idx="5">
                  <c:v>Ребенок демонстрирует знания о природе, почерпнутые в детском саду</c:v>
                </c:pt>
                <c:pt idx="6">
                  <c:v>Ребенок демонстрирует навыки чтения и счета</c:v>
                </c:pt>
                <c:pt idx="7">
                  <c:v>Ребенок умеет договариваться, достигать компромисса</c:v>
                </c:pt>
                <c:pt idx="8">
                  <c:v>Ребенок любит заниматься больше, чем играть</c:v>
                </c:pt>
                <c:pt idx="9">
                  <c:v>Ребенок умеет постоять за себя, дать сдачи обидчику</c:v>
                </c:pt>
                <c:pt idx="10">
                  <c:v>Другое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65.099999999999994</c:v>
                </c:pt>
                <c:pt idx="1">
                  <c:v>58.5</c:v>
                </c:pt>
                <c:pt idx="2">
                  <c:v>43.5</c:v>
                </c:pt>
                <c:pt idx="3">
                  <c:v>25</c:v>
                </c:pt>
                <c:pt idx="4">
                  <c:v>24</c:v>
                </c:pt>
                <c:pt idx="5">
                  <c:v>20.5</c:v>
                </c:pt>
                <c:pt idx="6">
                  <c:v>19.5</c:v>
                </c:pt>
                <c:pt idx="7">
                  <c:v>17</c:v>
                </c:pt>
                <c:pt idx="8">
                  <c:v>8.2000000000000011</c:v>
                </c:pt>
                <c:pt idx="9">
                  <c:v>4.3</c:v>
                </c:pt>
                <c:pt idx="10">
                  <c:v>0.60000000000000053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3666832"/>
        <c:axId val="313664088"/>
      </c:barChart>
      <c:catAx>
        <c:axId val="3136668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13664088"/>
        <c:crosses val="autoZero"/>
        <c:auto val="1"/>
        <c:lblAlgn val="ctr"/>
        <c:lblOffset val="100"/>
        <c:noMultiLvlLbl val="0"/>
      </c:catAx>
      <c:valAx>
        <c:axId val="313664088"/>
        <c:scaling>
          <c:orientation val="minMax"/>
          <c:max val="100"/>
        </c:scaling>
        <c:delete val="0"/>
        <c:axPos val="t"/>
        <c:numFmt formatCode="0" sourceLinked="1"/>
        <c:majorTickMark val="none"/>
        <c:minorTickMark val="none"/>
        <c:tickLblPos val="nextTo"/>
        <c:txPr>
          <a:bodyPr/>
          <a:lstStyle/>
          <a:p>
            <a:pPr>
              <a:defRPr sz="8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13666832"/>
        <c:crosses val="autoZero"/>
        <c:crossBetween val="between"/>
        <c:majorUnit val="20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2972917313466061"/>
          <c:y val="9.5027460954969944E-2"/>
          <c:w val="0.41379256103261192"/>
          <c:h val="0.872951253170894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Осуществление присмотра и ухода</c:v>
                </c:pt>
                <c:pt idx="1">
                  <c:v>Развитие умственных способностей</c:v>
                </c:pt>
                <c:pt idx="2">
                  <c:v>Подготовка к школе</c:v>
                </c:pt>
                <c:pt idx="3">
                  <c:v>Социализация, включение в общение со взрослыми и сверстниками</c:v>
                </c:pt>
                <c:pt idx="4">
                  <c:v>Развитие творческих способностей</c:v>
                </c:pt>
                <c:pt idx="5">
                  <c:v>Охрана и укрепление здоровья</c:v>
                </c:pt>
                <c:pt idx="6">
                  <c:v>Создание условий для интересного и приятного времяпрепровождения ребенка</c:v>
                </c:pt>
                <c:pt idx="7">
                  <c:v>Коррекция физического и психического развития</c:v>
                </c:pt>
                <c:pt idx="8">
                  <c:v>Другое</c:v>
                </c:pt>
              </c:strCache>
            </c:strRef>
          </c:cat>
          <c:val>
            <c:numRef>
              <c:f>Sheet1!$B$2:$B$10</c:f>
              <c:numCache>
                <c:formatCode>0</c:formatCode>
                <c:ptCount val="9"/>
                <c:pt idx="0">
                  <c:v>58.8</c:v>
                </c:pt>
                <c:pt idx="1">
                  <c:v>46.2</c:v>
                </c:pt>
                <c:pt idx="2">
                  <c:v>41</c:v>
                </c:pt>
                <c:pt idx="3">
                  <c:v>40.6</c:v>
                </c:pt>
                <c:pt idx="4">
                  <c:v>33.6</c:v>
                </c:pt>
                <c:pt idx="5">
                  <c:v>28.8</c:v>
                </c:pt>
                <c:pt idx="6">
                  <c:v>25.5</c:v>
                </c:pt>
                <c:pt idx="7">
                  <c:v>15.8</c:v>
                </c:pt>
                <c:pt idx="8">
                  <c:v>0.30000000000000027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3663696"/>
        <c:axId val="313671144"/>
      </c:barChart>
      <c:catAx>
        <c:axId val="3136636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13671144"/>
        <c:crosses val="autoZero"/>
        <c:auto val="1"/>
        <c:lblAlgn val="ctr"/>
        <c:lblOffset val="100"/>
        <c:noMultiLvlLbl val="0"/>
      </c:catAx>
      <c:valAx>
        <c:axId val="313671144"/>
        <c:scaling>
          <c:orientation val="minMax"/>
          <c:max val="100"/>
        </c:scaling>
        <c:delete val="0"/>
        <c:axPos val="t"/>
        <c:numFmt formatCode="0" sourceLinked="1"/>
        <c:majorTickMark val="none"/>
        <c:minorTickMark val="none"/>
        <c:tickLblPos val="nextTo"/>
        <c:txPr>
          <a:bodyPr/>
          <a:lstStyle/>
          <a:p>
            <a:pPr>
              <a:defRPr sz="8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13663696"/>
        <c:crosses val="autoZero"/>
        <c:crossBetween val="between"/>
        <c:majorUnit val="20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'Выбор ДОУ 1'!$D$4</c:f>
              <c:strCache>
                <c:ptCount val="1"/>
                <c:pt idx="0">
                  <c:v>Государственное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'Выбор ДОУ 1'!$B$5:$B$17</c:f>
              <c:strCache>
                <c:ptCount val="13"/>
                <c:pt idx="0">
                  <c:v>Он расположен близко к дому</c:v>
                </c:pt>
                <c:pt idx="1">
                  <c:v>Квалифицированные воспитатели</c:v>
                </c:pt>
                <c:pt idx="2">
                  <c:v>Хороший уход за детьми, внимательное отношение</c:v>
                </c:pt>
                <c:pt idx="3">
                  <c:v>Его посещали дети родственников, знакомых или ваши старшие дети</c:v>
                </c:pt>
                <c:pt idx="4">
                  <c:v>Попали по направлению органа управления образованием</c:v>
                </c:pt>
                <c:pt idx="5">
                  <c:v>Хорошая подготовка для поступления в школу</c:v>
                </c:pt>
                <c:pt idx="6">
                  <c:v>Он единственный в вашем населенном пункте</c:v>
                </c:pt>
                <c:pt idx="7">
                  <c:v>Доступная оплата</c:v>
                </c:pt>
                <c:pt idx="8">
                  <c:v>Высокая репутация, престиж</c:v>
                </c:pt>
                <c:pt idx="9">
                  <c:v>Хорошие условия содержаний детей </c:v>
                </c:pt>
                <c:pt idx="10">
                  <c:v>Хорошая материальная база </c:v>
                </c:pt>
                <c:pt idx="11">
                  <c:v>Хороший набор дополнительных занятий для детей</c:v>
                </c:pt>
                <c:pt idx="12">
                  <c:v>Хороший контингент детей</c:v>
                </c:pt>
              </c:strCache>
            </c:strRef>
          </c:cat>
          <c:val>
            <c:numRef>
              <c:f>'Выбор ДОУ 1'!$D$5:$D$17</c:f>
              <c:numCache>
                <c:formatCode>0</c:formatCode>
                <c:ptCount val="13"/>
                <c:pt idx="0">
                  <c:v>48.8</c:v>
                </c:pt>
                <c:pt idx="1">
                  <c:v>27.6</c:v>
                </c:pt>
                <c:pt idx="2">
                  <c:v>21.8</c:v>
                </c:pt>
                <c:pt idx="3">
                  <c:v>23.6</c:v>
                </c:pt>
                <c:pt idx="4">
                  <c:v>19.899999999999999</c:v>
                </c:pt>
                <c:pt idx="5">
                  <c:v>11</c:v>
                </c:pt>
                <c:pt idx="6">
                  <c:v>13.7</c:v>
                </c:pt>
                <c:pt idx="7">
                  <c:v>11.4</c:v>
                </c:pt>
                <c:pt idx="8">
                  <c:v>8.2000000000000011</c:v>
                </c:pt>
                <c:pt idx="9">
                  <c:v>4.2</c:v>
                </c:pt>
                <c:pt idx="10">
                  <c:v>7.5</c:v>
                </c:pt>
                <c:pt idx="11">
                  <c:v>4.0999999999999996</c:v>
                </c:pt>
                <c:pt idx="12">
                  <c:v>3.3</c:v>
                </c:pt>
              </c:numCache>
            </c:numRef>
          </c:val>
        </c:ser>
        <c:ser>
          <c:idx val="2"/>
          <c:order val="1"/>
          <c:tx>
            <c:strRef>
              <c:f>'Выбор ДОУ 1'!$E$4</c:f>
              <c:strCache>
                <c:ptCount val="1"/>
                <c:pt idx="0">
                  <c:v>Негосударственное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'Выбор ДОУ 1'!$B$5:$B$17</c:f>
              <c:strCache>
                <c:ptCount val="13"/>
                <c:pt idx="0">
                  <c:v>Он расположен близко к дому</c:v>
                </c:pt>
                <c:pt idx="1">
                  <c:v>Квалифицированные воспитатели</c:v>
                </c:pt>
                <c:pt idx="2">
                  <c:v>Хороший уход за детьми, внимательное отношение</c:v>
                </c:pt>
                <c:pt idx="3">
                  <c:v>Его посещали дети родственников, знакомых или ваши старшие дети</c:v>
                </c:pt>
                <c:pt idx="4">
                  <c:v>Попали по направлению органа управления образованием</c:v>
                </c:pt>
                <c:pt idx="5">
                  <c:v>Хорошая подготовка для поступления в школу</c:v>
                </c:pt>
                <c:pt idx="6">
                  <c:v>Он единственный в вашем населенном пункте</c:v>
                </c:pt>
                <c:pt idx="7">
                  <c:v>Доступная оплата</c:v>
                </c:pt>
                <c:pt idx="8">
                  <c:v>Высокая репутация, престиж</c:v>
                </c:pt>
                <c:pt idx="9">
                  <c:v>Хорошие условия содержаний детей </c:v>
                </c:pt>
                <c:pt idx="10">
                  <c:v>Хорошая материальная база </c:v>
                </c:pt>
                <c:pt idx="11">
                  <c:v>Хороший набор дополнительных занятий для детей</c:v>
                </c:pt>
                <c:pt idx="12">
                  <c:v>Хороший контингент детей</c:v>
                </c:pt>
              </c:strCache>
            </c:strRef>
          </c:cat>
          <c:val>
            <c:numRef>
              <c:f>'Выбор ДОУ 1'!$E$5:$E$17</c:f>
              <c:numCache>
                <c:formatCode>0</c:formatCode>
                <c:ptCount val="13"/>
                <c:pt idx="0">
                  <c:v>26.6</c:v>
                </c:pt>
                <c:pt idx="1">
                  <c:v>39.700000000000003</c:v>
                </c:pt>
                <c:pt idx="2">
                  <c:v>35.200000000000003</c:v>
                </c:pt>
                <c:pt idx="3">
                  <c:v>22.6</c:v>
                </c:pt>
                <c:pt idx="4">
                  <c:v>1.5</c:v>
                </c:pt>
                <c:pt idx="5">
                  <c:v>18.600000000000001</c:v>
                </c:pt>
                <c:pt idx="6">
                  <c:v>2</c:v>
                </c:pt>
                <c:pt idx="7">
                  <c:v>11.6</c:v>
                </c:pt>
                <c:pt idx="8">
                  <c:v>23.6</c:v>
                </c:pt>
                <c:pt idx="9">
                  <c:v>33.700000000000003</c:v>
                </c:pt>
                <c:pt idx="10">
                  <c:v>10.6</c:v>
                </c:pt>
                <c:pt idx="11">
                  <c:v>16.600000000000001</c:v>
                </c:pt>
                <c:pt idx="12">
                  <c:v>12.1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3667224"/>
        <c:axId val="313667616"/>
      </c:barChart>
      <c:catAx>
        <c:axId val="31366722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313667616"/>
        <c:crosses val="autoZero"/>
        <c:auto val="1"/>
        <c:lblAlgn val="ctr"/>
        <c:lblOffset val="100"/>
        <c:noMultiLvlLbl val="0"/>
      </c:catAx>
      <c:valAx>
        <c:axId val="313667616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31366722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161545870362695"/>
          <c:y val="0.16294110920225421"/>
          <c:w val="0.78581636812443856"/>
          <c:h val="0.793153914195386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65</c:v>
                </c:pt>
                <c:pt idx="1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3671928"/>
        <c:axId val="306188048"/>
      </c:barChart>
      <c:catAx>
        <c:axId val="3136719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306188048"/>
        <c:crosses val="autoZero"/>
        <c:auto val="1"/>
        <c:lblAlgn val="ctr"/>
        <c:lblOffset val="100"/>
        <c:noMultiLvlLbl val="0"/>
      </c:catAx>
      <c:valAx>
        <c:axId val="306188048"/>
        <c:scaling>
          <c:orientation val="minMax"/>
          <c:max val="100"/>
        </c:scaling>
        <c:delete val="0"/>
        <c:axPos val="t"/>
        <c:numFmt formatCode="0" sourceLinked="1"/>
        <c:majorTickMark val="none"/>
        <c:minorTickMark val="none"/>
        <c:tickLblPos val="nextTo"/>
        <c:crossAx val="313671928"/>
        <c:crosses val="autoZero"/>
        <c:crossBetween val="between"/>
        <c:majorUnit val="2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24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2E76E-CCC8-481B-9EB0-B2A7C03C9402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1D62F-9528-4156-B2C1-ADA3816A3C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510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BF8C8-E012-4AD5-ADF5-50E01DD56AE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8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BF8C8-E012-4AD5-ADF5-50E01DD56AE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173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BF8C8-E012-4AD5-ADF5-50E01DD56AE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957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BF8C8-E012-4AD5-ADF5-50E01DD56AE8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766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Такой список не дает представления о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том, что происходит. Это проблемы федерального уровня – обеспечение финансирования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итп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BF8C8-E012-4AD5-ADF5-50E01DD56AE8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8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BF8C8-E012-4AD5-ADF5-50E01DD56AE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95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1D62F-9528-4156-B2C1-ADA3816A3C4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58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7F1F-70A1-4C68-9628-833BFC7B76ED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716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7F1F-70A1-4C68-9628-833BFC7B76ED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95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7F1F-70A1-4C68-9628-833BFC7B76ED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05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7F1F-70A1-4C68-9628-833BFC7B76ED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690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7F1F-70A1-4C68-9628-833BFC7B76ED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073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7F1F-70A1-4C68-9628-833BFC7B76ED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399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7F1F-70A1-4C68-9628-833BFC7B76ED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21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7F1F-70A1-4C68-9628-833BFC7B76ED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42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7F1F-70A1-4C68-9628-833BFC7B76ED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36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7F1F-70A1-4C68-9628-833BFC7B76ED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5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7F1F-70A1-4C68-9628-833BFC7B76ED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916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D7F1F-70A1-4C68-9628-833BFC7B76ED}" type="datetimeFigureOut">
              <a:rPr lang="ru-RU" smtClean="0"/>
              <a:pPr/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3688D-E540-4E46-AFDD-2C7E85EBD1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75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user\Desktop\Рисунок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7993" y="2153138"/>
            <a:ext cx="7772400" cy="2808312"/>
          </a:xfrm>
        </p:spPr>
        <p:txBody>
          <a:bodyPr>
            <a:normAutofit/>
          </a:bodyPr>
          <a:lstStyle/>
          <a:p>
            <a:r>
              <a:rPr lang="ru-RU" dirty="0" smtClean="0"/>
              <a:t>Запрос родителей детей дошкольного возраста к системе дошкольного образования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619869" y="4869160"/>
            <a:ext cx="308289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Ринат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</a:rPr>
              <a:t>Меняшев</a:t>
            </a:r>
            <a:endParaRPr lang="ru-RU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Яна </a:t>
            </a:r>
            <a:r>
              <a:rPr lang="ru-RU" sz="1600" b="1" smtClean="0">
                <a:solidFill>
                  <a:schemeClr val="accent1">
                    <a:lumMod val="75000"/>
                  </a:schemeClr>
                </a:solidFill>
              </a:rPr>
              <a:t>Козьминв</a:t>
            </a:r>
            <a:endParaRPr lang="ru-RU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Институт Образования НИУ ВШЭ</a:t>
            </a: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81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992888" cy="1143000"/>
          </a:xfrm>
        </p:spPr>
        <p:txBody>
          <a:bodyPr>
            <a:normAutofit/>
          </a:bodyPr>
          <a:lstStyle/>
          <a:p>
            <a:pPr algn="l"/>
            <a:r>
              <a:rPr lang="ru-RU" sz="2400" dirty="0">
                <a:solidFill>
                  <a:schemeClr val="bg1"/>
                </a:solidFill>
              </a:rPr>
              <a:t>Наличие выбора между несколькими детскими садами, среди посещающих государственный детский сад (</a:t>
            </a:r>
            <a:r>
              <a:rPr lang="en-US" sz="2400" dirty="0">
                <a:solidFill>
                  <a:schemeClr val="bg1"/>
                </a:solidFill>
              </a:rPr>
              <a:t>N</a:t>
            </a:r>
            <a:r>
              <a:rPr lang="ru-RU" sz="2400" dirty="0">
                <a:solidFill>
                  <a:schemeClr val="bg1"/>
                </a:solidFill>
              </a:rPr>
              <a:t>=1382)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/>
              <a:pPr/>
              <a:t>2</a:t>
            </a:fld>
            <a:endParaRPr lang="ru-RU"/>
          </a:p>
        </p:txBody>
      </p:sp>
      <p:graphicFrame>
        <p:nvGraphicFramePr>
          <p:cNvPr id="8" name="Chart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64653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6860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99288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>
                <a:solidFill>
                  <a:schemeClr val="bg1"/>
                </a:solidFill>
              </a:rPr>
              <a:t>Наиболее важные показатели качества работы детского сада, среди посещающих государственный детский сад </a:t>
            </a:r>
            <a:r>
              <a:rPr lang="ru-RU" sz="2400" dirty="0" smtClean="0">
                <a:solidFill>
                  <a:schemeClr val="bg1"/>
                </a:solidFill>
              </a:rPr>
              <a:t>(</a:t>
            </a:r>
            <a:r>
              <a:rPr lang="en-US" sz="2400" dirty="0">
                <a:solidFill>
                  <a:schemeClr val="bg1"/>
                </a:solidFill>
              </a:rPr>
              <a:t>N</a:t>
            </a:r>
            <a:r>
              <a:rPr lang="ru-RU" sz="2400" dirty="0">
                <a:solidFill>
                  <a:schemeClr val="bg1"/>
                </a:solidFill>
              </a:rPr>
              <a:t>=1382)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8" name="Chart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04663"/>
              </p:ext>
            </p:extLst>
          </p:nvPr>
        </p:nvGraphicFramePr>
        <p:xfrm>
          <a:off x="457200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8945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992888" cy="1143000"/>
          </a:xfrm>
        </p:spPr>
        <p:txBody>
          <a:bodyPr>
            <a:normAutofit/>
          </a:bodyPr>
          <a:lstStyle/>
          <a:p>
            <a:pPr algn="l"/>
            <a:r>
              <a:rPr lang="ru-RU" sz="2400" dirty="0">
                <a:solidFill>
                  <a:schemeClr val="bg1"/>
                </a:solidFill>
              </a:rPr>
              <a:t>Самые важные задачи детского сада, по мнению посещающих государственный детский сад (</a:t>
            </a:r>
            <a:r>
              <a:rPr lang="en-US" sz="2400" dirty="0">
                <a:solidFill>
                  <a:schemeClr val="bg1"/>
                </a:solidFill>
              </a:rPr>
              <a:t>N</a:t>
            </a:r>
            <a:r>
              <a:rPr lang="ru-RU" sz="2400" dirty="0">
                <a:solidFill>
                  <a:schemeClr val="bg1"/>
                </a:solidFill>
              </a:rPr>
              <a:t>=1382)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3302552"/>
              </p:ext>
            </p:extLst>
          </p:nvPr>
        </p:nvGraphicFramePr>
        <p:xfrm>
          <a:off x="457200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423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99288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dirty="0" smtClean="0">
                <a:solidFill>
                  <a:schemeClr val="bg1"/>
                </a:solidFill>
              </a:rPr>
              <a:t>Принимая </a:t>
            </a:r>
            <a:r>
              <a:rPr lang="ru-RU" sz="2400" dirty="0">
                <a:solidFill>
                  <a:schemeClr val="bg1"/>
                </a:solidFill>
              </a:rPr>
              <a:t>решение о готовности ребенка к школе родители </a:t>
            </a:r>
            <a:r>
              <a:rPr lang="ru-RU" sz="2400" dirty="0" smtClean="0">
                <a:solidFill>
                  <a:schemeClr val="bg1"/>
                </a:solidFill>
              </a:rPr>
              <a:t>ориентируются (в порядке популярности):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На </a:t>
            </a:r>
            <a:r>
              <a:rPr lang="ru-RU" dirty="0"/>
              <a:t>систематическое желание ребенка получать новые знания, учиться;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На уровень умственного развития ребенка;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На </a:t>
            </a:r>
            <a:r>
              <a:rPr lang="ru-RU" dirty="0" err="1"/>
              <a:t>сформированность</a:t>
            </a:r>
            <a:r>
              <a:rPr lang="ru-RU" dirty="0"/>
              <a:t> навыков чтения, счета, письма;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На </a:t>
            </a:r>
            <a:r>
              <a:rPr lang="ru-RU" dirty="0" err="1"/>
              <a:t>сформированность</a:t>
            </a:r>
            <a:r>
              <a:rPr lang="ru-RU" dirty="0"/>
              <a:t> умения общаться, дружить;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На возраст ребенка</a:t>
            </a:r>
            <a:r>
              <a:rPr lang="en-US" dirty="0"/>
              <a:t>;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На желание ребенка пойти в школу.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438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812360" cy="1143000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chemeClr val="bg1"/>
                </a:solidFill>
              </a:rPr>
              <a:t>Выбор детского сада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3262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812360" cy="1143000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chemeClr val="bg1"/>
                </a:solidFill>
              </a:rPr>
              <a:t>ФГОС ДО</a:t>
            </a:r>
            <a:r>
              <a:rPr lang="en-US" sz="2400" b="1" dirty="0" smtClean="0">
                <a:solidFill>
                  <a:schemeClr val="bg1"/>
                </a:solidFill>
              </a:rPr>
              <a:t>:  </a:t>
            </a:r>
            <a:r>
              <a:rPr lang="ru-RU" sz="1800" dirty="0">
                <a:solidFill>
                  <a:schemeClr val="bg1"/>
                </a:solidFill>
              </a:rPr>
              <a:t>Замечаете ли Вы изменения в детском саду, связанные с введением ФГОС ДО, среди посещающих государственный детский сад (в % от осведомленных о введении ФГОС ДО, </a:t>
            </a:r>
            <a:r>
              <a:rPr lang="en-US" sz="1800" dirty="0">
                <a:solidFill>
                  <a:schemeClr val="bg1"/>
                </a:solidFill>
              </a:rPr>
              <a:t>N</a:t>
            </a:r>
            <a:r>
              <a:rPr lang="ru-RU" sz="1800" dirty="0">
                <a:solidFill>
                  <a:schemeClr val="bg1"/>
                </a:solidFill>
              </a:rPr>
              <a:t>=880)</a:t>
            </a:r>
            <a:endParaRPr lang="ru-RU" sz="1800" b="1" dirty="0">
              <a:solidFill>
                <a:schemeClr val="bg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CD74-D07E-4C14-A41D-2214A2D321D9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9" name="Chart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369027"/>
              </p:ext>
            </p:extLst>
          </p:nvPr>
        </p:nvGraphicFramePr>
        <p:xfrm>
          <a:off x="457200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5062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Рисунок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13493" y="0"/>
            <a:ext cx="5688632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Спасибо за внимание</a:t>
            </a:r>
            <a:r>
              <a:rPr lang="en-US" sz="2800" dirty="0" smtClean="0">
                <a:solidFill>
                  <a:schemeClr val="bg1"/>
                </a:solidFill>
              </a:rPr>
              <a:t>!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988840"/>
            <a:ext cx="5180131" cy="34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0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1781</TotalTime>
  <Words>198</Words>
  <Application>Microsoft Office PowerPoint</Application>
  <PresentationFormat>Экран (4:3)</PresentationFormat>
  <Paragraphs>31</Paragraphs>
  <Slides>8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Запрос родителей детей дошкольного возраста к системе дошкольного образования</vt:lpstr>
      <vt:lpstr>Наличие выбора между несколькими детскими садами, среди посещающих государственный детский сад (N=1382)</vt:lpstr>
      <vt:lpstr>Наиболее важные показатели качества работы детского сада, среди посещающих государственный детский сад (N=1382)</vt:lpstr>
      <vt:lpstr>Самые важные задачи детского сада, по мнению посещающих государственный детский сад (N=1382)</vt:lpstr>
      <vt:lpstr>Принимая решение о готовности ребенка к школе родители ориентируются (в порядке популярности):  </vt:lpstr>
      <vt:lpstr>Выбор детского сада</vt:lpstr>
      <vt:lpstr>ФГОС ДО:  Замечаете ли Вы изменения в детском саду, связанные с введением ФГОС ДО, среди посещающих государственный детский сад (в % от осведомленных о введении ФГОС ДО, N=880)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Современное родительство: проблематика, исследования и первые результаты исследования</dc:title>
  <dc:creator>Пользователь Windows</dc:creator>
  <cp:lastModifiedBy>Yana</cp:lastModifiedBy>
  <cp:revision>82</cp:revision>
  <dcterms:created xsi:type="dcterms:W3CDTF">2014-05-29T07:22:22Z</dcterms:created>
  <dcterms:modified xsi:type="dcterms:W3CDTF">2015-06-05T06:43:35Z</dcterms:modified>
</cp:coreProperties>
</file>