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72" r:id="rId9"/>
    <p:sldId id="274" r:id="rId10"/>
    <p:sldId id="267" r:id="rId11"/>
    <p:sldId id="268" r:id="rId12"/>
    <p:sldId id="269" r:id="rId13"/>
    <p:sldId id="275" r:id="rId14"/>
    <p:sldId id="260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3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BA636-5D01-4393-99A6-8C3E27D1980A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55573-6390-43AD-9C27-2F5C8555CF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77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E3A7B-C89A-4ECE-A01D-5BEA0617CA91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2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43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0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1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4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2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8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4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73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1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75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69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7D7E3-1FC8-4578-87F8-240EB1909DEF}" type="datetimeFigureOut">
              <a:rPr lang="ru-RU" smtClean="0"/>
              <a:t>09.04.15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71B36-3AD4-447D-A157-C7B82471A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18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000" dirty="0"/>
              <a:t>Государственно-общественное управление образованием как механизм и ресурс реализации Концепции развития дополнительного образования</a:t>
            </a:r>
            <a:r>
              <a:rPr lang="ru-RU" sz="3000" b="1" i="1" dirty="0"/>
              <a:t> 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altLang="ru-RU" b="1" dirty="0" smtClean="0">
                <a:solidFill>
                  <a:schemeClr val="accent1"/>
                </a:solidFill>
              </a:rPr>
              <a:t>Сергей Косарецкий </a:t>
            </a:r>
          </a:p>
          <a:p>
            <a:pPr algn="r"/>
            <a:r>
              <a:rPr lang="ru-RU" altLang="ru-RU" dirty="0" smtClean="0">
                <a:solidFill>
                  <a:schemeClr val="accent1"/>
                </a:solidFill>
              </a:rPr>
              <a:t>директор  Центра социально-экономического развития школы Института образования</a:t>
            </a:r>
          </a:p>
          <a:p>
            <a:pPr algn="r"/>
            <a:r>
              <a:rPr lang="ru-RU" altLang="ru-RU" dirty="0" smtClean="0">
                <a:solidFill>
                  <a:schemeClr val="accent1"/>
                </a:solidFill>
              </a:rPr>
              <a:t> Национального исследовательского университета </a:t>
            </a:r>
          </a:p>
          <a:p>
            <a:pPr algn="r"/>
            <a:r>
              <a:rPr lang="ru-RU" altLang="ru-RU" dirty="0" smtClean="0">
                <a:solidFill>
                  <a:schemeClr val="accent1"/>
                </a:solidFill>
              </a:rPr>
              <a:t>«Высшая школа экономики»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799288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Научно-практическая конференция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>
                <a:solidFill>
                  <a:schemeClr val="tx1"/>
                </a:solidFill>
              </a:rPr>
              <a:t>Распространение эффективных моделей государственно-общественного управления образованием в целях повышения охвата детей программами дополнительного образования: задачи и пути решения»</a:t>
            </a:r>
          </a:p>
        </p:txBody>
      </p:sp>
    </p:spTree>
    <p:extLst>
      <p:ext uri="{BB962C8B-B14F-4D97-AF65-F5344CB8AC3E}">
        <p14:creationId xmlns:p14="http://schemas.microsoft.com/office/powerpoint/2010/main" val="2668903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rmAutofit fontScale="90000"/>
          </a:bodyPr>
          <a:lstStyle/>
          <a:p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Перечень поручений Президента Российской Федерации от 5 декабря 2014 г. № Пр-2821 (подпункт 18 пункта 1)</a:t>
            </a:r>
            <a:br>
              <a:rPr lang="ru-RU" sz="2400" b="1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Правительству </a:t>
            </a:r>
            <a:r>
              <a:rPr lang="ru-RU" dirty="0"/>
              <a:t>Российской Федерации представить предложения по совершенствованию механизмов финансирования системы дополнительного образования детей, обратив особое внимание: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недопустимость свертывания системы организаций дополнительного образования </a:t>
            </a:r>
            <a:r>
              <a:rPr lang="ru-RU" dirty="0" smtClean="0"/>
              <a:t>детей;</a:t>
            </a:r>
          </a:p>
          <a:p>
            <a:r>
              <a:rPr lang="ru-RU" dirty="0" smtClean="0"/>
              <a:t>на </a:t>
            </a:r>
            <a:r>
              <a:rPr lang="ru-RU" dirty="0"/>
              <a:t>необходимость перехода к нормативно-</a:t>
            </a:r>
            <a:r>
              <a:rPr lang="ru-RU" dirty="0" err="1"/>
              <a:t>подушевому</a:t>
            </a:r>
            <a:r>
              <a:rPr lang="ru-RU" dirty="0"/>
              <a:t> финансированию реализации дополнительных общеобразовательных </a:t>
            </a:r>
            <a:r>
              <a:rPr lang="ru-RU" dirty="0" smtClean="0"/>
              <a:t>программ</a:t>
            </a:r>
            <a:endParaRPr lang="en-US" dirty="0"/>
          </a:p>
          <a:p>
            <a:r>
              <a:rPr lang="ru-RU" dirty="0" smtClean="0"/>
              <a:t>на </a:t>
            </a:r>
            <a:r>
              <a:rPr lang="ru-RU" dirty="0"/>
              <a:t>обеспечение равных условий доступа к финансированию за счет бюджетных ассигнований государственных, муниципальных и частных организаций дополнительного образования детей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623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Многоканальное финансирование дополнительного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Финансирование государственных (муниципальных) организаций дополнительного образования и общеобразовательных организаций на основе государственного (муниципального) задания на принципах нормативного </a:t>
            </a:r>
            <a:r>
              <a:rPr lang="ru-RU" dirty="0" err="1" smtClean="0"/>
              <a:t>подушевого</a:t>
            </a:r>
            <a:r>
              <a:rPr lang="ru-RU" dirty="0" smtClean="0"/>
              <a:t> финансирования </a:t>
            </a:r>
          </a:p>
          <a:p>
            <a:r>
              <a:rPr lang="ru-RU" dirty="0" smtClean="0"/>
              <a:t>Персонифицированное  финансирования (на основе сертификата)  организаций всех форм собственности и индивидуальных предпринимателей, выбранных потребителем</a:t>
            </a:r>
          </a:p>
          <a:p>
            <a:r>
              <a:rPr lang="ru-RU" dirty="0" smtClean="0"/>
              <a:t>Со-</a:t>
            </a:r>
            <a:r>
              <a:rPr lang="ru-RU" dirty="0" err="1" smtClean="0"/>
              <a:t>финасирование</a:t>
            </a:r>
            <a:r>
              <a:rPr lang="ru-RU" dirty="0" smtClean="0"/>
              <a:t> (частично-платные услуги) со стороны потребителей, кредитование граждан, обучающихся по программам ДО</a:t>
            </a:r>
          </a:p>
          <a:p>
            <a:r>
              <a:rPr lang="ru-RU" dirty="0" smtClean="0"/>
              <a:t>Субсидии социально-ориентированным некоммерческим организациям, реализующим проекты  в сфере дополнительного образования </a:t>
            </a:r>
          </a:p>
          <a:p>
            <a:r>
              <a:rPr lang="ru-RU" dirty="0" smtClean="0"/>
              <a:t>Косвенное финансирование (льготы по налогам и др.) 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394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Законодательное обеспечение модели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000" dirty="0"/>
              <a:t>Внесение изменений в федеральные законы «Об образовании в Российской Федерации», «Об общих принципах организации законодательных (представительных) и исполнительных органов государственной власти субъектов Российской Федерации» и «Об общих принципах организации местного самоуправления в Российской Федерации» в части установления для организаций различной формы собственности, включая индивидуальных предпринимателей, единых подходов к финансированию из бюджетов различного уровня на реализацию дополнительных общеобразовательных </a:t>
            </a:r>
            <a:r>
              <a:rPr lang="ru-RU" sz="4000" dirty="0" smtClean="0"/>
              <a:t>программ</a:t>
            </a:r>
            <a:r>
              <a:rPr lang="en-US" sz="4000" dirty="0" smtClean="0"/>
              <a:t> </a:t>
            </a:r>
            <a:endParaRPr lang="ru-RU" sz="4000" dirty="0"/>
          </a:p>
          <a:p>
            <a:r>
              <a:rPr lang="en-US" sz="4000" dirty="0"/>
              <a:t>“</a:t>
            </a:r>
            <a:r>
              <a:rPr lang="ru-RU" sz="4000" dirty="0"/>
              <a:t>Разработка проекта приказа Минфина России о внесении изменений в Указания о порядке применения бюджетной классификации Российской Федерации, утвержденные приказом Минфина России </a:t>
            </a:r>
            <a:r>
              <a:rPr lang="ru-RU" sz="4000" dirty="0" smtClean="0"/>
              <a:t>от </a:t>
            </a:r>
            <a:r>
              <a:rPr lang="ru-RU" sz="4000" dirty="0"/>
              <a:t>1 июля 2013 г. </a:t>
            </a:r>
            <a:r>
              <a:rPr lang="ru-RU" sz="4000" dirty="0" smtClean="0"/>
              <a:t> № </a:t>
            </a:r>
            <a:r>
              <a:rPr lang="ru-RU" sz="4000" dirty="0"/>
              <a:t>65н (в части введения нового </a:t>
            </a:r>
            <a:r>
              <a:rPr lang="ru-RU" sz="4000" dirty="0" smtClean="0"/>
              <a:t>подраздела «Дополнительное </a:t>
            </a:r>
            <a:r>
              <a:rPr lang="ru-RU" sz="4000" dirty="0"/>
              <a:t>образование» </a:t>
            </a:r>
            <a:r>
              <a:rPr lang="ru-RU" sz="4000" dirty="0" smtClean="0"/>
              <a:t> в </a:t>
            </a:r>
            <a:r>
              <a:rPr lang="ru-RU" sz="4000" dirty="0"/>
              <a:t>рамках раздела «Образование</a:t>
            </a:r>
            <a:r>
              <a:rPr lang="ru-RU" sz="4000" dirty="0" smtClean="0"/>
              <a:t>»)»</a:t>
            </a:r>
            <a:endParaRPr lang="ru-RU" sz="4000" dirty="0"/>
          </a:p>
          <a:p>
            <a:r>
              <a:rPr lang="ru-RU" sz="4000" dirty="0" smtClean="0"/>
              <a:t>Подготовка </a:t>
            </a:r>
            <a:r>
              <a:rPr lang="ru-RU" sz="4000" dirty="0"/>
              <a:t>предложений по введению сертификата на получение бесплатной образовательной услуги в сфере дополнительного образования </a:t>
            </a:r>
            <a:r>
              <a:rPr lang="ru-RU" sz="4000" dirty="0" smtClean="0"/>
              <a:t>детей</a:t>
            </a:r>
            <a:endParaRPr lang="ru-RU" sz="4000" dirty="0"/>
          </a:p>
          <a:p>
            <a:r>
              <a:rPr lang="ru-RU" sz="4000" dirty="0"/>
              <a:t>Подготовка предложений по упрощению требований к лицензированию образовательной деятельности (в части реализации дополнительных общеобразовательных программ)</a:t>
            </a:r>
          </a:p>
          <a:p>
            <a:r>
              <a:rPr lang="ru-RU" sz="4000" dirty="0"/>
              <a:t>Разработка предложений в части предоставления государственной поддержки  образовательного кредитования граждан, обучающихся по дополнительным общеобразовательным </a:t>
            </a:r>
            <a:r>
              <a:rPr lang="ru-RU" sz="4000" dirty="0" smtClean="0"/>
              <a:t>программам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49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П</a:t>
            </a:r>
            <a:r>
              <a:rPr lang="ru-RU" sz="3000" dirty="0" smtClean="0"/>
              <a:t>ринцип </a:t>
            </a:r>
            <a:r>
              <a:rPr lang="ru-RU" sz="3000" dirty="0"/>
              <a:t>«вытянутой руки»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i="1" dirty="0"/>
              <a:t>П</a:t>
            </a:r>
            <a:r>
              <a:rPr lang="ru-RU" i="1" dirty="0" smtClean="0"/>
              <a:t>ередача </a:t>
            </a:r>
            <a:r>
              <a:rPr lang="ru-RU" i="1" dirty="0"/>
              <a:t>прав на распределение ресурсов </a:t>
            </a:r>
            <a:r>
              <a:rPr lang="ru-RU" i="1" dirty="0" smtClean="0"/>
              <a:t>экспертному сообществу:</a:t>
            </a:r>
          </a:p>
          <a:p>
            <a:pPr lvl="1"/>
            <a:r>
              <a:rPr lang="ru-RU" dirty="0" smtClean="0"/>
              <a:t>Чиновники </a:t>
            </a:r>
            <a:r>
              <a:rPr lang="ru-RU" dirty="0"/>
              <a:t>определяют общие объемы финансового обеспечения  (общий объем субсидии, иногда с разбивкой по структурным приоритетам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Распределение </a:t>
            </a:r>
            <a:r>
              <a:rPr lang="ru-RU" dirty="0"/>
              <a:t>на конкретные проекты и программы осуществляют эксперты по результатам экспертного коллегиального обсуждения (без проведения формального конкурса между претендентами).  Собственно «вытянутая рука» и </a:t>
            </a:r>
            <a:r>
              <a:rPr lang="ru-RU" dirty="0" smtClean="0"/>
              <a:t>означает.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410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2600" dirty="0" smtClean="0"/>
              <a:t>Федеральная целевая программа </a:t>
            </a:r>
            <a:r>
              <a:rPr lang="ru-RU" sz="2600" dirty="0"/>
              <a:t>развития образования на 2016 - 2020 </a:t>
            </a:r>
            <a:r>
              <a:rPr lang="ru-RU" sz="2600" dirty="0" smtClean="0"/>
              <a:t>годы</a:t>
            </a:r>
            <a:br>
              <a:rPr lang="ru-RU" sz="2600" dirty="0" smtClean="0"/>
            </a:br>
            <a:r>
              <a:rPr lang="ru-RU" sz="2200" dirty="0" smtClean="0"/>
              <a:t>(проект)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Задача 3. Реализация мер по популяризации среди детей и молодежи научно-образовательной и творческой деятельности, выявление талантливой молодежи и развитие эффективной системы дополнительного образования детей</a:t>
            </a:r>
          </a:p>
          <a:p>
            <a:endParaRPr lang="ru-RU" sz="2200" dirty="0"/>
          </a:p>
          <a:p>
            <a:r>
              <a:rPr lang="ru-RU" sz="2200" dirty="0" smtClean="0"/>
              <a:t>Мероприятие </a:t>
            </a:r>
            <a:r>
              <a:rPr lang="ru-RU" sz="2200" dirty="0"/>
              <a:t>3.1.«Обновление содержания и технологий дополнительного образования детей</a:t>
            </a:r>
            <a:r>
              <a:rPr lang="ru-RU" sz="2200" dirty="0" smtClean="0"/>
              <a:t>»</a:t>
            </a:r>
          </a:p>
          <a:p>
            <a:r>
              <a:rPr lang="ru-RU" sz="2200" dirty="0"/>
              <a:t>Мероприятие 3.2.«Формирование современных управленческих и организационно-экономических механизмов в системе дополнительного образования детей</a:t>
            </a:r>
            <a:r>
              <a:rPr lang="ru-RU" sz="2200" dirty="0" smtClean="0"/>
              <a:t>».</a:t>
            </a:r>
          </a:p>
          <a:p>
            <a:r>
              <a:rPr lang="ru-RU" sz="2200" dirty="0"/>
              <a:t>Мероприятие 3.3. «Создание механизмов вовлечения детей и молодежи в активную социальную практику,   участия  детей и молодежи в принятии решений, затрагивающих их интересы</a:t>
            </a:r>
            <a:r>
              <a:rPr lang="ru-RU" sz="2200" dirty="0" smtClean="0"/>
              <a:t>»</a:t>
            </a:r>
          </a:p>
          <a:p>
            <a:r>
              <a:rPr lang="ru-RU" sz="2200" dirty="0"/>
              <a:t>Мероприятие 3.4.«Создание условий для выявления и поддержи талантливых детей и молодежи»</a:t>
            </a:r>
          </a:p>
        </p:txBody>
      </p:sp>
    </p:spTree>
    <p:extLst>
      <p:ext uri="{BB962C8B-B14F-4D97-AF65-F5344CB8AC3E}">
        <p14:creationId xmlns:p14="http://schemas.microsoft.com/office/powerpoint/2010/main" val="362472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Общественный контроль  и независимая оценка качества в дополнительном образовании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Федеральный закон от 21 июля 2014 г. N 256-ФЗ "О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</a:t>
            </a:r>
            <a:r>
              <a:rPr lang="ru-RU" sz="2400" dirty="0" smtClean="0"/>
              <a:t>образования»</a:t>
            </a:r>
          </a:p>
          <a:p>
            <a:pPr algn="just"/>
            <a:r>
              <a:rPr lang="ru-RU" sz="2400" dirty="0" smtClean="0">
                <a:effectLst/>
              </a:rPr>
              <a:t>Федеральный закон от 21 июля 2014 г. N 212-ФЗ "Об основах общественного контроля в Российской Федерации»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756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931224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dirty="0" smtClean="0"/>
              <a:t>Общественный контроль  и независимая оценка качества в дополнительном образовании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859216" cy="5061176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cs typeface="Calibri"/>
              </a:rPr>
              <a:t>формирование  бюджета дополнительного образования и контроль за  расходами</a:t>
            </a:r>
          </a:p>
          <a:p>
            <a:pPr algn="just"/>
            <a:r>
              <a:rPr lang="ru-RU" sz="1800" dirty="0" smtClean="0">
                <a:cs typeface="Calibri"/>
              </a:rPr>
              <a:t>контроль</a:t>
            </a:r>
            <a:r>
              <a:rPr lang="ru-RU" sz="1800" dirty="0">
                <a:cs typeface="Calibri"/>
              </a:rPr>
              <a:t> соблюдения нормативов финансирования  дополнительных общеобразовательных программ, реализуемых организациями ДО и школами</a:t>
            </a:r>
          </a:p>
          <a:p>
            <a:pPr algn="just"/>
            <a:r>
              <a:rPr lang="ru-RU" sz="1800" dirty="0" smtClean="0">
                <a:cs typeface="Calibri"/>
              </a:rPr>
              <a:t>мониторинг </a:t>
            </a:r>
            <a:r>
              <a:rPr lang="ru-RU" sz="1800" dirty="0">
                <a:cs typeface="Calibri"/>
              </a:rPr>
              <a:t>системы дополнительного образования </a:t>
            </a:r>
            <a:r>
              <a:rPr lang="ru-RU" sz="1800" dirty="0" smtClean="0">
                <a:cs typeface="Calibri"/>
              </a:rPr>
              <a:t>детей, контроля  рисков ее </a:t>
            </a:r>
            <a:r>
              <a:rPr lang="ru-RU" sz="1800" dirty="0" smtClean="0">
                <a:latin typeface="Calibri"/>
                <a:cs typeface="Calibri"/>
              </a:rPr>
              <a:t>сворачивания</a:t>
            </a:r>
          </a:p>
          <a:p>
            <a:pPr algn="just"/>
            <a:r>
              <a:rPr lang="ru-RU" sz="1800" dirty="0" smtClean="0">
                <a:cs typeface="Calibri"/>
              </a:rPr>
              <a:t>формирование и распределение заказа на дополнительные общеобразовательные программы   в ведомственной сети</a:t>
            </a:r>
          </a:p>
          <a:p>
            <a:pPr algn="just"/>
            <a:r>
              <a:rPr lang="ru-RU" sz="1800" dirty="0" smtClean="0">
                <a:cs typeface="Calibri"/>
              </a:rPr>
              <a:t>определение  критериев и показателей оценки работы организаций, реализующих дополнительные программы</a:t>
            </a:r>
          </a:p>
          <a:p>
            <a:pPr algn="just"/>
            <a:r>
              <a:rPr lang="ru-RU" sz="1800" dirty="0" smtClean="0">
                <a:cs typeface="Calibri"/>
              </a:rPr>
              <a:t>оценка качества работы  деятельности организаций, реализующих дополнительные программы</a:t>
            </a:r>
          </a:p>
          <a:p>
            <a:pPr algn="just"/>
            <a:r>
              <a:rPr lang="ru-RU" sz="1800" dirty="0" smtClean="0">
                <a:latin typeface="Calibri"/>
                <a:cs typeface="Calibri"/>
              </a:rPr>
              <a:t>общественно-профессиональная аккредитации негосударственных организаций и ИП, включаемых в систему персонифицированного финансирования, в перспективе – механизма </a:t>
            </a:r>
            <a:r>
              <a:rPr lang="ru-RU" sz="1800" dirty="0">
                <a:latin typeface="Calibri"/>
                <a:cs typeface="Calibri"/>
              </a:rPr>
              <a:t>с</a:t>
            </a:r>
            <a:r>
              <a:rPr lang="ru-RU" sz="1800" dirty="0">
                <a:cs typeface="Calibri"/>
              </a:rPr>
              <a:t>аморегулирование </a:t>
            </a:r>
            <a:r>
              <a:rPr lang="ru-RU" sz="1800" dirty="0" smtClean="0">
                <a:cs typeface="Calibri"/>
              </a:rPr>
              <a:t>доступа и стандартов качества профессиональным  </a:t>
            </a:r>
            <a:r>
              <a:rPr lang="ru-RU" sz="1800" dirty="0">
                <a:cs typeface="Calibri"/>
              </a:rPr>
              <a:t>сообществом организаций</a:t>
            </a:r>
            <a:endParaRPr lang="ru-RU" sz="1800" dirty="0" smtClean="0">
              <a:latin typeface="Calibri"/>
              <a:cs typeface="Calibri"/>
            </a:endParaRPr>
          </a:p>
          <a:p>
            <a:pPr algn="just"/>
            <a:endParaRPr lang="ru-RU" sz="22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233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Концепция развития дополнительного  образования детей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ru-RU" sz="1900" dirty="0" smtClean="0">
                <a:latin typeface="+mn-lt"/>
              </a:rPr>
              <a:t>утв. </a:t>
            </a:r>
            <a:r>
              <a:rPr lang="en-US" sz="1900" dirty="0" err="1" smtClean="0">
                <a:latin typeface="+mn-lt"/>
              </a:rPr>
              <a:t>Распоряжением</a:t>
            </a:r>
            <a:r>
              <a:rPr lang="en-US" sz="1900" dirty="0" smtClean="0">
                <a:latin typeface="+mn-lt"/>
              </a:rPr>
              <a:t> </a:t>
            </a:r>
            <a:r>
              <a:rPr lang="en-US" sz="1900" dirty="0" err="1" smtClean="0">
                <a:latin typeface="+mn-lt"/>
              </a:rPr>
              <a:t>Правительства</a:t>
            </a:r>
            <a:r>
              <a:rPr lang="en-US" sz="1900" dirty="0" smtClean="0">
                <a:latin typeface="+mn-lt"/>
              </a:rPr>
              <a:t> </a:t>
            </a:r>
            <a:r>
              <a:rPr lang="en-US" sz="1900" dirty="0" err="1" smtClean="0">
                <a:latin typeface="+mn-lt"/>
              </a:rPr>
              <a:t>Российской</a:t>
            </a:r>
            <a:r>
              <a:rPr lang="en-US" sz="1900" dirty="0" smtClean="0">
                <a:latin typeface="+mn-lt"/>
              </a:rPr>
              <a:t> </a:t>
            </a:r>
            <a:r>
              <a:rPr lang="en-US" sz="1900" dirty="0" err="1" smtClean="0">
                <a:latin typeface="+mn-lt"/>
              </a:rPr>
              <a:t>Федерации</a:t>
            </a:r>
            <a:r>
              <a:rPr lang="en-US" sz="1900" dirty="0" smtClean="0">
                <a:latin typeface="+mn-lt"/>
              </a:rPr>
              <a:t/>
            </a:r>
            <a:br>
              <a:rPr lang="en-US" sz="1900" dirty="0" smtClean="0">
                <a:latin typeface="+mn-lt"/>
              </a:rPr>
            </a:br>
            <a:r>
              <a:rPr lang="en-US" sz="1900" dirty="0" smtClean="0">
                <a:latin typeface="+mn-lt"/>
              </a:rPr>
              <a:t> </a:t>
            </a:r>
            <a:r>
              <a:rPr lang="en-US" sz="1900" dirty="0" err="1" smtClean="0">
                <a:latin typeface="+mn-lt"/>
              </a:rPr>
              <a:t>от</a:t>
            </a:r>
            <a:r>
              <a:rPr lang="en-US" sz="1900" dirty="0" smtClean="0">
                <a:latin typeface="+mn-lt"/>
              </a:rPr>
              <a:t> 4 </a:t>
            </a:r>
            <a:r>
              <a:rPr lang="en-US" sz="1900" dirty="0" err="1" smtClean="0">
                <a:latin typeface="+mn-lt"/>
              </a:rPr>
              <a:t>сентября</a:t>
            </a:r>
            <a:r>
              <a:rPr lang="en-US" sz="1900" dirty="0" smtClean="0">
                <a:latin typeface="+mn-lt"/>
              </a:rPr>
              <a:t> 2014 г. N 1726-р </a:t>
            </a:r>
            <a:r>
              <a:rPr lang="en-US" sz="1900" dirty="0" err="1" smtClean="0">
                <a:latin typeface="+mn-lt"/>
              </a:rPr>
              <a:t>г</a:t>
            </a:r>
            <a:r>
              <a:rPr lang="en-US" sz="1900" dirty="0" smtClean="0">
                <a:latin typeface="+mn-lt"/>
              </a:rPr>
              <a:t>).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1900" dirty="0" smtClean="0">
                <a:solidFill>
                  <a:schemeClr val="tx1"/>
                </a:solidFill>
                <a:latin typeface="+mn-lt"/>
              </a:rPr>
            </a:br>
            <a:endParaRPr lang="ru-RU" sz="1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Calibri"/>
                <a:cs typeface="Calibri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Принципы</a:t>
            </a:r>
          </a:p>
          <a:p>
            <a:pPr lvl="0" algn="just"/>
            <a:r>
              <a:rPr lang="ru-RU" sz="1800" dirty="0" smtClean="0">
                <a:latin typeface="Helvetica CY"/>
                <a:cs typeface="Helvetica CY"/>
              </a:rPr>
              <a:t> </a:t>
            </a:r>
            <a:r>
              <a:rPr lang="ru-RU" sz="1700" b="1" dirty="0" smtClean="0">
                <a:latin typeface="Helvetica CY"/>
                <a:cs typeface="Helvetica CY"/>
              </a:rPr>
              <a:t>общественно-государственного </a:t>
            </a:r>
            <a:r>
              <a:rPr lang="ru-RU" sz="1700" b="1" dirty="0">
                <a:latin typeface="Helvetica CY"/>
                <a:cs typeface="Helvetica CY"/>
              </a:rPr>
              <a:t>партнерства </a:t>
            </a:r>
            <a:r>
              <a:rPr lang="ru-RU" sz="1700" dirty="0">
                <a:latin typeface="Helvetica CY"/>
                <a:cs typeface="Helvetica CY"/>
              </a:rPr>
              <a:t>в целях поддержки   разнообразия детства, самобытности и уникальности личности посредством расширения спектра дополнительных общеразвивающих и предпрофессиональных программ разной направленности и сетей организаций дополнительного образования, обеспечивающих их приобщение к традиционным и общечеловеческим ценностям в современном информационном постиндустриальном поликультурном </a:t>
            </a:r>
            <a:r>
              <a:rPr lang="ru-RU" sz="1700" dirty="0" smtClean="0">
                <a:latin typeface="Helvetica CY"/>
                <a:cs typeface="Helvetica CY"/>
              </a:rPr>
              <a:t>обществе</a:t>
            </a:r>
          </a:p>
          <a:p>
            <a:pPr lvl="0" algn="just"/>
            <a:r>
              <a:rPr lang="ru-RU" sz="1700" dirty="0" smtClean="0">
                <a:latin typeface="Helvetica CY"/>
                <a:cs typeface="Helvetica CY"/>
              </a:rPr>
              <a:t> </a:t>
            </a:r>
            <a:r>
              <a:rPr lang="ru-RU" sz="1700" b="1" dirty="0" smtClean="0">
                <a:latin typeface="Helvetica CY"/>
                <a:cs typeface="Helvetica CY"/>
              </a:rPr>
              <a:t>общественно-государственного партнерства </a:t>
            </a:r>
            <a:r>
              <a:rPr lang="ru-RU" sz="1700" dirty="0" smtClean="0">
                <a:latin typeface="Helvetica CY"/>
                <a:cs typeface="Helvetica CY"/>
              </a:rPr>
              <a:t>в целях мотивирования различных организаций, осуществляющих образовательную деятельность, научных организаций, организаций культуры, спорта, здравоохранения и бизнеса как потенциальных ресурсов расширения экологии детства на предоставление возможностей в этих организациях реализации дополнительного образования детей, подростков и молодежи (библиотеки, музеи, театры, выставки, дома культуры, клубы, детские больницы, научно-исследовательские институты, университеты, торговые и промышленные комплексы).</a:t>
            </a:r>
          </a:p>
          <a:p>
            <a:pPr marL="0" lvl="0" indent="0">
              <a:buNone/>
            </a:pPr>
            <a:r>
              <a:rPr lang="ru-RU" sz="1700" dirty="0" smtClean="0">
                <a:latin typeface="Helvetica CY"/>
                <a:cs typeface="Helvetica CY"/>
              </a:rPr>
              <a:t> </a:t>
            </a:r>
          </a:p>
          <a:p>
            <a:pPr lvl="0"/>
            <a:endParaRPr lang="ru-RU" sz="1800" dirty="0">
              <a:latin typeface="Helvetica CY"/>
              <a:cs typeface="Helvetica CY"/>
            </a:endParaRPr>
          </a:p>
        </p:txBody>
      </p:sp>
    </p:spTree>
    <p:extLst>
      <p:ext uri="{BB962C8B-B14F-4D97-AF65-F5344CB8AC3E}">
        <p14:creationId xmlns:p14="http://schemas.microsoft.com/office/powerpoint/2010/main" val="352975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Autofit/>
          </a:bodyPr>
          <a:lstStyle/>
          <a:p>
            <a:pPr lvl="0" algn="just"/>
            <a:r>
              <a:rPr lang="ru-RU" sz="1700" dirty="0" smtClean="0">
                <a:latin typeface="Helvetica CY"/>
                <a:cs typeface="Helvetica CY"/>
              </a:rPr>
              <a:t> </a:t>
            </a:r>
            <a:r>
              <a:rPr lang="ru-RU" sz="1700" b="1" dirty="0" smtClean="0">
                <a:latin typeface="Helvetica CY"/>
                <a:cs typeface="Helvetica CY"/>
              </a:rPr>
              <a:t>общественно-государственного </a:t>
            </a:r>
            <a:r>
              <a:rPr lang="ru-RU" sz="1700" b="1" dirty="0">
                <a:latin typeface="Helvetica CY"/>
                <a:cs typeface="Helvetica CY"/>
              </a:rPr>
              <a:t>партнерства </a:t>
            </a:r>
            <a:r>
              <a:rPr lang="ru-RU" sz="1700" dirty="0">
                <a:latin typeface="Helvetica CY"/>
                <a:cs typeface="Helvetica CY"/>
              </a:rPr>
              <a:t>в целях мотивирования средств массовой коммуникации (СМИ, телевидение, Интернет, </a:t>
            </a:r>
            <a:r>
              <a:rPr lang="ru-RU" sz="1700" dirty="0" err="1">
                <a:latin typeface="Helvetica CY"/>
                <a:cs typeface="Helvetica CY"/>
              </a:rPr>
              <a:t>стейкхолдеры</a:t>
            </a:r>
            <a:r>
              <a:rPr lang="ru-RU" sz="1700" dirty="0">
                <a:latin typeface="Helvetica CY"/>
                <a:cs typeface="Helvetica CY"/>
              </a:rPr>
              <a:t> социальных и интеллектуальных сетей, издатели), способствующих расширению репертуара качественных научно-популярных программ, передач, цифровой и печатной продукции, технологии мобильного дистанционного обучения, направленных на личностное и профессиональное самоопределение детей, подростков и молодежи, их самообразование и позитивную социализацию;</a:t>
            </a:r>
          </a:p>
          <a:p>
            <a:pPr lvl="0" algn="just"/>
            <a:r>
              <a:rPr lang="ru-RU" sz="1700" dirty="0" smtClean="0">
                <a:latin typeface="Helvetica CY"/>
                <a:cs typeface="Helvetica CY"/>
              </a:rPr>
              <a:t> </a:t>
            </a:r>
            <a:r>
              <a:rPr lang="ru-RU" sz="1700" b="1" dirty="0" smtClean="0">
                <a:latin typeface="Helvetica CY"/>
                <a:cs typeface="Helvetica CY"/>
              </a:rPr>
              <a:t>содействия </a:t>
            </a:r>
            <a:r>
              <a:rPr lang="ru-RU" sz="1700" b="1" dirty="0">
                <a:latin typeface="Helvetica CY"/>
                <a:cs typeface="Helvetica CY"/>
              </a:rPr>
              <a:t>государственно-частному партнерству </a:t>
            </a:r>
            <a:r>
              <a:rPr lang="ru-RU" sz="1700" dirty="0">
                <a:latin typeface="Helvetica CY"/>
                <a:cs typeface="Helvetica CY"/>
              </a:rPr>
              <a:t>в сфере игровой индустрии, производящей безопасные игры (в том числе компьютерные игры общеразвивающего и обучающего характера), игрушки, имитационные модели, способствующие расширению условий реализации дополнительных общеобразовательных программ, психолого-педагогическому проектированию образовательных сред, стимулированию детей к познанию, творчеству и конструктивной </a:t>
            </a:r>
            <a:r>
              <a:rPr lang="ru-RU" sz="1700" dirty="0" smtClean="0">
                <a:latin typeface="Helvetica CY"/>
                <a:cs typeface="Helvetica CY"/>
              </a:rPr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56715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Механизмы</a:t>
            </a:r>
            <a:r>
              <a:rPr lang="ru-RU" sz="2800" b="1" dirty="0" smtClean="0"/>
              <a:t> 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061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b="1" dirty="0"/>
          </a:p>
          <a:p>
            <a:pPr algn="just"/>
            <a:r>
              <a:rPr lang="ru-RU" sz="1900" b="1" dirty="0" smtClean="0">
                <a:latin typeface="Calibri"/>
                <a:cs typeface="Calibri"/>
              </a:rPr>
              <a:t>партнерство</a:t>
            </a:r>
            <a:r>
              <a:rPr lang="ru-RU" sz="1900" dirty="0" smtClean="0">
                <a:latin typeface="Calibri"/>
                <a:cs typeface="Calibri"/>
              </a:rPr>
              <a:t>  государства,  бизнеса,  институтов  гражданского  общества, семьи</a:t>
            </a:r>
          </a:p>
          <a:p>
            <a:pPr algn="just"/>
            <a:r>
              <a:rPr lang="ru-RU" sz="1900" b="1" dirty="0" smtClean="0">
                <a:latin typeface="Calibri"/>
                <a:cs typeface="Calibri"/>
              </a:rPr>
              <a:t>открытый  государственно-общественный  характер  управления  </a:t>
            </a:r>
            <a:r>
              <a:rPr lang="ru-RU" sz="1900" dirty="0" smtClean="0">
                <a:latin typeface="Calibri"/>
                <a:cs typeface="Calibri"/>
              </a:rPr>
              <a:t>сферой  ДО,  реализуемый  через  механизмы  участия  общественности,  экспертного  и  профессионального  сообщества  в  принятии  решений  о  поддержке  тех  или  иных  программ  и  проектов,  в  контроле  качества  реализации  программ, распределении бюджетных ресурсов</a:t>
            </a:r>
          </a:p>
          <a:p>
            <a:pPr algn="just"/>
            <a:r>
              <a:rPr lang="ru-RU" sz="1900" b="1" dirty="0" smtClean="0">
                <a:latin typeface="Calibri"/>
                <a:cs typeface="Calibri"/>
              </a:rPr>
              <a:t>сочетание</a:t>
            </a:r>
            <a:r>
              <a:rPr lang="ru-RU" sz="1900" dirty="0" smtClean="0">
                <a:latin typeface="Calibri"/>
                <a:cs typeface="Calibri"/>
              </a:rPr>
              <a:t>  в  управлении  качеством  услуг  ДО детей  элементов  государственного  контроля,  </a:t>
            </a:r>
            <a:r>
              <a:rPr lang="ru-RU" sz="1900" b="1" dirty="0" smtClean="0">
                <a:latin typeface="Calibri"/>
                <a:cs typeface="Calibri"/>
              </a:rPr>
              <a:t>независимой  оценки качества и саморегулирования</a:t>
            </a:r>
            <a:r>
              <a:rPr lang="ru-RU" sz="1900" dirty="0" smtClean="0">
                <a:latin typeface="Calibri"/>
                <a:cs typeface="Calibri"/>
              </a:rPr>
              <a:t> создание  интегрированных  (комплексных)  организаций  социальной сферы</a:t>
            </a:r>
          </a:p>
          <a:p>
            <a:pPr algn="just">
              <a:buNone/>
            </a:pPr>
            <a:endParaRPr lang="ru-RU" sz="1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260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Механизмы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061176"/>
          </a:xfrm>
        </p:spPr>
        <p:txBody>
          <a:bodyPr>
            <a:noAutofit/>
          </a:bodyPr>
          <a:lstStyle/>
          <a:p>
            <a:pPr algn="just"/>
            <a:r>
              <a:rPr lang="ru-RU" sz="1900" b="1" dirty="0" smtClean="0">
                <a:latin typeface="Calibri"/>
                <a:cs typeface="Calibri"/>
              </a:rPr>
              <a:t>персонифицированное финансирование</a:t>
            </a:r>
            <a:r>
              <a:rPr lang="ru-RU" sz="1900" dirty="0" smtClean="0">
                <a:latin typeface="Calibri"/>
                <a:cs typeface="Calibri"/>
              </a:rPr>
              <a:t>, обеспечивающее поддержку  мотивации,  свободу  выбора  и  построения  образовательной  траектории  участников  ДО путем  закрепления  за  ними   определенного  объема  средств  (размер  персонифицированного  обязательства)  и  их  передачи  организации  (индивидуальному  предпринимателю),  реализующей   программу после ее выбора  потребителем</a:t>
            </a:r>
          </a:p>
          <a:p>
            <a:pPr algn="just"/>
            <a:r>
              <a:rPr lang="ru-RU" sz="1900" b="1" dirty="0" smtClean="0">
                <a:latin typeface="Calibri"/>
                <a:cs typeface="Calibri"/>
              </a:rPr>
              <a:t>информационная открытость</a:t>
            </a:r>
            <a:r>
              <a:rPr lang="ru-RU" sz="1900" dirty="0" smtClean="0">
                <a:latin typeface="Calibri"/>
                <a:cs typeface="Calibri"/>
              </a:rPr>
              <a:t>, обеспечение доступа граждан к полной и  объективной  информации  о  качестве  ДОО,  организациях,  образовательных результатах  и  о  результатах  общественно-профессиональной  экспертизы этих программ</a:t>
            </a:r>
          </a:p>
          <a:p>
            <a:pPr algn="just"/>
            <a:r>
              <a:rPr lang="ru-RU" sz="2000" b="1" dirty="0" smtClean="0">
                <a:latin typeface="Calibri"/>
                <a:cs typeface="Calibri"/>
              </a:rPr>
              <a:t>опора  на  инициативы</a:t>
            </a:r>
            <a:r>
              <a:rPr lang="ru-RU" sz="2000" dirty="0" smtClean="0">
                <a:latin typeface="Calibri"/>
                <a:cs typeface="Calibri"/>
              </a:rPr>
              <a:t>  детей  и  семьи,  использование  ресурсов семейных  сообществ,  позитивного  потенциала  подростковых  и молодежных </a:t>
            </a:r>
            <a:r>
              <a:rPr lang="ru-RU" sz="2000" dirty="0" err="1" smtClean="0">
                <a:latin typeface="Calibri"/>
                <a:cs typeface="Calibri"/>
              </a:rPr>
              <a:t>субкультурных</a:t>
            </a:r>
            <a:r>
              <a:rPr lang="ru-RU" sz="2000" dirty="0" smtClean="0">
                <a:latin typeface="Calibri"/>
                <a:cs typeface="Calibri"/>
              </a:rPr>
              <a:t> сообществ</a:t>
            </a:r>
          </a:p>
          <a:p>
            <a:pPr algn="just"/>
            <a:endParaRPr lang="ru-RU" sz="1900" dirty="0" smtClean="0">
              <a:latin typeface="Calibri"/>
              <a:cs typeface="Calibri"/>
            </a:endParaRPr>
          </a:p>
          <a:p>
            <a:pPr algn="just"/>
            <a:endParaRPr lang="ru-RU" sz="1900" dirty="0" smtClean="0">
              <a:latin typeface="Calibri"/>
              <a:cs typeface="Calibri"/>
            </a:endParaRPr>
          </a:p>
          <a:p>
            <a:pPr algn="just"/>
            <a:endParaRPr lang="ru-RU" sz="1800" dirty="0" smtClean="0">
              <a:latin typeface="Calibri"/>
              <a:cs typeface="Calibri"/>
            </a:endParaRPr>
          </a:p>
          <a:p>
            <a:pPr algn="just"/>
            <a:endParaRPr lang="ru-RU" sz="1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584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Меры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500" dirty="0" smtClean="0"/>
              <a:t>Поддержка дополнительного образования в семьях, родительских сообществах, а также совместных (семейных, детско-взрослых) практик дополнительного образования детей. </a:t>
            </a:r>
          </a:p>
          <a:p>
            <a:r>
              <a:rPr lang="ru-RU" sz="4500" dirty="0" smtClean="0"/>
              <a:t>Привлечение </a:t>
            </a:r>
            <a:r>
              <a:rPr lang="ru-RU" sz="4500" dirty="0"/>
              <a:t>к деятельности в сфере дополнительного образования индивидуальных предпринимателей, волонтеров и представителей науки, высшей школы, студенчества, родительской общественности.</a:t>
            </a:r>
          </a:p>
          <a:p>
            <a:r>
              <a:rPr lang="ru-RU" sz="4500" dirty="0" smtClean="0"/>
              <a:t>Поддержка </a:t>
            </a:r>
            <a:r>
              <a:rPr lang="ru-RU" sz="4500" dirty="0"/>
              <a:t>создания и деятельности профессиональных сообществ педагогов сферы дополнительного образования детей.</a:t>
            </a:r>
          </a:p>
          <a:p>
            <a:r>
              <a:rPr lang="ru-RU" sz="4500" dirty="0" smtClean="0"/>
              <a:t>Обеспечение </a:t>
            </a:r>
            <a:r>
              <a:rPr lang="ru-RU" sz="4500" dirty="0"/>
              <a:t>конкурентного доступа негосударственных и государственных организаций, реализующих дополнительные общеобразовательные программы, </a:t>
            </a:r>
            <a:br>
              <a:rPr lang="ru-RU" sz="4500" dirty="0"/>
            </a:br>
            <a:r>
              <a:rPr lang="ru-RU" sz="4500" dirty="0"/>
              <a:t>к бюджетному финансированию.</a:t>
            </a:r>
          </a:p>
          <a:p>
            <a:r>
              <a:rPr lang="ru-RU" sz="4500" dirty="0" smtClean="0"/>
              <a:t>Увеличение </a:t>
            </a:r>
            <a:r>
              <a:rPr lang="ru-RU" sz="4500" dirty="0"/>
              <a:t>масштабов поддержки некоммерческих организаций, реализующих дополнительные общеобразовательные программы, через систему грантов социально ориентированным некоммерческим организациям. </a:t>
            </a:r>
          </a:p>
          <a:p>
            <a:r>
              <a:rPr lang="ru-RU" sz="4500" dirty="0"/>
              <a:t>Формирование механизмов стимулирования благотворительности физических и юридических лиц, содействия развитию корпоративной социальной ответственности в сфере дополнительного образования детей.  </a:t>
            </a:r>
          </a:p>
          <a:p>
            <a:r>
              <a:rPr lang="ru-RU" sz="4500" dirty="0"/>
              <a:t> Реализация проектов по использованию позитивного потенциала детских (детско-взрослых) неформальных (самодеятельных) объединений и сообществ (ролевые игры, историческая реконструкция, занятия физической культурой </a:t>
            </a:r>
            <a:br>
              <a:rPr lang="ru-RU" sz="4500" dirty="0"/>
            </a:br>
            <a:r>
              <a:rPr lang="ru-RU" sz="4500" dirty="0"/>
              <a:t>и спортом  и др.).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71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/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План мероприятий по реализации Концепции развития дополнительного  образования детей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600" dirty="0" smtClean="0"/>
              <a:t>(проект)</a:t>
            </a:r>
            <a:r>
              <a:rPr lang="ru-RU" sz="2600" dirty="0" smtClean="0">
                <a:solidFill>
                  <a:schemeClr val="tx1"/>
                </a:solidFill>
              </a:rPr>
              <a:t/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Разработка и </a:t>
            </a:r>
            <a:r>
              <a:rPr lang="ru-RU" dirty="0" smtClean="0"/>
              <a:t>апробация </a:t>
            </a:r>
            <a:r>
              <a:rPr lang="ru-RU" dirty="0"/>
              <a:t>моделей независимой оценки качества дополнительных общеобразовательных программ</a:t>
            </a:r>
          </a:p>
          <a:p>
            <a:r>
              <a:rPr lang="ru-RU" dirty="0"/>
              <a:t>Проведение оценки доступности реализации дополнительных общеобразовательных программ, удовлетворенности обучающихся и (или) их родителей (законных представителей) качеством их предоставления </a:t>
            </a:r>
            <a:endParaRPr lang="ru-RU" dirty="0" smtClean="0"/>
          </a:p>
          <a:p>
            <a:r>
              <a:rPr lang="ru-RU" dirty="0"/>
              <a:t>Разработка предложений по созданию условий для развития волонтерской деятельности в образовательных организациях, реализующих дополнительные общеобразовательные </a:t>
            </a:r>
            <a:r>
              <a:rPr lang="ru-RU" dirty="0" smtClean="0"/>
              <a:t>программы</a:t>
            </a:r>
          </a:p>
          <a:p>
            <a:r>
              <a:rPr lang="ru-RU" dirty="0"/>
              <a:t>Подготовка предложений по созданию механизмов мотивации бизнес-сообществ в развитии дополнительного образования детей, в том числе с использованием системы льгот и преференций, включая </a:t>
            </a:r>
            <a:r>
              <a:rPr lang="ru-RU" dirty="0" smtClean="0"/>
              <a:t>налоговые</a:t>
            </a:r>
          </a:p>
          <a:p>
            <a:r>
              <a:rPr lang="ru-RU" dirty="0"/>
              <a:t>Развитие государственно-частного и социального партнерства в системе дополнительного образования детей, в </a:t>
            </a:r>
            <a:r>
              <a:rPr lang="ru-RU" dirty="0" err="1"/>
              <a:t>т.ч</a:t>
            </a:r>
            <a:r>
              <a:rPr lang="ru-RU" dirty="0"/>
              <a:t>. в  сфере научно-технического творчества и </a:t>
            </a:r>
            <a:r>
              <a:rPr lang="ru-RU" dirty="0" smtClean="0"/>
              <a:t>робототехники</a:t>
            </a:r>
          </a:p>
          <a:p>
            <a:r>
              <a:rPr lang="ru-RU" dirty="0"/>
              <a:t>Информирование общественности о возможностях организаций, осуществляющих образовательную деятельность по  реализации  дополнительных общеобразовательных программ,  в средствах массовой информации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00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712447"/>
              </p:ext>
            </p:extLst>
          </p:nvPr>
        </p:nvGraphicFramePr>
        <p:xfrm>
          <a:off x="467544" y="332656"/>
          <a:ext cx="8424936" cy="6724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168352"/>
                <a:gridCol w="2808312"/>
              </a:tblGrid>
              <a:tr h="4153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Субъект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Предложение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Механизм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Крупный</a:t>
                      </a:r>
                      <a:r>
                        <a:rPr lang="ru-RU" sz="1800" baseline="0" dirty="0" smtClean="0"/>
                        <a:t> бизнес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Инфраструктурные проекты (лагеря,</a:t>
                      </a:r>
                      <a:r>
                        <a:rPr lang="ru-RU" sz="1800" baseline="0" dirty="0" smtClean="0"/>
                        <a:t> досуговые центры, игровое, спортивное, цифровое, оборудование)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Корпоративные программы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Благотворительность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ГЧП (концессия, кредиты, субсидирование процентной ставки)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Налоговые</a:t>
                      </a:r>
                      <a:r>
                        <a:rPr lang="ru-RU" sz="1800" baseline="0" dirty="0" smtClean="0"/>
                        <a:t> л</a:t>
                      </a:r>
                      <a:r>
                        <a:rPr lang="ru-RU" sz="1800" dirty="0" smtClean="0"/>
                        <a:t>ьготы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Налоговые льготы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726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Малый бизнес (организации, осуществляющие обучение) </a:t>
                      </a:r>
                      <a:r>
                        <a:rPr lang="ru-RU" sz="1800" baseline="0" dirty="0" smtClean="0"/>
                        <a:t> Индивидуальные предприниматели 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Услуги (программы</a:t>
                      </a:r>
                      <a:r>
                        <a:rPr lang="ru-RU" sz="1800" dirty="0" smtClean="0"/>
                        <a:t>)</a:t>
                      </a:r>
                    </a:p>
                    <a:p>
                      <a:r>
                        <a:rPr lang="ru-RU" sz="1800" dirty="0" smtClean="0"/>
                        <a:t>Проекты в </a:t>
                      </a:r>
                      <a:r>
                        <a:rPr lang="ru-RU" sz="1800" dirty="0" smtClean="0"/>
                        <a:t>Интернет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Льготы (налоги, аренда)</a:t>
                      </a:r>
                    </a:p>
                    <a:p>
                      <a:r>
                        <a:rPr lang="ru-RU" sz="1800" dirty="0" smtClean="0"/>
                        <a:t>Кредиты</a:t>
                      </a:r>
                    </a:p>
                    <a:p>
                      <a:r>
                        <a:rPr lang="ru-RU" sz="1800" dirty="0" smtClean="0"/>
                        <a:t>Снижение</a:t>
                      </a:r>
                      <a:r>
                        <a:rPr lang="ru-RU" sz="1800" baseline="0" dirty="0" smtClean="0"/>
                        <a:t> административных барьеров (лицензирование, САНПИН</a:t>
                      </a:r>
                      <a:r>
                        <a:rPr lang="ru-RU" sz="1800" baseline="0" dirty="0" smtClean="0"/>
                        <a:t>)</a:t>
                      </a:r>
                    </a:p>
                    <a:p>
                      <a:r>
                        <a:rPr lang="ru-RU" sz="1800" baseline="0" dirty="0" smtClean="0"/>
                        <a:t>Патент</a:t>
                      </a:r>
                      <a:endParaRPr lang="ru-RU" sz="1800" baseline="0" dirty="0" smtClean="0"/>
                    </a:p>
                    <a:p>
                      <a:r>
                        <a:rPr lang="ru-RU" sz="1800" baseline="0" dirty="0" smtClean="0"/>
                        <a:t>Субсидии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862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Некоммерческие организации (благотворительные, общественные объединения, АНО,</a:t>
                      </a:r>
                      <a:r>
                        <a:rPr lang="ru-RU" sz="1800" baseline="0" dirty="0" smtClean="0"/>
                        <a:t> НП)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Проекты</a:t>
                      </a:r>
                    </a:p>
                    <a:p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Субсидии  (гранты)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 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01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179066"/>
              </p:ext>
            </p:extLst>
          </p:nvPr>
        </p:nvGraphicFramePr>
        <p:xfrm>
          <a:off x="467544" y="332656"/>
          <a:ext cx="8424936" cy="5962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443974"/>
                <a:gridCol w="2748714"/>
              </a:tblGrid>
              <a:tr h="4153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Субъект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Предложение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Механизм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72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НКО (частные образовательные организации)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Программы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Доступ к бюджетному финансированию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172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Клубные сообщества </a:t>
                      </a:r>
                      <a:r>
                        <a:rPr lang="ru-RU" sz="2000" dirty="0" smtClean="0"/>
                        <a:t>(родительские, </a:t>
                      </a:r>
                      <a:r>
                        <a:rPr lang="ru-RU" sz="2000" dirty="0" smtClean="0"/>
                        <a:t>неформальные)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Программы, досуговые практики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Грантовая</a:t>
                      </a:r>
                      <a:r>
                        <a:rPr lang="ru-RU" sz="2000" dirty="0" smtClean="0"/>
                        <a:t> поддержка </a:t>
                      </a:r>
                    </a:p>
                    <a:p>
                      <a:r>
                        <a:rPr lang="ru-RU" sz="2000" dirty="0" smtClean="0"/>
                        <a:t>Предоставление</a:t>
                      </a:r>
                      <a:r>
                        <a:rPr lang="ru-RU" sz="2000" baseline="0" dirty="0" smtClean="0"/>
                        <a:t> помещений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48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Родители – «педагоги»</a:t>
                      </a:r>
                    </a:p>
                    <a:p>
                      <a:r>
                        <a:rPr lang="ru-RU" sz="2000" dirty="0" smtClean="0"/>
                        <a:t>Волонтеры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Участие в</a:t>
                      </a:r>
                      <a:r>
                        <a:rPr lang="ru-RU" sz="2000" baseline="0" dirty="0" smtClean="0"/>
                        <a:t> реализации программ, авторские разработки (мастер-классы, профориентация, экскурсии и др.)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Снижение административных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барьеров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48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Родители – «потребители»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Выбор</a:t>
                      </a:r>
                      <a:r>
                        <a:rPr lang="ru-RU" sz="2000" baseline="0" dirty="0" smtClean="0"/>
                        <a:t> и финансирование  программ ля детей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Прозрачность (Информация) </a:t>
                      </a:r>
                    </a:p>
                    <a:p>
                      <a:r>
                        <a:rPr lang="ru-RU" sz="2000" dirty="0" smtClean="0"/>
                        <a:t>Подотчетность</a:t>
                      </a:r>
                    </a:p>
                    <a:p>
                      <a:r>
                        <a:rPr lang="ru-RU" sz="2000" dirty="0" smtClean="0"/>
                        <a:t>Закрепление </a:t>
                      </a:r>
                      <a:r>
                        <a:rPr lang="ru-RU" sz="2000" dirty="0" smtClean="0"/>
                        <a:t>со-</a:t>
                      </a:r>
                      <a:r>
                        <a:rPr lang="ru-RU" sz="2000" dirty="0" err="1" smtClean="0"/>
                        <a:t>финнсирования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591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Аптека.thmx</Template>
  <TotalTime>213</TotalTime>
  <Words>1488</Words>
  <Application>Microsoft Macintosh PowerPoint</Application>
  <PresentationFormat>Экран (4:3)</PresentationFormat>
  <Paragraphs>128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Государственно-общественное управление образованием как механизм и ресурс реализации Концепции развития дополнительного образования  </vt:lpstr>
      <vt:lpstr> Концепция развития дополнительного  образования детей (утв. Распоряжением Правительства Российской Федерации  от 4 сентября 2014 г. N 1726-р г).  </vt:lpstr>
      <vt:lpstr>  </vt:lpstr>
      <vt:lpstr>Механизмы   </vt:lpstr>
      <vt:lpstr>Механизмы  </vt:lpstr>
      <vt:lpstr>Меры</vt:lpstr>
      <vt:lpstr> План мероприятий по реализации Концепции развития дополнительного  образования детей (проект) </vt:lpstr>
      <vt:lpstr>Презентация PowerPoint</vt:lpstr>
      <vt:lpstr>Презентация PowerPoint</vt:lpstr>
      <vt:lpstr> Перечень поручений Президента Российской Федерации от 5 декабря 2014 г. № Пр-2821 (подпункт 18 пункта 1) </vt:lpstr>
      <vt:lpstr>Многоканальное финансирование дополнительного образования</vt:lpstr>
      <vt:lpstr>Законодательное обеспечение модели </vt:lpstr>
      <vt:lpstr>Принцип «вытянутой руки»</vt:lpstr>
      <vt:lpstr>Федеральная целевая программа развития образования на 2016 - 2020 годы (проект)</vt:lpstr>
      <vt:lpstr>Общественный контроль  и независимая оценка качества в дополнительном образовании</vt:lpstr>
      <vt:lpstr> Общественный контроль  и независимая оценка качества в дополнительном образовании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Государственно-общественное управление образованием как механизм и ресурс реализации Концепции развития дополнительного образования</dc:title>
  <dc:creator>Пользователь Windows</dc:creator>
  <cp:lastModifiedBy>user</cp:lastModifiedBy>
  <cp:revision>13</cp:revision>
  <dcterms:created xsi:type="dcterms:W3CDTF">2015-04-08T10:07:05Z</dcterms:created>
  <dcterms:modified xsi:type="dcterms:W3CDTF">2015-04-09T03:44:22Z</dcterms:modified>
</cp:coreProperties>
</file>