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wdp" ContentType="image/vnd.ms-photo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27"/>
  </p:notesMasterIdLst>
  <p:sldIdLst>
    <p:sldId id="372" r:id="rId2"/>
    <p:sldId id="373" r:id="rId3"/>
    <p:sldId id="303" r:id="rId4"/>
    <p:sldId id="381" r:id="rId5"/>
    <p:sldId id="382" r:id="rId6"/>
    <p:sldId id="384" r:id="rId7"/>
    <p:sldId id="386" r:id="rId8"/>
    <p:sldId id="387" r:id="rId9"/>
    <p:sldId id="388" r:id="rId10"/>
    <p:sldId id="401" r:id="rId11"/>
    <p:sldId id="403" r:id="rId12"/>
    <p:sldId id="402" r:id="rId13"/>
    <p:sldId id="400" r:id="rId14"/>
    <p:sldId id="389" r:id="rId15"/>
    <p:sldId id="391" r:id="rId16"/>
    <p:sldId id="406" r:id="rId17"/>
    <p:sldId id="395" r:id="rId18"/>
    <p:sldId id="397" r:id="rId19"/>
    <p:sldId id="414" r:id="rId20"/>
    <p:sldId id="415" r:id="rId21"/>
    <p:sldId id="413" r:id="rId22"/>
    <p:sldId id="409" r:id="rId23"/>
    <p:sldId id="412" r:id="rId24"/>
    <p:sldId id="411" r:id="rId25"/>
    <p:sldId id="410" r:id="rId2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064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4B16FB-D12B-4174-A070-E5915426B46D}" type="datetimeFigureOut">
              <a:rPr lang="ru-RU" smtClean="0"/>
              <a:t>10.06.15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1FA10C-92AC-42C6-977E-86DFD51B3D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6788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81B74-073B-48D3-8516-009D2D38E72B}" type="slidenum">
              <a:rPr lang="ru-RU" smtClean="0"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32FE95-5036-034F-AD05-F16DC9AD1914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32FE95-5036-034F-AD05-F16DC9AD1914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F075C1F-49F1-42C8-B54F-943D90009A5C}" type="datetimeFigureOut">
              <a:rPr lang="ru-RU" smtClean="0"/>
              <a:t>10.06.15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4C38AF7-F5DE-40AC-827D-7CC00DEC4A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075C1F-49F1-42C8-B54F-943D90009A5C}" type="datetimeFigureOut">
              <a:rPr lang="ru-RU" smtClean="0"/>
              <a:t>10.06.15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C38AF7-F5DE-40AC-827D-7CC00DEC4A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075C1F-49F1-42C8-B54F-943D90009A5C}" type="datetimeFigureOut">
              <a:rPr lang="ru-RU" smtClean="0"/>
              <a:t>10.06.15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C38AF7-F5DE-40AC-827D-7CC00DEC4A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075C1F-49F1-42C8-B54F-943D90009A5C}" type="datetimeFigureOut">
              <a:rPr lang="ru-RU" smtClean="0"/>
              <a:t>10.06.15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C38AF7-F5DE-40AC-827D-7CC00DEC4A6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075C1F-49F1-42C8-B54F-943D90009A5C}" type="datetimeFigureOut">
              <a:rPr lang="ru-RU" smtClean="0"/>
              <a:t>10.06.15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C38AF7-F5DE-40AC-827D-7CC00DEC4A6E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075C1F-49F1-42C8-B54F-943D90009A5C}" type="datetimeFigureOut">
              <a:rPr lang="ru-RU" smtClean="0"/>
              <a:t>10.06.15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C38AF7-F5DE-40AC-827D-7CC00DEC4A6E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075C1F-49F1-42C8-B54F-943D90009A5C}" type="datetimeFigureOut">
              <a:rPr lang="ru-RU" smtClean="0"/>
              <a:t>10.06.15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C38AF7-F5DE-40AC-827D-7CC00DEC4A6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075C1F-49F1-42C8-B54F-943D90009A5C}" type="datetimeFigureOut">
              <a:rPr lang="ru-RU" smtClean="0"/>
              <a:t>10.06.15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C38AF7-F5DE-40AC-827D-7CC00DEC4A6E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F075C1F-49F1-42C8-B54F-943D90009A5C}" type="datetimeFigureOut">
              <a:rPr lang="ru-RU" smtClean="0"/>
              <a:t>10.06.15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C38AF7-F5DE-40AC-827D-7CC00DEC4A6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F075C1F-49F1-42C8-B54F-943D90009A5C}" type="datetimeFigureOut">
              <a:rPr lang="ru-RU" smtClean="0"/>
              <a:t>10.06.15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4C38AF7-F5DE-40AC-827D-7CC00DEC4A6E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F075C1F-49F1-42C8-B54F-943D90009A5C}" type="datetimeFigureOut">
              <a:rPr lang="ru-RU" smtClean="0"/>
              <a:t>10.06.15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4C38AF7-F5DE-40AC-827D-7CC00DEC4A6E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F075C1F-49F1-42C8-B54F-943D90009A5C}" type="datetimeFigureOut">
              <a:rPr lang="ru-RU" smtClean="0"/>
              <a:t>10.06.15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4C38AF7-F5DE-40AC-827D-7CC00DEC4A6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83568" y="476673"/>
            <a:ext cx="8003232" cy="3240359"/>
          </a:xfrm>
          <a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PastelsSmooth/>
                      </a14:imgEffect>
                    </a14:imgLayer>
                  </a14:imgProps>
                </a:ext>
              </a:extLst>
            </a:blip>
            <a:tile tx="0" ty="0" sx="100000" sy="100000" flip="none" algn="tl"/>
          </a:blipFill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Независимая оценка качества образования: участие </a:t>
            </a:r>
            <a:r>
              <a:rPr lang="ru-RU" sz="2800" b="1" dirty="0" smtClean="0">
                <a:solidFill>
                  <a:srgbClr val="FF0000"/>
                </a:solidFill>
              </a:rPr>
              <a:t>общественности</a:t>
            </a:r>
            <a:endParaRPr lang="ru-RU" sz="2800" b="1" dirty="0" smtClean="0">
              <a:solidFill>
                <a:srgbClr val="FF0000"/>
              </a:solidFill>
            </a:endParaRPr>
          </a:p>
          <a:p>
            <a:pPr marL="109728" indent="0" algn="ctr">
              <a:buNone/>
            </a:pPr>
            <a:endParaRPr lang="ru-RU" sz="2800" b="1" dirty="0">
              <a:solidFill>
                <a:srgbClr val="FF0000"/>
              </a:solidFill>
            </a:endParaRPr>
          </a:p>
          <a:p>
            <a:pPr marL="109728" lvl="0" indent="0" rtl="0">
              <a:buNone/>
            </a:pPr>
            <a:endParaRPr lang="ru-R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763688" y="4509120"/>
            <a:ext cx="66967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Косарецкий Сергей Геннадьевич</a:t>
            </a:r>
            <a:r>
              <a:rPr lang="ru-RU" dirty="0"/>
              <a:t>, </a:t>
            </a:r>
            <a:endParaRPr lang="ru-RU" dirty="0" smtClean="0"/>
          </a:p>
          <a:p>
            <a:r>
              <a:rPr lang="ru-RU" dirty="0" smtClean="0"/>
              <a:t>директор </a:t>
            </a:r>
            <a:r>
              <a:rPr lang="ru-RU" dirty="0"/>
              <a:t>Центра </a:t>
            </a:r>
            <a:r>
              <a:rPr lang="ru-RU" dirty="0" smtClean="0"/>
              <a:t>социально-экономического</a:t>
            </a:r>
          </a:p>
          <a:p>
            <a:r>
              <a:rPr lang="ru-RU" dirty="0" smtClean="0"/>
              <a:t>развития </a:t>
            </a:r>
            <a:r>
              <a:rPr lang="ru-RU" dirty="0"/>
              <a:t>школы </a:t>
            </a:r>
            <a:r>
              <a:rPr lang="ru-RU" dirty="0" smtClean="0"/>
              <a:t>Институт образования  </a:t>
            </a:r>
          </a:p>
          <a:p>
            <a:r>
              <a:rPr lang="ru-RU" dirty="0" smtClean="0"/>
              <a:t>Национального </a:t>
            </a:r>
            <a:r>
              <a:rPr lang="ru-RU" dirty="0"/>
              <a:t>исследовательского университета «Высшая школа экономики</a:t>
            </a:r>
          </a:p>
        </p:txBody>
      </p:sp>
    </p:spTree>
    <p:extLst>
      <p:ext uri="{BB962C8B-B14F-4D97-AF65-F5344CB8AC3E}">
        <p14:creationId xmlns:p14="http://schemas.microsoft.com/office/powerpoint/2010/main" val="25572589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/>
              <a:t>Полнота и актуальность информации об организации, </a:t>
            </a:r>
            <a:r>
              <a:rPr lang="ru-RU" dirty="0" err="1"/>
              <a:t>осуществляющеи</a:t>
            </a:r>
            <a:r>
              <a:rPr lang="ru-RU" dirty="0"/>
              <a:t>̆ образовательную деятельность (далее - организация), и ее деятельности, </a:t>
            </a:r>
            <a:r>
              <a:rPr lang="ru-RU" dirty="0" err="1"/>
              <a:t>размещеннои</a:t>
            </a:r>
            <a:r>
              <a:rPr lang="ru-RU" dirty="0"/>
              <a:t>̆ на официальном </a:t>
            </a:r>
            <a:r>
              <a:rPr lang="ru-RU" dirty="0" err="1"/>
              <a:t>сайте</a:t>
            </a:r>
            <a:r>
              <a:rPr lang="ru-RU" dirty="0"/>
              <a:t> организации в информационно-</a:t>
            </a:r>
            <a:r>
              <a:rPr lang="ru-RU" dirty="0" err="1"/>
              <a:t>телекоммуникационнои</a:t>
            </a:r>
            <a:r>
              <a:rPr lang="ru-RU" dirty="0"/>
              <a:t>̆ сети "Интернет" (далее - сеть Интернет) (для государственных (муниципальных) организаций - информации, </a:t>
            </a:r>
            <a:r>
              <a:rPr lang="ru-RU" dirty="0" err="1"/>
              <a:t>размещеннои</a:t>
            </a:r>
            <a:r>
              <a:rPr lang="ru-RU" dirty="0"/>
              <a:t>̆ в том числе на официальном </a:t>
            </a:r>
            <a:r>
              <a:rPr lang="ru-RU" dirty="0" err="1"/>
              <a:t>сайте</a:t>
            </a:r>
            <a:r>
              <a:rPr lang="ru-RU" dirty="0"/>
              <a:t> в сети Интернет </a:t>
            </a:r>
            <a:r>
              <a:rPr lang="ru-RU" dirty="0" err="1"/>
              <a:t>www.bus.gov.ru</a:t>
            </a:r>
            <a:r>
              <a:rPr lang="ru-RU" dirty="0"/>
              <a:t>) </a:t>
            </a:r>
            <a:endParaRPr lang="ru-RU" dirty="0" smtClean="0"/>
          </a:p>
          <a:p>
            <a:r>
              <a:rPr lang="ru-RU" dirty="0"/>
              <a:t>Наличие на официальном </a:t>
            </a:r>
            <a:r>
              <a:rPr lang="ru-RU" dirty="0" err="1"/>
              <a:t>сайте</a:t>
            </a:r>
            <a:r>
              <a:rPr lang="ru-RU" dirty="0"/>
              <a:t> организации в сети Интернет сведений о педагогических работниках организации </a:t>
            </a:r>
            <a:endParaRPr lang="ru-RU" dirty="0" smtClean="0"/>
          </a:p>
          <a:p>
            <a:r>
              <a:rPr lang="ru-RU" dirty="0"/>
              <a:t>Доступность </a:t>
            </a:r>
            <a:r>
              <a:rPr lang="ru-RU" dirty="0" err="1"/>
              <a:t>взаимодействия</a:t>
            </a:r>
            <a:r>
              <a:rPr lang="ru-RU" dirty="0"/>
              <a:t> с получателями образовательных услуг по телефону, по </a:t>
            </a:r>
            <a:r>
              <a:rPr lang="ru-RU" dirty="0" err="1"/>
              <a:t>электроннои</a:t>
            </a:r>
            <a:r>
              <a:rPr lang="ru-RU" dirty="0"/>
              <a:t>̆ почте, с помощью электронных сервисов, предоставляемых на официальном </a:t>
            </a:r>
            <a:r>
              <a:rPr lang="ru-RU" dirty="0" err="1"/>
              <a:t>сайте</a:t>
            </a:r>
            <a:r>
              <a:rPr lang="ru-RU" dirty="0"/>
              <a:t> организации в сети Интернет, в том числе наличие возможности внесения предложений, направленных на улучшение работы организации </a:t>
            </a:r>
            <a:endParaRPr lang="ru-RU" dirty="0" smtClean="0"/>
          </a:p>
          <a:p>
            <a:r>
              <a:rPr lang="ru-RU" dirty="0"/>
              <a:t>Доступность сведений о ходе рассмотрения обращений граждан, поступивших в организацию от </a:t>
            </a:r>
            <a:r>
              <a:rPr lang="ru-RU" dirty="0" err="1"/>
              <a:t>получателеи</a:t>
            </a:r>
            <a:r>
              <a:rPr lang="ru-RU" dirty="0"/>
              <a:t>̆ образовательных услуг (по телефону, по </a:t>
            </a:r>
            <a:r>
              <a:rPr lang="ru-RU" dirty="0" err="1"/>
              <a:t>электроннои</a:t>
            </a:r>
            <a:r>
              <a:rPr lang="ru-RU" dirty="0"/>
              <a:t>̆ почте, с помощью электронных сервисов, доступных на официальном </a:t>
            </a:r>
            <a:r>
              <a:rPr lang="ru-RU" dirty="0" err="1"/>
              <a:t>сайте</a:t>
            </a:r>
            <a:r>
              <a:rPr lang="ru-RU" dirty="0"/>
              <a:t> организации) 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Название 2"/>
          <p:cNvSpPr>
            <a:spLocks noGrp="1"/>
          </p:cNvSpPr>
          <p:nvPr>
            <p:ph type="title"/>
          </p:nvPr>
        </p:nvSpPr>
        <p:spPr>
          <a:xfrm>
            <a:off x="611560" y="260648"/>
            <a:ext cx="8075240" cy="1584176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solidFill>
                  <a:schemeClr val="tx1"/>
                </a:solidFill>
                <a:effectLst/>
              </a:rPr>
              <a:t>Открытость </a:t>
            </a:r>
            <a:r>
              <a:rPr lang="ru-RU" sz="2700" dirty="0">
                <a:solidFill>
                  <a:schemeClr val="tx1"/>
                </a:solidFill>
                <a:effectLst/>
              </a:rPr>
              <a:t>и доступности информации об </a:t>
            </a:r>
            <a:r>
              <a:rPr lang="ru-RU" sz="2700" dirty="0" smtClean="0">
                <a:solidFill>
                  <a:schemeClr val="tx1"/>
                </a:solidFill>
                <a:effectLst/>
              </a:rPr>
              <a:t>организации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3688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1481328"/>
            <a:ext cx="8363272" cy="4525963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Материально-техническое и информационное обеспечение организации </a:t>
            </a:r>
          </a:p>
          <a:p>
            <a:r>
              <a:rPr lang="ru-RU" dirty="0" smtClean="0"/>
              <a:t>Наличие </a:t>
            </a:r>
            <a:r>
              <a:rPr lang="ru-RU" dirty="0"/>
              <a:t>необходимых условий для охраны и укрепления здоровья, организации питания </a:t>
            </a:r>
            <a:r>
              <a:rPr lang="ru-RU" dirty="0" smtClean="0"/>
              <a:t>обучающихся</a:t>
            </a:r>
          </a:p>
          <a:p>
            <a:r>
              <a:rPr lang="ru-RU" dirty="0"/>
              <a:t>Условия для </a:t>
            </a:r>
            <a:r>
              <a:rPr lang="ru-RU" dirty="0" err="1"/>
              <a:t>индивидуальнои</a:t>
            </a:r>
            <a:r>
              <a:rPr lang="ru-RU" dirty="0"/>
              <a:t>̆ работы с обучающимися </a:t>
            </a:r>
            <a:r>
              <a:rPr lang="ru-RU" dirty="0" smtClean="0"/>
              <a:t> </a:t>
            </a:r>
          </a:p>
          <a:p>
            <a:r>
              <a:rPr lang="ru-RU" dirty="0" smtClean="0"/>
              <a:t>Наличие </a:t>
            </a:r>
            <a:r>
              <a:rPr lang="ru-RU" dirty="0"/>
              <a:t>дополнительных образовательных </a:t>
            </a:r>
            <a:r>
              <a:rPr lang="ru-RU" dirty="0" smtClean="0"/>
              <a:t>программ</a:t>
            </a:r>
          </a:p>
          <a:p>
            <a:r>
              <a:rPr lang="ru-RU" dirty="0"/>
              <a:t>Н</a:t>
            </a:r>
            <a:r>
              <a:rPr lang="ru-RU" dirty="0" smtClean="0"/>
              <a:t>аличие </a:t>
            </a:r>
            <a:r>
              <a:rPr lang="ru-RU" dirty="0"/>
              <a:t>возможности развития творческих </a:t>
            </a:r>
            <a:r>
              <a:rPr lang="ru-RU" dirty="0" err="1"/>
              <a:t>способностеи</a:t>
            </a:r>
            <a:r>
              <a:rPr lang="ru-RU" dirty="0"/>
              <a:t>̆ и интересов обучающихся, включая их участие в конкурсах и олимпиадах (в том числе во </a:t>
            </a:r>
            <a:r>
              <a:rPr lang="ru-RU" dirty="0" err="1"/>
              <a:t>всероссийских</a:t>
            </a:r>
            <a:r>
              <a:rPr lang="ru-RU" dirty="0"/>
              <a:t> и международных), выставках, смотрах, физкультурных мероприятиях, спортивных мероприятиях, в том числе в официальных спортивных соревнованиях, и других массовых мероприятиях </a:t>
            </a:r>
            <a:endParaRPr lang="ru-RU" dirty="0" smtClean="0"/>
          </a:p>
          <a:p>
            <a:pPr algn="just"/>
            <a:r>
              <a:rPr lang="ru-RU" dirty="0" smtClean="0"/>
              <a:t>Наличие </a:t>
            </a:r>
            <a:r>
              <a:rPr lang="ru-RU" dirty="0"/>
              <a:t>возможности оказания психолого-</a:t>
            </a:r>
            <a:r>
              <a:rPr lang="ru-RU" dirty="0" err="1"/>
              <a:t>педагогическои</a:t>
            </a:r>
            <a:r>
              <a:rPr lang="ru-RU" dirty="0"/>
              <a:t>̆, </a:t>
            </a:r>
            <a:r>
              <a:rPr lang="ru-RU" dirty="0" err="1"/>
              <a:t>медицинскои</a:t>
            </a:r>
            <a:r>
              <a:rPr lang="ru-RU" dirty="0"/>
              <a:t>̆ и </a:t>
            </a:r>
            <a:r>
              <a:rPr lang="ru-RU" dirty="0" err="1"/>
              <a:t>социальнои</a:t>
            </a:r>
            <a:r>
              <a:rPr lang="ru-RU" dirty="0"/>
              <a:t>̆ помощи обучающимся </a:t>
            </a:r>
            <a:endParaRPr lang="ru-RU" dirty="0" smtClean="0"/>
          </a:p>
          <a:p>
            <a:r>
              <a:rPr lang="ru-RU" dirty="0"/>
              <a:t>Наличие условий организации обучения и воспитания обучающихся с ограниченными возможностями здоровья и инвалидов 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Название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effectLst/>
              </a:rPr>
              <a:t>Условия, </a:t>
            </a:r>
            <a:r>
              <a:rPr lang="ru-RU" sz="2800" dirty="0">
                <a:effectLst/>
              </a:rPr>
              <a:t>в которых осуществляется образовательная деятельность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3524095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Доля </a:t>
            </a:r>
            <a:r>
              <a:rPr lang="ru-RU" sz="2400" dirty="0" err="1"/>
              <a:t>получателеи</a:t>
            </a:r>
            <a:r>
              <a:rPr lang="ru-RU" sz="2400" dirty="0"/>
              <a:t>̆ образовательных услуг, положительно </a:t>
            </a:r>
            <a:r>
              <a:rPr lang="ru-RU" sz="2400" dirty="0" smtClean="0"/>
              <a:t>оценивающих доброжелательность </a:t>
            </a:r>
            <a:r>
              <a:rPr lang="ru-RU" sz="2400" dirty="0"/>
              <a:t>и вежливость работников организации от общего числа опрошенных </a:t>
            </a:r>
            <a:r>
              <a:rPr lang="ru-RU" sz="2400" dirty="0" err="1"/>
              <a:t>получателеи</a:t>
            </a:r>
            <a:r>
              <a:rPr lang="ru-RU" sz="2400" dirty="0"/>
              <a:t>̆ образовательных услуг </a:t>
            </a:r>
          </a:p>
          <a:p>
            <a:r>
              <a:rPr lang="ru-RU" sz="2400" dirty="0" smtClean="0"/>
              <a:t>Доля </a:t>
            </a:r>
            <a:r>
              <a:rPr lang="ru-RU" sz="2400" dirty="0" err="1"/>
              <a:t>получателеи</a:t>
            </a:r>
            <a:r>
              <a:rPr lang="ru-RU" sz="2400" dirty="0"/>
              <a:t>̆ образовательных услуг, удовлетворенных компетентностью работников организации, от общего числа опрошенных </a:t>
            </a:r>
            <a:r>
              <a:rPr lang="ru-RU" sz="2400" dirty="0" err="1"/>
              <a:t>получателеи</a:t>
            </a:r>
            <a:r>
              <a:rPr lang="ru-RU" sz="2400" dirty="0"/>
              <a:t>̆ образовательных услуг </a:t>
            </a:r>
          </a:p>
          <a:p>
            <a:endParaRPr lang="ru-RU" dirty="0"/>
          </a:p>
        </p:txBody>
      </p:sp>
      <p:sp>
        <p:nvSpPr>
          <p:cNvPr id="3" name="Название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effectLst/>
              </a:rPr>
              <a:t>Доброжелательность, вежливость, компетентность </a:t>
            </a:r>
            <a:r>
              <a:rPr lang="ru-RU" sz="3200" dirty="0">
                <a:effectLst/>
              </a:rPr>
              <a:t>работников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594095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3400" dirty="0" smtClean="0"/>
              <a:t> </a:t>
            </a:r>
            <a:r>
              <a:rPr lang="ru-RU" sz="2900" dirty="0" smtClean="0"/>
              <a:t>Доля </a:t>
            </a:r>
            <a:r>
              <a:rPr lang="ru-RU" sz="2900" dirty="0" err="1" smtClean="0"/>
              <a:t>получателеи</a:t>
            </a:r>
            <a:r>
              <a:rPr lang="ru-RU" sz="2900" dirty="0" smtClean="0"/>
              <a:t>̆ </a:t>
            </a:r>
            <a:r>
              <a:rPr lang="ru-RU" sz="2900" dirty="0"/>
              <a:t>образовательных услуг, удовлетворенных материально-техническим обеспечением организации, от общего числа опрошенных </a:t>
            </a:r>
            <a:r>
              <a:rPr lang="ru-RU" sz="2900" dirty="0" err="1"/>
              <a:t>получателеи</a:t>
            </a:r>
            <a:r>
              <a:rPr lang="ru-RU" sz="2900" dirty="0"/>
              <a:t>̆ образовательных услуг </a:t>
            </a:r>
          </a:p>
          <a:p>
            <a:r>
              <a:rPr lang="ru-RU" sz="2900" dirty="0" smtClean="0"/>
              <a:t>Доля </a:t>
            </a:r>
            <a:r>
              <a:rPr lang="ru-RU" sz="2900" dirty="0" err="1"/>
              <a:t>получателеи</a:t>
            </a:r>
            <a:r>
              <a:rPr lang="ru-RU" sz="2900" dirty="0"/>
              <a:t>̆ образовательных услуг, удовлетворенных качеством предоставляемых образовательных услуг, от общего числа опрошенных </a:t>
            </a:r>
            <a:r>
              <a:rPr lang="ru-RU" sz="2900" dirty="0" err="1"/>
              <a:t>получателеи</a:t>
            </a:r>
            <a:r>
              <a:rPr lang="ru-RU" sz="2900" dirty="0"/>
              <a:t>̆ образовательных услуг </a:t>
            </a:r>
          </a:p>
          <a:p>
            <a:r>
              <a:rPr lang="ru-RU" sz="2900" dirty="0"/>
              <a:t>Доля </a:t>
            </a:r>
            <a:r>
              <a:rPr lang="ru-RU" sz="2900" dirty="0" err="1"/>
              <a:t>получателеи</a:t>
            </a:r>
            <a:r>
              <a:rPr lang="ru-RU" sz="2900" dirty="0"/>
              <a:t>̆ образовательных услуг, которые готовы рекомендовать организацию родственникам и знакомым, от общего числа опрошенных </a:t>
            </a:r>
            <a:r>
              <a:rPr lang="ru-RU" sz="2900" dirty="0" err="1"/>
              <a:t>получателеи</a:t>
            </a:r>
            <a:r>
              <a:rPr lang="ru-RU" sz="2900" dirty="0"/>
              <a:t>̆ образовательных услуг 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Название 2"/>
          <p:cNvSpPr>
            <a:spLocks noGrp="1"/>
          </p:cNvSpPr>
          <p:nvPr>
            <p:ph type="title"/>
          </p:nvPr>
        </p:nvSpPr>
        <p:spPr>
          <a:xfrm>
            <a:off x="611560" y="260648"/>
            <a:ext cx="8075240" cy="1152128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effectLst/>
              </a:rPr>
              <a:t>Удовлетворенность </a:t>
            </a:r>
            <a:r>
              <a:rPr lang="ru-RU" sz="2800" dirty="0">
                <a:effectLst/>
              </a:rPr>
              <a:t>качеством </a:t>
            </a:r>
            <a:r>
              <a:rPr lang="ru-RU" sz="2800" dirty="0" err="1">
                <a:effectLst/>
              </a:rPr>
              <a:t>образовательнои</a:t>
            </a:r>
            <a:r>
              <a:rPr lang="ru-RU" sz="2800" dirty="0">
                <a:effectLst/>
              </a:rPr>
              <a:t>̆ деятельности организаций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180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92088"/>
          </a:xfrm>
        </p:spPr>
        <p:txBody>
          <a:bodyPr>
            <a:noAutofit/>
          </a:bodyPr>
          <a:lstStyle/>
          <a:p>
            <a:r>
              <a:rPr lang="ru-RU" sz="3200" dirty="0" smtClean="0"/>
              <a:t>Общественные советы</a:t>
            </a:r>
            <a:endParaRPr lang="ru-RU" sz="28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определяют </a:t>
            </a:r>
            <a:r>
              <a:rPr lang="ru-RU" dirty="0"/>
              <a:t>перечни </a:t>
            </a:r>
            <a:r>
              <a:rPr lang="ru-RU" dirty="0" smtClean="0"/>
              <a:t>организаций для проведения НОК…</a:t>
            </a:r>
          </a:p>
          <a:p>
            <a:r>
              <a:rPr lang="ru-RU" dirty="0" smtClean="0"/>
              <a:t>формируют </a:t>
            </a:r>
            <a:r>
              <a:rPr lang="ru-RU" dirty="0"/>
              <a:t>предложения для разработки технического задания </a:t>
            </a:r>
            <a:r>
              <a:rPr lang="ru-RU" dirty="0" smtClean="0"/>
              <a:t>…, </a:t>
            </a:r>
            <a:r>
              <a:rPr lang="ru-RU" dirty="0"/>
              <a:t>проектов государственного, муниципального контрактов, заключаемых </a:t>
            </a:r>
            <a:r>
              <a:rPr lang="ru-RU" dirty="0" smtClean="0"/>
              <a:t>органами власти с операторами НОК</a:t>
            </a:r>
          </a:p>
          <a:p>
            <a:r>
              <a:rPr lang="ru-RU" dirty="0" smtClean="0"/>
              <a:t>устанавливают </a:t>
            </a:r>
            <a:r>
              <a:rPr lang="ru-RU" dirty="0"/>
              <a:t>при необходимости </a:t>
            </a:r>
            <a:r>
              <a:rPr lang="ru-RU" dirty="0" smtClean="0"/>
              <a:t>дополнительные критерии </a:t>
            </a:r>
            <a:r>
              <a:rPr lang="ru-RU" dirty="0"/>
              <a:t>оценки качества </a:t>
            </a:r>
            <a:endParaRPr lang="ru-RU" dirty="0" smtClean="0"/>
          </a:p>
          <a:p>
            <a:r>
              <a:rPr lang="ru-RU" dirty="0" smtClean="0"/>
              <a:t>проводят НОК с </a:t>
            </a:r>
            <a:r>
              <a:rPr lang="ru-RU" dirty="0"/>
              <a:t>учетом информации, представленной </a:t>
            </a:r>
            <a:r>
              <a:rPr lang="ru-RU" dirty="0" smtClean="0"/>
              <a:t>оператором</a:t>
            </a:r>
          </a:p>
          <a:p>
            <a:r>
              <a:rPr lang="ru-RU" dirty="0" smtClean="0"/>
              <a:t>представляют </a:t>
            </a:r>
            <a:r>
              <a:rPr lang="ru-RU" dirty="0"/>
              <a:t>соответственно в </a:t>
            </a:r>
            <a:r>
              <a:rPr lang="ru-RU" dirty="0" smtClean="0"/>
              <a:t>органы власти…результаты НОК ОО и </a:t>
            </a:r>
            <a:r>
              <a:rPr lang="ru-RU" dirty="0"/>
              <a:t>предложения об улучшении их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1252141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792088"/>
          </a:xfrm>
        </p:spPr>
        <p:txBody>
          <a:bodyPr>
            <a:noAutofit/>
          </a:bodyPr>
          <a:lstStyle/>
          <a:p>
            <a:r>
              <a:rPr lang="ru-RU" sz="3200" dirty="0" smtClean="0"/>
              <a:t>Органы власти </a:t>
            </a:r>
            <a:endParaRPr lang="ru-RU" sz="28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15008" y="1169368"/>
            <a:ext cx="8928992" cy="5688632"/>
          </a:xfrm>
        </p:spPr>
        <p:txBody>
          <a:bodyPr>
            <a:normAutofit fontScale="70000" lnSpcReduction="20000"/>
          </a:bodyPr>
          <a:lstStyle/>
          <a:p>
            <a:r>
              <a:rPr lang="ru-RU" sz="3500" dirty="0" smtClean="0"/>
              <a:t>Оформляют </a:t>
            </a:r>
            <a:r>
              <a:rPr lang="ru-RU" sz="3500" dirty="0"/>
              <a:t>решение об определении </a:t>
            </a:r>
            <a:r>
              <a:rPr lang="ru-RU" sz="3500" dirty="0" smtClean="0">
                <a:solidFill>
                  <a:srgbClr val="FF0000"/>
                </a:solidFill>
              </a:rPr>
              <a:t>оператора</a:t>
            </a:r>
            <a:r>
              <a:rPr lang="ru-RU" sz="3500" dirty="0" smtClean="0"/>
              <a:t>, заключат контракт, </a:t>
            </a:r>
            <a:r>
              <a:rPr lang="ru-RU" sz="3500" dirty="0"/>
              <a:t>при необходимости предоставляют оператору общедоступную </a:t>
            </a:r>
            <a:r>
              <a:rPr lang="ru-RU" sz="3500" dirty="0">
                <a:solidFill>
                  <a:srgbClr val="FF0000"/>
                </a:solidFill>
              </a:rPr>
              <a:t>информацию</a:t>
            </a:r>
            <a:r>
              <a:rPr lang="ru-RU" sz="3500" dirty="0"/>
              <a:t> о деятельности данных </a:t>
            </a:r>
            <a:r>
              <a:rPr lang="ru-RU" sz="3500" dirty="0" smtClean="0"/>
              <a:t>организаций</a:t>
            </a:r>
          </a:p>
          <a:p>
            <a:r>
              <a:rPr lang="ru-RU" sz="3500" dirty="0" smtClean="0"/>
              <a:t>Размещают </a:t>
            </a:r>
            <a:r>
              <a:rPr lang="ru-RU" sz="3500" dirty="0" smtClean="0">
                <a:solidFill>
                  <a:srgbClr val="FF0000"/>
                </a:solidFill>
              </a:rPr>
              <a:t>информацию</a:t>
            </a:r>
            <a:r>
              <a:rPr lang="ru-RU" sz="3500" dirty="0" smtClean="0"/>
              <a:t> о результатах НОК на своих сайтах</a:t>
            </a:r>
          </a:p>
          <a:p>
            <a:endParaRPr lang="ru-RU" sz="2800" dirty="0"/>
          </a:p>
          <a:p>
            <a:r>
              <a:rPr lang="ru-RU" sz="2800" dirty="0" smtClean="0"/>
              <a:t>Состав </a:t>
            </a:r>
            <a:r>
              <a:rPr lang="ru-RU" sz="2800" dirty="0"/>
              <a:t>информации о результатах </a:t>
            </a:r>
            <a:r>
              <a:rPr lang="ru-RU" sz="2800" dirty="0" smtClean="0"/>
              <a:t>НОК образовательной </a:t>
            </a:r>
            <a:r>
              <a:rPr lang="ru-RU" sz="2800" dirty="0"/>
              <a:t>деятельности и порядок ее размещения на официальном сайте для размещения информации о государственных и муниципальных учреждениях в сети "Интернет" определяются уполномоченным Правительством Российской Федерации федеральным органом исполнительной власти</a:t>
            </a:r>
            <a:r>
              <a:rPr lang="ru-RU" sz="2800" dirty="0" smtClean="0"/>
              <a:t>.</a:t>
            </a:r>
          </a:p>
          <a:p>
            <a:r>
              <a:rPr lang="ru-RU" sz="2800" dirty="0" smtClean="0"/>
              <a:t>Органы власти обеспечивают </a:t>
            </a:r>
            <a:r>
              <a:rPr lang="ru-RU" sz="2800" dirty="0"/>
              <a:t>на своих официальных сайтах в сети "Интернет" техническую возможность выражения мнений гражданами о качестве образовательной деятельности организаций.</a:t>
            </a:r>
          </a:p>
        </p:txBody>
      </p:sp>
    </p:spTree>
    <p:extLst>
      <p:ext uri="{BB962C8B-B14F-4D97-AF65-F5344CB8AC3E}">
        <p14:creationId xmlns:p14="http://schemas.microsoft.com/office/powerpoint/2010/main" val="36682113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dirty="0"/>
              <a:t>информация, размещенная на сайте образовательной организации в соответствии </a:t>
            </a:r>
            <a:r>
              <a:rPr lang="ru-RU" dirty="0" smtClean="0"/>
              <a:t>НПА</a:t>
            </a:r>
            <a:endParaRPr lang="ru-RU" dirty="0"/>
          </a:p>
          <a:p>
            <a:pPr lvl="0"/>
            <a:r>
              <a:rPr lang="ru-RU" dirty="0"/>
              <a:t>отчеты о </a:t>
            </a:r>
            <a:r>
              <a:rPr lang="ru-RU" dirty="0" err="1"/>
              <a:t>самообследовании</a:t>
            </a:r>
            <a:r>
              <a:rPr lang="ru-RU" dirty="0"/>
              <a:t> образовательных организаций, подготовленные в соответствии с </a:t>
            </a:r>
            <a:r>
              <a:rPr lang="ru-RU" dirty="0" smtClean="0"/>
              <a:t>НПА</a:t>
            </a:r>
            <a:endParaRPr lang="ru-RU" dirty="0"/>
          </a:p>
          <a:p>
            <a:pPr lvl="0"/>
            <a:r>
              <a:rPr lang="ru-RU" dirty="0"/>
              <a:t>публичные доклады о результатах деятельности образовательных организаций, учитывающие рекомендации </a:t>
            </a:r>
            <a:r>
              <a:rPr lang="ru-RU" dirty="0" err="1"/>
              <a:t>Минобрнауки</a:t>
            </a:r>
            <a:r>
              <a:rPr lang="ru-RU" dirty="0"/>
              <a:t> РФ </a:t>
            </a:r>
            <a:r>
              <a:rPr lang="ru-RU" dirty="0" smtClean="0"/>
              <a:t> </a:t>
            </a:r>
            <a:endParaRPr lang="ru-RU" dirty="0"/>
          </a:p>
          <a:p>
            <a:pPr lvl="0"/>
            <a:r>
              <a:rPr lang="ru-RU" dirty="0"/>
              <a:t>информация об образовательной организации, предоставляемая в рамках мониторинга системы образования </a:t>
            </a:r>
          </a:p>
          <a:p>
            <a:pPr lvl="0"/>
            <a:r>
              <a:rPr lang="ru-RU" dirty="0"/>
              <a:t>сведения о деятельности образовательной организации, предоставляемые в рамках федерального статистического наблюдения </a:t>
            </a:r>
            <a:r>
              <a:rPr lang="ru-RU" dirty="0" smtClean="0"/>
              <a:t> </a:t>
            </a:r>
            <a:endParaRPr lang="ru-RU" dirty="0"/>
          </a:p>
          <a:p>
            <a:pPr lvl="0"/>
            <a:r>
              <a:rPr lang="ru-RU" dirty="0"/>
              <a:t>показатели эффективности деятельности муниципальных образовательных организаций, формируемые и публикуемые в рамках реализации мероприятий по повышению оплаты труда отдельных категорий работников государственных (муниципальных) учреждений </a:t>
            </a:r>
            <a:r>
              <a:rPr lang="ru-RU" dirty="0" smtClean="0"/>
              <a:t> иная </a:t>
            </a:r>
            <a:r>
              <a:rPr lang="ru-RU" dirty="0"/>
              <a:t>общедоступная информация.</a:t>
            </a:r>
          </a:p>
          <a:p>
            <a:endParaRPr lang="ru-RU" dirty="0"/>
          </a:p>
        </p:txBody>
      </p:sp>
      <p:sp>
        <p:nvSpPr>
          <p:cNvPr id="3" name="Название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300" dirty="0" smtClean="0"/>
              <a:t>Источники информации</a:t>
            </a:r>
            <a:endParaRPr lang="ru-RU" sz="3300" dirty="0"/>
          </a:p>
        </p:txBody>
      </p:sp>
    </p:spTree>
    <p:extLst>
      <p:ext uri="{BB962C8B-B14F-4D97-AF65-F5344CB8AC3E}">
        <p14:creationId xmlns:p14="http://schemas.microsoft.com/office/powerpoint/2010/main" val="3535551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500" dirty="0" smtClean="0"/>
              <a:t>Ограничения НОК</a:t>
            </a:r>
            <a:endParaRPr lang="ru-RU" sz="35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85000" lnSpcReduction="10000"/>
          </a:bodyPr>
          <a:lstStyle/>
          <a:p>
            <a:pPr algn="just"/>
            <a:endParaRPr lang="ru-RU" dirty="0" smtClean="0"/>
          </a:p>
          <a:p>
            <a:pPr algn="just"/>
            <a:r>
              <a:rPr lang="ru-RU" dirty="0" smtClean="0"/>
              <a:t>Не обеспечивается гарантия   независимости общественных советов и их статуса как представительного органа  потребителей</a:t>
            </a:r>
          </a:p>
          <a:p>
            <a:pPr algn="just"/>
            <a:r>
              <a:rPr lang="ru-RU" dirty="0" smtClean="0"/>
              <a:t>Нет гарантии объективного учета общественного заказа в  системе показателей оценки</a:t>
            </a:r>
          </a:p>
          <a:p>
            <a:pPr algn="just"/>
            <a:r>
              <a:rPr lang="ru-RU" dirty="0" smtClean="0"/>
              <a:t>Дефицит квалифицированных и независимых операторов</a:t>
            </a:r>
          </a:p>
          <a:p>
            <a:pPr algn="just"/>
            <a:r>
              <a:rPr lang="ru-RU" dirty="0" smtClean="0"/>
              <a:t>Дефицит   информации для проведения оценки (в т.ч в открытом доступе) </a:t>
            </a:r>
          </a:p>
          <a:p>
            <a:pPr algn="just"/>
            <a:r>
              <a:rPr lang="ru-RU" dirty="0" smtClean="0"/>
              <a:t>Порядок проведения НОК подготовки  определяется исполнителем (?!)</a:t>
            </a:r>
          </a:p>
          <a:p>
            <a:pPr algn="just"/>
            <a:r>
              <a:rPr lang="ru-RU" dirty="0" smtClean="0"/>
              <a:t>Неопределенность механизмов использования результатов в интересах потребителей  </a:t>
            </a:r>
          </a:p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459255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500" dirty="0" smtClean="0"/>
              <a:t>Риски НОК</a:t>
            </a:r>
            <a:endParaRPr lang="ru-RU" sz="35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algn="just"/>
            <a:endParaRPr lang="ru-RU" dirty="0" smtClean="0"/>
          </a:p>
          <a:p>
            <a:pPr algn="just"/>
            <a:r>
              <a:rPr lang="ru-RU" dirty="0" smtClean="0"/>
              <a:t>Имитация</a:t>
            </a:r>
          </a:p>
          <a:p>
            <a:pPr algn="just"/>
            <a:r>
              <a:rPr lang="ru-RU" dirty="0" smtClean="0"/>
              <a:t>Дублирование ведомственной оценки с дополнительной нагрузкой на организации и операторов </a:t>
            </a:r>
          </a:p>
          <a:p>
            <a:pPr algn="just"/>
            <a:r>
              <a:rPr lang="ru-RU" dirty="0" smtClean="0"/>
              <a:t>«Сведение» к «рейтингам»</a:t>
            </a:r>
          </a:p>
          <a:p>
            <a:pPr algn="just"/>
            <a:r>
              <a:rPr lang="ru-RU" dirty="0" smtClean="0"/>
              <a:t>Рейтинги низкого качества</a:t>
            </a:r>
          </a:p>
          <a:p>
            <a:pPr algn="just"/>
            <a:r>
              <a:rPr lang="ru-RU" dirty="0" smtClean="0"/>
              <a:t>Использование результатов для «наказания» и «клеймения»  </a:t>
            </a:r>
          </a:p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02557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smtClean="0"/>
              <a:t>Приказ </a:t>
            </a:r>
            <a:r>
              <a:rPr lang="ru-RU" b="1" dirty="0"/>
              <a:t>Департамента образовании города Москвы от 5 ноября 2013 г. № 665 </a:t>
            </a:r>
            <a:r>
              <a:rPr lang="ru-RU" dirty="0"/>
              <a:t>«Об утверждении положения об Общественном совете при Департаменте образования города Москвы</a:t>
            </a:r>
            <a:r>
              <a:rPr lang="ru-RU" dirty="0" smtClean="0"/>
              <a:t>»</a:t>
            </a:r>
          </a:p>
          <a:p>
            <a:r>
              <a:rPr lang="ru-RU" b="1" dirty="0" smtClean="0"/>
              <a:t>Приказ </a:t>
            </a:r>
            <a:r>
              <a:rPr lang="ru-RU" b="1" dirty="0"/>
              <a:t>Департамента образования г. Москвы от 23 октября 2014 г. № 850 "О внесении изменений в приказ Департамента образовании города Москвы от 5 ноября 2013 г. № </a:t>
            </a:r>
            <a:r>
              <a:rPr lang="ru-RU" b="1" dirty="0" smtClean="0"/>
              <a:t>665</a:t>
            </a:r>
            <a:r>
              <a:rPr lang="ru-RU" b="1" dirty="0"/>
              <a:t> </a:t>
            </a:r>
            <a:r>
              <a:rPr lang="ru-RU" dirty="0" smtClean="0"/>
              <a:t>«Об </a:t>
            </a:r>
            <a:r>
              <a:rPr lang="ru-RU" dirty="0"/>
              <a:t>утверждении положения об </a:t>
            </a:r>
            <a:r>
              <a:rPr lang="ru-RU" dirty="0" smtClean="0"/>
              <a:t>Общественном</a:t>
            </a:r>
            <a:r>
              <a:rPr lang="ru-RU" dirty="0"/>
              <a:t> </a:t>
            </a:r>
            <a:r>
              <a:rPr lang="ru-RU" dirty="0" smtClean="0"/>
              <a:t>совете </a:t>
            </a:r>
            <a:r>
              <a:rPr lang="ru-RU" dirty="0"/>
              <a:t>при </a:t>
            </a:r>
            <a:r>
              <a:rPr lang="ru-RU" dirty="0" smtClean="0"/>
              <a:t>Департаменте </a:t>
            </a:r>
            <a:r>
              <a:rPr lang="ru-RU" dirty="0"/>
              <a:t>образования города </a:t>
            </a:r>
            <a:r>
              <a:rPr lang="ru-RU" dirty="0" smtClean="0"/>
              <a:t>Москвы»:</a:t>
            </a:r>
          </a:p>
          <a:p>
            <a:pPr marL="109728" indent="0">
              <a:buNone/>
            </a:pPr>
            <a:r>
              <a:rPr lang="ru-RU" dirty="0"/>
              <a:t>- осуществление общественного контроля в городе Москве;</a:t>
            </a:r>
          </a:p>
          <a:p>
            <a:pPr marL="109728" indent="0">
              <a:buNone/>
            </a:pPr>
            <a:r>
              <a:rPr lang="ru-RU" dirty="0"/>
              <a:t>- проведение независимой оценки качества образовательной </a:t>
            </a:r>
            <a:r>
              <a:rPr lang="ru-RU" dirty="0" smtClean="0"/>
              <a:t>деятельности образовательных организаций</a:t>
            </a:r>
            <a:r>
              <a:rPr lang="ru-RU" dirty="0"/>
              <a:t>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Москва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7606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669360"/>
          </a:xfrm>
        </p:spPr>
        <p:txBody>
          <a:bodyPr>
            <a:normAutofit/>
          </a:bodyPr>
          <a:lstStyle/>
          <a:p>
            <a:pPr>
              <a:spcBef>
                <a:spcPts val="900"/>
              </a:spcBef>
            </a:pPr>
            <a:endParaRPr lang="ru-RU" sz="2100" dirty="0" smtClean="0"/>
          </a:p>
          <a:p>
            <a:pPr>
              <a:spcBef>
                <a:spcPts val="900"/>
              </a:spcBef>
            </a:pPr>
            <a:r>
              <a:rPr lang="ru-RU" sz="2100" dirty="0" smtClean="0"/>
              <a:t>Указ </a:t>
            </a:r>
            <a:r>
              <a:rPr lang="ru-RU" sz="2100" dirty="0"/>
              <a:t>Президента РФ от 7 мая 2012 года №597 «О мероприятиях по реализации государственной социальной политики»</a:t>
            </a:r>
          </a:p>
          <a:p>
            <a:pPr>
              <a:spcBef>
                <a:spcPts val="900"/>
              </a:spcBef>
            </a:pPr>
            <a:r>
              <a:rPr lang="ru-RU" sz="2100" dirty="0"/>
              <a:t>Постановление Правительства РФ от 30.03.2013 №286 "О формировании независимой системы оценки качества работы организаций, оказывающих социальные услуги" (вместе с "Правилами формирования…")</a:t>
            </a:r>
          </a:p>
          <a:p>
            <a:pPr>
              <a:spcBef>
                <a:spcPts val="900"/>
              </a:spcBef>
            </a:pPr>
            <a:r>
              <a:rPr lang="ru-RU" sz="2100" dirty="0"/>
              <a:t>Распоряжение Правительства РФ</a:t>
            </a:r>
            <a:r>
              <a:rPr lang="en-US" sz="2100" dirty="0"/>
              <a:t> </a:t>
            </a:r>
            <a:r>
              <a:rPr lang="ru-RU" sz="2100" dirty="0"/>
              <a:t>от 30 марта 2013 г. N 487-р </a:t>
            </a:r>
            <a:r>
              <a:rPr lang="ru-RU" sz="2100" dirty="0" smtClean="0"/>
              <a:t>«О </a:t>
            </a:r>
            <a:r>
              <a:rPr lang="ru-RU" sz="2100" dirty="0"/>
              <a:t>плане мероприятий по формированию независимой системы оценки качества работы организаций, оказывающих социальные услуги, на 2013-2015 гг.</a:t>
            </a:r>
            <a:endParaRPr lang="en-US" sz="2100" dirty="0"/>
          </a:p>
          <a:p>
            <a:pPr>
              <a:spcBef>
                <a:spcPts val="900"/>
              </a:spcBef>
            </a:pPr>
            <a:r>
              <a:rPr lang="ru-RU" sz="2100" dirty="0"/>
              <a:t>Письмо </a:t>
            </a:r>
            <a:r>
              <a:rPr lang="ru-RU" sz="2100" dirty="0" err="1"/>
              <a:t>Минобрнауки</a:t>
            </a:r>
            <a:r>
              <a:rPr lang="ru-RU" sz="2100" dirty="0"/>
              <a:t> России от 14.10.2013 №АП-1994/02 «О методических рекомендациях по внедрению НСОКО» (вместе с «Методическими рекомендациями…»)</a:t>
            </a:r>
          </a:p>
          <a:p>
            <a:pPr>
              <a:spcBef>
                <a:spcPts val="900"/>
              </a:spcBef>
            </a:pPr>
            <a:endParaRPr lang="ru-RU" sz="3000" dirty="0" smtClean="0"/>
          </a:p>
          <a:p>
            <a:pPr marL="109728" indent="0">
              <a:buNone/>
            </a:pPr>
            <a:endParaRPr lang="ru-RU" sz="3000" b="1" dirty="0" smtClean="0"/>
          </a:p>
        </p:txBody>
      </p:sp>
    </p:spTree>
    <p:extLst>
      <p:ext uri="{BB962C8B-B14F-4D97-AF65-F5344CB8AC3E}">
        <p14:creationId xmlns:p14="http://schemas.microsoft.com/office/powerpoint/2010/main" val="466338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/>
              <a:t>Постановление Правительства Москвы от 2 декабря 2014 г. № 715-ПП "О внесении изменения в постановление правительства Москвы от 27 сентября 2011 г. № 447-</a:t>
            </a:r>
            <a:r>
              <a:rPr lang="ru-RU" b="1" dirty="0" smtClean="0"/>
              <a:t>ПП</a:t>
            </a:r>
            <a:r>
              <a:rPr lang="ru-RU" dirty="0" smtClean="0"/>
              <a:t>» (О Департаменте образования Г. Москвы) </a:t>
            </a:r>
            <a:endParaRPr lang="ru-RU" dirty="0"/>
          </a:p>
          <a:p>
            <a:r>
              <a:rPr lang="ru-RU" dirty="0"/>
              <a:t> "4.2.34(1). О создании условий для организации проведения независимой оценки качества образовательной деятельности организаций, осуществляющих образовательную деятельность, расположенных на территории города Москвы.".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Москва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63155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Организация оператор – Московский Центр качества образования </a:t>
            </a:r>
          </a:p>
          <a:p>
            <a:r>
              <a:rPr lang="ru-RU" dirty="0" smtClean="0"/>
              <a:t>Комплекс обследований </a:t>
            </a:r>
          </a:p>
          <a:p>
            <a:r>
              <a:rPr lang="ru-RU" dirty="0" smtClean="0"/>
              <a:t>Результаты в ИАС «Московский регистр качества образования»</a:t>
            </a:r>
          </a:p>
          <a:p>
            <a:r>
              <a:rPr lang="ru-RU" dirty="0" smtClean="0"/>
              <a:t>Рейтинг топ-400 публикуется на сайте </a:t>
            </a:r>
            <a:r>
              <a:rPr lang="ru-RU" dirty="0" err="1" smtClean="0"/>
              <a:t>ДОгМ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Участие родителей – через электронный дневник на портале </a:t>
            </a:r>
            <a:r>
              <a:rPr lang="ru-RU" dirty="0" err="1" smtClean="0"/>
              <a:t>госуслуг</a:t>
            </a:r>
            <a:r>
              <a:rPr lang="ru-RU" dirty="0" smtClean="0"/>
              <a:t> </a:t>
            </a:r>
          </a:p>
          <a:p>
            <a:endParaRPr lang="ru-RU" dirty="0"/>
          </a:p>
        </p:txBody>
      </p:sp>
      <p:sp>
        <p:nvSpPr>
          <p:cNvPr id="3" name="Название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Москва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63490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19300" y="1930559"/>
            <a:ext cx="5105400" cy="3627120"/>
          </a:xfrm>
          <a:prstGeom prst="rect">
            <a:avLst/>
          </a:prstGeom>
          <a:noFill/>
          <a:ln>
            <a:noFill/>
          </a:ln>
          <a:effectLst>
            <a:softEdge rad="31750"/>
          </a:effectLst>
          <a:extLst/>
        </p:spPr>
      </p:pic>
    </p:spTree>
    <p:extLst>
      <p:ext uri="{BB962C8B-B14F-4D97-AF65-F5344CB8AC3E}">
        <p14:creationId xmlns:p14="http://schemas.microsoft.com/office/powerpoint/2010/main" val="4382729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Заказчик (инициатор) </a:t>
            </a:r>
            <a:endParaRPr lang="ru-RU" dirty="0" smtClean="0"/>
          </a:p>
          <a:p>
            <a:r>
              <a:rPr lang="ru-RU" dirty="0"/>
              <a:t>Субъект оценки </a:t>
            </a:r>
            <a:endParaRPr lang="ru-RU" dirty="0" smtClean="0"/>
          </a:p>
          <a:p>
            <a:r>
              <a:rPr lang="ru-RU" dirty="0"/>
              <a:t>Эксперты</a:t>
            </a:r>
          </a:p>
          <a:p>
            <a:r>
              <a:rPr lang="ru-RU" dirty="0" smtClean="0"/>
              <a:t>Партнер </a:t>
            </a:r>
            <a:r>
              <a:rPr lang="ru-RU" dirty="0" smtClean="0"/>
              <a:t>общественного совета </a:t>
            </a:r>
          </a:p>
          <a:p>
            <a:r>
              <a:rPr lang="ru-RU" dirty="0" smtClean="0"/>
              <a:t>Общественный </a:t>
            </a:r>
            <a:r>
              <a:rPr lang="ru-RU" dirty="0"/>
              <a:t>контролер </a:t>
            </a:r>
            <a:endParaRPr lang="ru-RU" dirty="0" smtClean="0"/>
          </a:p>
          <a:p>
            <a:r>
              <a:rPr lang="ru-RU" dirty="0"/>
              <a:t>Потребитель (пользователь)  результатов </a:t>
            </a:r>
            <a:r>
              <a:rPr lang="ru-RU" dirty="0" smtClean="0"/>
              <a:t>оценки</a:t>
            </a:r>
            <a:endParaRPr lang="ru-RU" dirty="0"/>
          </a:p>
          <a:p>
            <a:r>
              <a:rPr lang="ru-RU" dirty="0" smtClean="0"/>
              <a:t>Оператор </a:t>
            </a:r>
            <a:r>
              <a:rPr lang="ru-RU" dirty="0"/>
              <a:t>– технический исполнитель НОКО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Роли родительской общественности 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434523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dirty="0" smtClean="0"/>
              <a:t>анализ </a:t>
            </a:r>
            <a:r>
              <a:rPr lang="ru-RU" dirty="0"/>
              <a:t>и </a:t>
            </a:r>
            <a:r>
              <a:rPr lang="ru-RU" dirty="0" smtClean="0"/>
              <a:t>интерпретация </a:t>
            </a:r>
            <a:r>
              <a:rPr lang="ru-RU" dirty="0"/>
              <a:t>полученных результатов </a:t>
            </a:r>
            <a:r>
              <a:rPr lang="ru-RU" dirty="0" smtClean="0"/>
              <a:t>оценки </a:t>
            </a:r>
            <a:endParaRPr lang="ru-RU" dirty="0"/>
          </a:p>
          <a:p>
            <a:pPr lvl="0"/>
            <a:r>
              <a:rPr lang="ru-RU" dirty="0" smtClean="0"/>
              <a:t>разработка </a:t>
            </a:r>
            <a:r>
              <a:rPr lang="ru-RU" dirty="0"/>
              <a:t>предложений и рекомендаций об улучшении качества работы образовательной </a:t>
            </a:r>
            <a:r>
              <a:rPr lang="ru-RU" dirty="0" smtClean="0"/>
              <a:t>организации </a:t>
            </a:r>
            <a:endParaRPr lang="ru-RU" dirty="0"/>
          </a:p>
          <a:p>
            <a:pPr lvl="0"/>
            <a:r>
              <a:rPr lang="ru-RU" dirty="0"/>
              <a:t>доведение их до сведения руководства образовательной организации, органов управления </a:t>
            </a:r>
            <a:r>
              <a:rPr lang="ru-RU" dirty="0" smtClean="0"/>
              <a:t>образованием </a:t>
            </a:r>
            <a:endParaRPr lang="ru-RU" dirty="0"/>
          </a:p>
          <a:p>
            <a:pPr lvl="0"/>
            <a:r>
              <a:rPr lang="ru-RU" dirty="0"/>
              <a:t>обеспечение минимизации риска негативного влияния результатов оценки на образовательную </a:t>
            </a:r>
            <a:r>
              <a:rPr lang="ru-RU" dirty="0" smtClean="0"/>
              <a:t>организацию</a:t>
            </a:r>
            <a:endParaRPr lang="ru-RU" dirty="0"/>
          </a:p>
          <a:p>
            <a:pPr lvl="0"/>
            <a:r>
              <a:rPr lang="ru-RU" dirty="0"/>
              <a:t>контроль за выполнением проектов и реализацией мер по совершенствованию системы образования, сформированных на основе предложенных </a:t>
            </a:r>
            <a:r>
              <a:rPr lang="ru-RU" dirty="0" smtClean="0"/>
              <a:t>рекомендаций </a:t>
            </a:r>
            <a:endParaRPr lang="ru-RU" dirty="0"/>
          </a:p>
          <a:p>
            <a:r>
              <a:rPr lang="ru-RU" dirty="0"/>
              <a:t>внесение предложений по корректировке данных мер и проектов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Использование результатов НОК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16182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/>
              <a:t>Изучить методику </a:t>
            </a:r>
            <a:r>
              <a:rPr lang="ru-RU" dirty="0" smtClean="0"/>
              <a:t>рейтинга</a:t>
            </a:r>
            <a:endParaRPr lang="ru-RU" dirty="0"/>
          </a:p>
          <a:p>
            <a:pPr lvl="0"/>
            <a:r>
              <a:rPr lang="ru-RU" dirty="0"/>
              <a:t>Оценить ее </a:t>
            </a:r>
            <a:r>
              <a:rPr lang="ru-RU" dirty="0" smtClean="0"/>
              <a:t>качество</a:t>
            </a:r>
            <a:endParaRPr lang="ru-RU" dirty="0"/>
          </a:p>
          <a:p>
            <a:pPr lvl="0"/>
            <a:r>
              <a:rPr lang="ru-RU" dirty="0"/>
              <a:t>Соотнести методику с реальностью своей </a:t>
            </a:r>
            <a:r>
              <a:rPr lang="ru-RU" dirty="0" smtClean="0"/>
              <a:t>школы </a:t>
            </a:r>
            <a:endParaRPr lang="ru-RU" dirty="0"/>
          </a:p>
          <a:p>
            <a:pPr lvl="0"/>
            <a:r>
              <a:rPr lang="ru-RU" dirty="0"/>
              <a:t>Проанализировать результаты оценки </a:t>
            </a:r>
            <a:r>
              <a:rPr lang="ru-RU" dirty="0" smtClean="0"/>
              <a:t> </a:t>
            </a:r>
            <a:endParaRPr lang="ru-RU" dirty="0"/>
          </a:p>
          <a:p>
            <a:pPr lvl="0"/>
            <a:r>
              <a:rPr lang="ru-RU" dirty="0"/>
              <a:t>Оценить их качество и </a:t>
            </a:r>
            <a:r>
              <a:rPr lang="ru-RU" dirty="0" smtClean="0"/>
              <a:t>достоверность</a:t>
            </a:r>
            <a:endParaRPr lang="ru-RU" dirty="0"/>
          </a:p>
          <a:p>
            <a:pPr lvl="0"/>
            <a:r>
              <a:rPr lang="ru-RU" dirty="0"/>
              <a:t>Определить, что дают эти результаты для анализа ситуации в школе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Спланировать как использовать результаты анализа  </a:t>
            </a: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Использование рейтингов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5529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669360"/>
          </a:xfrm>
        </p:spPr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en-US" sz="3200" b="1" dirty="0" smtClean="0"/>
              <a:t>  </a:t>
            </a:r>
            <a:endParaRPr lang="ru-RU" sz="3200" b="1" dirty="0" smtClean="0"/>
          </a:p>
          <a:p>
            <a:pPr>
              <a:spcBef>
                <a:spcPts val="900"/>
              </a:spcBef>
            </a:pPr>
            <a:r>
              <a:rPr lang="ru-RU" sz="2800" dirty="0" smtClean="0"/>
              <a:t>ФЗ </a:t>
            </a:r>
            <a:r>
              <a:rPr lang="ru-RU" sz="2800" dirty="0"/>
              <a:t>от 21.07.2014 №256-ФЗ «О внесении изменений в отдельные законодательные акты Российской Федерации по вопросам проведения независимой оценки качества оказания услуг организациями в сфере культуры, социального обслуживания, охраны здоровья и образования</a:t>
            </a:r>
            <a:r>
              <a:rPr lang="ru-RU" sz="2800" dirty="0" smtClean="0"/>
              <a:t>»</a:t>
            </a:r>
          </a:p>
          <a:p>
            <a:pPr>
              <a:spcBef>
                <a:spcPts val="900"/>
              </a:spcBef>
            </a:pPr>
            <a:r>
              <a:rPr lang="ru-RU" sz="2400" dirty="0"/>
              <a:t>Федеральный закон от 21 июля 2014 г. № 212-ФЗ «Об основах общественного контроля в Российской Федерации» </a:t>
            </a:r>
            <a:endParaRPr lang="ru-RU" sz="2800" dirty="0" smtClean="0"/>
          </a:p>
          <a:p>
            <a:pPr>
              <a:spcBef>
                <a:spcPts val="900"/>
              </a:spcBef>
            </a:pPr>
            <a:r>
              <a:rPr lang="ru-RU" sz="2800" dirty="0" smtClean="0"/>
              <a:t> ФЗ</a:t>
            </a:r>
            <a:r>
              <a:rPr lang="en-US" sz="2800" dirty="0" smtClean="0"/>
              <a:t> 273-</a:t>
            </a:r>
            <a:r>
              <a:rPr lang="ru-RU" sz="2800" dirty="0" smtClean="0"/>
              <a:t>ФЗ </a:t>
            </a:r>
            <a:r>
              <a:rPr lang="ru-RU" sz="2800" dirty="0"/>
              <a:t>«Об образовании в РФ» (№273-ФЗ, ст. 95</a:t>
            </a:r>
            <a:r>
              <a:rPr lang="ru-RU" sz="2800" dirty="0" smtClean="0"/>
              <a:t>)</a:t>
            </a:r>
            <a:endParaRPr lang="en-US" sz="2800" dirty="0" smtClean="0"/>
          </a:p>
          <a:p>
            <a:pPr>
              <a:spcBef>
                <a:spcPts val="900"/>
              </a:spcBef>
            </a:pPr>
            <a:r>
              <a:rPr lang="ru-RU" sz="2800" dirty="0" smtClean="0"/>
              <a:t> Приказ </a:t>
            </a:r>
            <a:r>
              <a:rPr lang="ru-RU" sz="2800" dirty="0" err="1" smtClean="0"/>
              <a:t>Минобрнауки</a:t>
            </a:r>
            <a:r>
              <a:rPr lang="ru-RU" sz="2800" dirty="0" smtClean="0"/>
              <a:t> </a:t>
            </a:r>
            <a:r>
              <a:rPr lang="ru-RU" sz="2800" dirty="0"/>
              <a:t>России от 5 декабря 2014 г. N 1547 </a:t>
            </a:r>
            <a:r>
              <a:rPr lang="ru-RU" sz="2400" dirty="0"/>
              <a:t>О</a:t>
            </a:r>
            <a:r>
              <a:rPr lang="ru-RU" sz="2400" dirty="0" smtClean="0"/>
              <a:t>б утверждении показателей, характеризующих общие критерии оценки качества образовательной деятельности организаций, осуществляющих образовательную деятельность</a:t>
            </a:r>
            <a:endParaRPr lang="en-US" sz="2400" dirty="0" smtClean="0"/>
          </a:p>
          <a:p>
            <a:pPr>
              <a:spcBef>
                <a:spcPts val="900"/>
              </a:spcBef>
            </a:pPr>
            <a:r>
              <a:rPr lang="ru-RU" sz="2400" dirty="0" smtClean="0"/>
              <a:t>Письмо </a:t>
            </a:r>
            <a:r>
              <a:rPr lang="ru-RU" sz="2400" dirty="0" err="1"/>
              <a:t>Минобрнауки</a:t>
            </a:r>
            <a:r>
              <a:rPr lang="ru-RU" sz="2400" dirty="0"/>
              <a:t> России от 03.04.2015 N АП-512/02 "О направлении Методических рекомендаций по НОКО" (вместе с "Методическими рекомендациями по проведению независимой оценки качества образовательной деятельности организаций, осуществляющих образовательную деятельность", утв. </a:t>
            </a:r>
            <a:r>
              <a:rPr lang="ru-RU" sz="2400" dirty="0" err="1"/>
              <a:t>Минобрнауки</a:t>
            </a:r>
            <a:r>
              <a:rPr lang="ru-RU" sz="2400" dirty="0"/>
              <a:t> России 01.04.2015)</a:t>
            </a:r>
            <a:br>
              <a:rPr lang="ru-RU" sz="2400" dirty="0"/>
            </a:br>
            <a:endParaRPr lang="ru-RU" sz="2400" dirty="0" smtClean="0"/>
          </a:p>
          <a:p>
            <a:pPr>
              <a:spcBef>
                <a:spcPts val="900"/>
              </a:spcBef>
            </a:pPr>
            <a:endParaRPr lang="ru-RU" sz="2800" dirty="0"/>
          </a:p>
          <a:p>
            <a:pPr>
              <a:spcBef>
                <a:spcPts val="900"/>
              </a:spcBef>
            </a:pPr>
            <a:endParaRPr lang="ru-RU" sz="3000" dirty="0" smtClean="0"/>
          </a:p>
          <a:p>
            <a:pPr marL="109728" indent="0">
              <a:buNone/>
            </a:pPr>
            <a:endParaRPr lang="ru-RU" sz="3000" b="1" dirty="0" smtClean="0"/>
          </a:p>
        </p:txBody>
      </p:sp>
    </p:spTree>
    <p:extLst>
      <p:ext uri="{BB962C8B-B14F-4D97-AF65-F5344CB8AC3E}">
        <p14:creationId xmlns:p14="http://schemas.microsoft.com/office/powerpoint/2010/main" val="71212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44016"/>
          </a:xfrm>
        </p:spPr>
        <p:txBody>
          <a:bodyPr>
            <a:normAutofit/>
          </a:bodyPr>
          <a:lstStyle/>
          <a:p>
            <a:pPr marL="109728" indent="0">
              <a:spcBef>
                <a:spcPts val="1200"/>
              </a:spcBef>
              <a:buNone/>
            </a:pP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Внешняя</a:t>
            </a:r>
            <a:r>
              <a:rPr lang="ru-RU" dirty="0" smtClean="0"/>
              <a:t> по </a:t>
            </a:r>
            <a:r>
              <a:rPr lang="ru-RU" dirty="0"/>
              <a:t>отношению к оцениваемой </a:t>
            </a:r>
            <a:r>
              <a:rPr lang="ru-RU" dirty="0" smtClean="0"/>
              <a:t>организации оценка -    проводится </a:t>
            </a:r>
            <a:r>
              <a:rPr lang="ru-RU" dirty="0"/>
              <a:t>не самой </a:t>
            </a:r>
            <a:r>
              <a:rPr lang="ru-RU" dirty="0" smtClean="0"/>
              <a:t>организацией, </a:t>
            </a:r>
            <a:r>
              <a:rPr lang="ru-RU" dirty="0"/>
              <a:t>а любыми внешними </a:t>
            </a:r>
            <a:r>
              <a:rPr lang="ru-RU" dirty="0" smtClean="0"/>
              <a:t>субъектами.</a:t>
            </a:r>
          </a:p>
          <a:p>
            <a:pPr marL="109728" indent="0">
              <a:spcBef>
                <a:spcPts val="1200"/>
              </a:spcBef>
              <a:buNone/>
            </a:pPr>
            <a:r>
              <a:rPr lang="ru-RU" dirty="0" smtClean="0">
                <a:solidFill>
                  <a:srgbClr val="FF0000"/>
                </a:solidFill>
              </a:rPr>
              <a:t>Свободная от ведомственного манипулирования   </a:t>
            </a:r>
            <a:r>
              <a:rPr lang="ru-RU" dirty="0" smtClean="0"/>
              <a:t>-  не встроена в систему СОКО, проводится по возможности независимо от органов управления образованием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Независимая оценка качества  (НОК)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09717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dirty="0"/>
              <a:t>Функции независимой оценки качества </a:t>
            </a:r>
            <a:r>
              <a:rPr lang="en-US" sz="2800" dirty="0" smtClean="0"/>
              <a:t> </a:t>
            </a:r>
            <a:endParaRPr lang="ru-RU" sz="2800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395536" y="980728"/>
            <a:ext cx="8424936" cy="5877272"/>
          </a:xfrm>
        </p:spPr>
        <p:txBody>
          <a:bodyPr>
            <a:noAutofit/>
          </a:bodyPr>
          <a:lstStyle/>
          <a:p>
            <a:r>
              <a:rPr lang="ru-RU" sz="2000" dirty="0"/>
              <a:t>определение </a:t>
            </a:r>
            <a:r>
              <a:rPr lang="ru-RU" sz="2000" dirty="0">
                <a:solidFill>
                  <a:srgbClr val="FF0000"/>
                </a:solidFill>
              </a:rPr>
              <a:t>соответствия</a:t>
            </a:r>
            <a:r>
              <a:rPr lang="ru-RU" sz="2000" dirty="0"/>
              <a:t> предоставляемого </a:t>
            </a:r>
            <a:r>
              <a:rPr lang="ru-RU" sz="2000" dirty="0">
                <a:solidFill>
                  <a:srgbClr val="FF0000"/>
                </a:solidFill>
              </a:rPr>
              <a:t>образования</a:t>
            </a:r>
            <a:r>
              <a:rPr lang="ru-RU" sz="2000" dirty="0"/>
              <a:t> </a:t>
            </a:r>
            <a:r>
              <a:rPr lang="ru-RU" sz="2000" dirty="0">
                <a:solidFill>
                  <a:srgbClr val="FF0000"/>
                </a:solidFill>
              </a:rPr>
              <a:t>потребностям</a:t>
            </a:r>
            <a:r>
              <a:rPr lang="ru-RU" sz="2000" dirty="0"/>
              <a:t> физических и юридических </a:t>
            </a:r>
            <a:r>
              <a:rPr lang="ru-RU" sz="2000" dirty="0" smtClean="0"/>
              <a:t>лиц</a:t>
            </a:r>
          </a:p>
          <a:p>
            <a:r>
              <a:rPr lang="ru-RU" sz="2000" dirty="0"/>
              <a:t>оказание содействия потребителям образовательных услуг в </a:t>
            </a:r>
            <a:r>
              <a:rPr lang="ru-RU" sz="2000" dirty="0">
                <a:solidFill>
                  <a:srgbClr val="FF0000"/>
                </a:solidFill>
              </a:rPr>
              <a:t>выборе</a:t>
            </a:r>
            <a:r>
              <a:rPr lang="ru-RU" sz="2000" dirty="0"/>
              <a:t> </a:t>
            </a:r>
            <a:r>
              <a:rPr lang="ru-RU" sz="2000" dirty="0">
                <a:solidFill>
                  <a:srgbClr val="FF0000"/>
                </a:solidFill>
              </a:rPr>
              <a:t>образовательной организации </a:t>
            </a:r>
            <a:r>
              <a:rPr lang="ru-RU" sz="2000" dirty="0"/>
              <a:t>(программы) </a:t>
            </a:r>
            <a:endParaRPr lang="ru-RU" sz="2000" dirty="0" smtClean="0"/>
          </a:p>
          <a:p>
            <a:r>
              <a:rPr lang="ru-RU" sz="2000" dirty="0"/>
              <a:t>обеспечение </a:t>
            </a:r>
            <a:r>
              <a:rPr lang="ru-RU" sz="2000" dirty="0">
                <a:solidFill>
                  <a:srgbClr val="FF0000"/>
                </a:solidFill>
              </a:rPr>
              <a:t>открытости</a:t>
            </a:r>
            <a:r>
              <a:rPr lang="ru-RU" sz="2000" dirty="0"/>
              <a:t> и </a:t>
            </a:r>
            <a:r>
              <a:rPr lang="ru-RU" sz="2000" dirty="0">
                <a:solidFill>
                  <a:srgbClr val="FF0000"/>
                </a:solidFill>
              </a:rPr>
              <a:t>доступности информации </a:t>
            </a:r>
            <a:r>
              <a:rPr lang="ru-RU" sz="2000" dirty="0"/>
              <a:t>о деятельности </a:t>
            </a:r>
            <a:r>
              <a:rPr lang="ru-RU" sz="2000" dirty="0" smtClean="0"/>
              <a:t>организаций</a:t>
            </a:r>
          </a:p>
          <a:p>
            <a:r>
              <a:rPr lang="ru-RU" sz="2000" dirty="0"/>
              <a:t>обеспечение руководителей </a:t>
            </a:r>
            <a:r>
              <a:rPr lang="ru-RU" sz="2000" dirty="0" smtClean="0"/>
              <a:t>ОО, </a:t>
            </a:r>
            <a:r>
              <a:rPr lang="ru-RU" sz="2000" dirty="0"/>
              <a:t>Учредителей и </a:t>
            </a:r>
            <a:r>
              <a:rPr lang="ru-RU" sz="2000" dirty="0" smtClean="0"/>
              <a:t>Органов </a:t>
            </a:r>
            <a:r>
              <a:rPr lang="ru-RU" sz="2000" dirty="0"/>
              <a:t>управления, достоверной информацией, охватывающей различные аспекты деятельности образовательных организаций, для обоснованного </a:t>
            </a:r>
            <a:r>
              <a:rPr lang="ru-RU" sz="2000" dirty="0">
                <a:solidFill>
                  <a:srgbClr val="FF0000"/>
                </a:solidFill>
              </a:rPr>
              <a:t>принятия управленческих решений </a:t>
            </a:r>
            <a:r>
              <a:rPr lang="ru-RU" sz="2000" dirty="0"/>
              <a:t>и разработки программ и мер повышения качества образовательных </a:t>
            </a:r>
            <a:r>
              <a:rPr lang="ru-RU" sz="2000" dirty="0" smtClean="0"/>
              <a:t>услуг</a:t>
            </a:r>
          </a:p>
          <a:p>
            <a:r>
              <a:rPr lang="ru-RU" sz="2000" dirty="0"/>
              <a:t>реализация </a:t>
            </a:r>
            <a:r>
              <a:rPr lang="ru-RU" sz="2000" dirty="0">
                <a:solidFill>
                  <a:srgbClr val="FF0000"/>
                </a:solidFill>
              </a:rPr>
              <a:t>общественно-государственного характера управления </a:t>
            </a:r>
            <a:r>
              <a:rPr lang="ru-RU" sz="2000" dirty="0"/>
              <a:t>системой </a:t>
            </a:r>
            <a:r>
              <a:rPr lang="ru-RU" sz="2000" dirty="0" smtClean="0"/>
              <a:t>образования</a:t>
            </a:r>
          </a:p>
          <a:p>
            <a:r>
              <a:rPr lang="ru-RU" sz="2000" dirty="0"/>
              <a:t>повышение </a:t>
            </a:r>
            <a:r>
              <a:rPr lang="ru-RU" sz="2000" dirty="0">
                <a:solidFill>
                  <a:srgbClr val="FF0000"/>
                </a:solidFill>
              </a:rPr>
              <a:t>конкурентоспособности</a:t>
            </a:r>
            <a:r>
              <a:rPr lang="ru-RU" sz="2000" dirty="0"/>
              <a:t> образовательных организаций и реализуемых ими программ</a:t>
            </a:r>
          </a:p>
        </p:txBody>
      </p:sp>
    </p:spTree>
    <p:extLst>
      <p:ext uri="{BB962C8B-B14F-4D97-AF65-F5344CB8AC3E}">
        <p14:creationId xmlns:p14="http://schemas.microsoft.com/office/powerpoint/2010/main" val="3336316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Цель</a:t>
            </a:r>
            <a:r>
              <a:rPr lang="ru-RU" dirty="0" smtClean="0"/>
              <a:t>: НОК направлена </a:t>
            </a:r>
            <a:r>
              <a:rPr lang="ru-RU" dirty="0"/>
              <a:t>на </a:t>
            </a:r>
            <a:r>
              <a:rPr lang="ru-RU" dirty="0">
                <a:solidFill>
                  <a:srgbClr val="FF0000"/>
                </a:solidFill>
              </a:rPr>
              <a:t>получение</a:t>
            </a:r>
            <a:r>
              <a:rPr lang="ru-RU" dirty="0"/>
              <a:t> </a:t>
            </a:r>
            <a:r>
              <a:rPr lang="ru-RU" dirty="0">
                <a:solidFill>
                  <a:srgbClr val="C00000"/>
                </a:solidFill>
              </a:rPr>
              <a:t>сведений об образовательной деятельности</a:t>
            </a:r>
            <a:r>
              <a:rPr lang="ru-RU" dirty="0"/>
              <a:t>, </a:t>
            </a:r>
            <a:r>
              <a:rPr lang="ru-RU" dirty="0">
                <a:solidFill>
                  <a:srgbClr val="C00000"/>
                </a:solidFill>
              </a:rPr>
              <a:t>о качестве подготовки обучающихся</a:t>
            </a:r>
            <a:r>
              <a:rPr lang="ru-RU" dirty="0"/>
              <a:t> и </a:t>
            </a:r>
            <a:r>
              <a:rPr lang="ru-RU" dirty="0">
                <a:solidFill>
                  <a:srgbClr val="C00000"/>
                </a:solidFill>
              </a:rPr>
              <a:t>реализации образовательных программ</a:t>
            </a:r>
            <a:r>
              <a:rPr lang="ru-RU" dirty="0"/>
              <a:t>.</a:t>
            </a:r>
          </a:p>
          <a:p>
            <a:pPr marL="109728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Объекты</a:t>
            </a:r>
            <a:r>
              <a:rPr lang="ru-RU" dirty="0" smtClean="0"/>
              <a:t>: НОК  включает </a:t>
            </a:r>
            <a:r>
              <a:rPr lang="ru-RU" dirty="0"/>
              <a:t>в себя:</a:t>
            </a:r>
          </a:p>
          <a:p>
            <a:pPr lvl="1">
              <a:buNone/>
            </a:pPr>
            <a:r>
              <a:rPr lang="ru-RU" dirty="0"/>
              <a:t>1) независимую </a:t>
            </a:r>
            <a:r>
              <a:rPr lang="ru-RU" dirty="0">
                <a:solidFill>
                  <a:srgbClr val="FF0000"/>
                </a:solidFill>
              </a:rPr>
              <a:t>оценку качества подготовки </a:t>
            </a:r>
            <a:r>
              <a:rPr lang="ru-RU" dirty="0" smtClean="0">
                <a:solidFill>
                  <a:srgbClr val="FF0000"/>
                </a:solidFill>
              </a:rPr>
              <a:t>обучающихся</a:t>
            </a:r>
            <a:endParaRPr lang="ru-RU" dirty="0">
              <a:solidFill>
                <a:srgbClr val="FF0000"/>
              </a:solidFill>
            </a:endParaRPr>
          </a:p>
          <a:p>
            <a:pPr lvl="1">
              <a:buNone/>
            </a:pPr>
            <a:r>
              <a:rPr lang="ru-RU" dirty="0"/>
              <a:t>2) независимую </a:t>
            </a:r>
            <a:r>
              <a:rPr lang="ru-RU" dirty="0">
                <a:solidFill>
                  <a:srgbClr val="FF0000"/>
                </a:solidFill>
              </a:rPr>
              <a:t>оценку качества образовательной деятельности организаций</a:t>
            </a:r>
            <a:r>
              <a:rPr lang="ru-RU" dirty="0"/>
              <a:t>, осуществляющих образовательную </a:t>
            </a:r>
            <a:r>
              <a:rPr lang="ru-RU" dirty="0" smtClean="0"/>
              <a:t>деятельность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/>
              <a:t>№256-ФЗ «О внесении </a:t>
            </a:r>
            <a:r>
              <a:rPr lang="ru-RU" sz="4400" dirty="0" smtClean="0"/>
              <a:t>изменений…» ст. 95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1389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№256-ФЗ </a:t>
            </a:r>
            <a:r>
              <a:rPr lang="ru-RU" sz="2800" dirty="0"/>
              <a:t>Статья 95.1. Независимая оценка качества подготовки обучающихся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376672"/>
          </a:xfrm>
        </p:spPr>
        <p:txBody>
          <a:bodyPr>
            <a:normAutofit fontScale="85000" lnSpcReduction="10000"/>
          </a:bodyPr>
          <a:lstStyle/>
          <a:p>
            <a:pPr marL="109728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Заказчик</a:t>
            </a:r>
            <a:r>
              <a:rPr lang="ru-RU" dirty="0" smtClean="0"/>
              <a:t>:  НОК подготовки </a:t>
            </a:r>
            <a:r>
              <a:rPr lang="ru-RU" dirty="0"/>
              <a:t>обучающихся проводится </a:t>
            </a:r>
            <a:r>
              <a:rPr lang="ru-RU" dirty="0">
                <a:solidFill>
                  <a:srgbClr val="C00000"/>
                </a:solidFill>
              </a:rPr>
              <a:t>по инициативе участников отношений </a:t>
            </a:r>
            <a:r>
              <a:rPr lang="ru-RU" dirty="0"/>
              <a:t>в сфере образования в целях подготовки информации </a:t>
            </a:r>
            <a:r>
              <a:rPr lang="ru-RU" dirty="0">
                <a:solidFill>
                  <a:srgbClr val="C00000"/>
                </a:solidFill>
              </a:rPr>
              <a:t>об уровне освоения обучающимися образовательной программы или ее частей</a:t>
            </a:r>
            <a:r>
              <a:rPr lang="ru-RU" dirty="0"/>
              <a:t>, предоставления участникам отношений в сфере образования информации о качестве подготовки обучающихся</a:t>
            </a:r>
            <a:r>
              <a:rPr lang="ru-RU" dirty="0" smtClean="0"/>
              <a:t>.</a:t>
            </a:r>
          </a:p>
          <a:p>
            <a:pPr marL="109728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Исполнитель</a:t>
            </a:r>
            <a:r>
              <a:rPr lang="ru-RU" dirty="0" smtClean="0"/>
              <a:t>: Независимая оценка качества образования осуществляется </a:t>
            </a:r>
            <a:r>
              <a:rPr lang="ru-RU" dirty="0" smtClean="0">
                <a:solidFill>
                  <a:srgbClr val="C00000"/>
                </a:solidFill>
              </a:rPr>
              <a:t>юридическими лицами</a:t>
            </a:r>
            <a:r>
              <a:rPr lang="ru-RU" dirty="0" smtClean="0"/>
              <a:t>, выполняющими конкретные виды такой оценки, предусмотренные частью 2 настоящей статьи  ….</a:t>
            </a:r>
          </a:p>
          <a:p>
            <a:pPr marL="109728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Порядок</a:t>
            </a:r>
            <a:r>
              <a:rPr lang="ru-RU" dirty="0" smtClean="0"/>
              <a:t>:  </a:t>
            </a:r>
            <a:r>
              <a:rPr lang="ru-RU" dirty="0">
                <a:solidFill>
                  <a:srgbClr val="C00000"/>
                </a:solidFill>
              </a:rPr>
              <a:t>Организации</a:t>
            </a:r>
            <a:r>
              <a:rPr lang="ru-RU" dirty="0"/>
              <a:t>, осуществляющие </a:t>
            </a:r>
            <a:r>
              <a:rPr lang="ru-RU" dirty="0" smtClean="0"/>
              <a:t>НОК подготовки </a:t>
            </a:r>
            <a:r>
              <a:rPr lang="ru-RU" dirty="0"/>
              <a:t>обучающихся, </a:t>
            </a:r>
            <a:r>
              <a:rPr lang="ru-RU" dirty="0">
                <a:solidFill>
                  <a:srgbClr val="C00000"/>
                </a:solidFill>
              </a:rPr>
              <a:t>устанавливают</a:t>
            </a:r>
            <a:r>
              <a:rPr lang="ru-RU" dirty="0"/>
              <a:t> </a:t>
            </a:r>
            <a:r>
              <a:rPr lang="ru-RU" dirty="0">
                <a:solidFill>
                  <a:srgbClr val="C00000"/>
                </a:solidFill>
              </a:rPr>
              <a:t>виды образования</a:t>
            </a:r>
            <a:r>
              <a:rPr lang="ru-RU" dirty="0"/>
              <a:t>, </a:t>
            </a:r>
            <a:r>
              <a:rPr lang="ru-RU" dirty="0">
                <a:solidFill>
                  <a:srgbClr val="C00000"/>
                </a:solidFill>
              </a:rPr>
              <a:t>группы обучающихся </a:t>
            </a:r>
            <a:r>
              <a:rPr lang="ru-RU" dirty="0"/>
              <a:t>и (или) образовательных программ или их частей, в отношении которых проводится </a:t>
            </a:r>
            <a:r>
              <a:rPr lang="ru-RU" dirty="0" smtClean="0"/>
              <a:t>НОК</a:t>
            </a:r>
            <a:endParaRPr lang="ru-RU" sz="2900" dirty="0"/>
          </a:p>
        </p:txBody>
      </p:sp>
    </p:spTree>
    <p:extLst>
      <p:ext uri="{BB962C8B-B14F-4D97-AF65-F5344CB8AC3E}">
        <p14:creationId xmlns:p14="http://schemas.microsoft.com/office/powerpoint/2010/main" val="2009908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786210"/>
          </a:xfrm>
        </p:spPr>
        <p:txBody>
          <a:bodyPr>
            <a:noAutofit/>
          </a:bodyPr>
          <a:lstStyle/>
          <a:p>
            <a:r>
              <a:rPr lang="ru-RU" sz="2600" dirty="0"/>
              <a:t>№256-ФЗ Статья </a:t>
            </a:r>
            <a:r>
              <a:rPr lang="ru-RU" sz="2600" dirty="0" smtClean="0"/>
              <a:t>95.</a:t>
            </a:r>
            <a:r>
              <a:rPr lang="ru-RU" sz="2600" dirty="0" smtClean="0">
                <a:effectLst/>
              </a:rPr>
              <a:t>2</a:t>
            </a:r>
            <a:r>
              <a:rPr lang="ru-RU" sz="2600" dirty="0">
                <a:effectLst/>
              </a:rPr>
              <a:t>. Независимая оценка качества образовательной деятельности организаций, осуществляющих образовательную деятельность</a:t>
            </a:r>
            <a:endParaRPr lang="ru-RU" sz="2600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941169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Цель</a:t>
            </a:r>
            <a:r>
              <a:rPr lang="ru-RU" sz="2400" dirty="0" smtClean="0"/>
              <a:t>:  НОК образовательной деятельности организаций, осуществляющих образовательную деятельность, осуществляется в целях </a:t>
            </a:r>
            <a:r>
              <a:rPr lang="ru-RU" sz="2400" dirty="0" smtClean="0">
                <a:solidFill>
                  <a:srgbClr val="FF0000"/>
                </a:solidFill>
              </a:rPr>
              <a:t>предоставления</a:t>
            </a:r>
            <a:r>
              <a:rPr lang="ru-RU" sz="2400" dirty="0" smtClean="0"/>
              <a:t> участникам отношений в сфере образования </a:t>
            </a:r>
            <a:r>
              <a:rPr lang="ru-RU" sz="2400" dirty="0" smtClean="0">
                <a:solidFill>
                  <a:srgbClr val="FF0000"/>
                </a:solidFill>
              </a:rPr>
              <a:t>информации</a:t>
            </a:r>
            <a:r>
              <a:rPr lang="ru-RU" sz="2400" dirty="0" smtClean="0"/>
              <a:t> об </a:t>
            </a:r>
            <a:r>
              <a:rPr lang="ru-RU" sz="2400" dirty="0" smtClean="0">
                <a:solidFill>
                  <a:srgbClr val="FF0000"/>
                </a:solidFill>
              </a:rPr>
              <a:t>уровне организации работы</a:t>
            </a:r>
            <a:r>
              <a:rPr lang="ru-RU" sz="2400" dirty="0" smtClean="0"/>
              <a:t> по реализации образовательных программ на основе общедоступной информации.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FF0000"/>
                </a:solidFill>
              </a:rPr>
              <a:t>Субъекты</a:t>
            </a:r>
            <a:r>
              <a:rPr lang="ru-RU" sz="2400" dirty="0" smtClean="0"/>
              <a:t>: 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Федеральные и региональные органы власти </a:t>
            </a:r>
            <a:r>
              <a:rPr lang="ru-RU" sz="2400" dirty="0" smtClean="0"/>
              <a:t>с </a:t>
            </a:r>
            <a:r>
              <a:rPr lang="ru-RU" sz="2400" dirty="0"/>
              <a:t>участием общественных организаций формируют </a:t>
            </a:r>
            <a:r>
              <a:rPr lang="ru-RU" sz="2400" dirty="0">
                <a:solidFill>
                  <a:srgbClr val="C00000"/>
                </a:solidFill>
              </a:rPr>
              <a:t>общественные советы</a:t>
            </a:r>
            <a:r>
              <a:rPr lang="ru-RU" sz="2400" dirty="0"/>
              <a:t> по проведению </a:t>
            </a:r>
            <a:r>
              <a:rPr lang="ru-RU" sz="2400" dirty="0" smtClean="0"/>
              <a:t>НОК образовательной </a:t>
            </a:r>
            <a:r>
              <a:rPr lang="ru-RU" sz="2400" dirty="0"/>
              <a:t>деятельности организаций, расположенных на </a:t>
            </a:r>
            <a:r>
              <a:rPr lang="ru-RU" sz="2400" dirty="0" smtClean="0"/>
              <a:t>их территориях, </a:t>
            </a:r>
            <a:r>
              <a:rPr lang="ru-RU" sz="2400" dirty="0"/>
              <a:t>и утверждают положение о </a:t>
            </a:r>
            <a:r>
              <a:rPr lang="ru-RU" sz="2400" dirty="0" smtClean="0"/>
              <a:t>них.</a:t>
            </a:r>
          </a:p>
          <a:p>
            <a:r>
              <a:rPr lang="ru-RU" sz="2400" dirty="0" smtClean="0">
                <a:solidFill>
                  <a:srgbClr val="FF0000"/>
                </a:solidFill>
              </a:rPr>
              <a:t>Органы местного самоуправления </a:t>
            </a:r>
            <a:r>
              <a:rPr lang="ru-RU" sz="2400" dirty="0" smtClean="0"/>
              <a:t>с участием общественных организаций вправе формировать общественные советы по  и утверждать положение о них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264381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792088"/>
          </a:xfrm>
        </p:spPr>
        <p:txBody>
          <a:bodyPr>
            <a:noAutofit/>
          </a:bodyPr>
          <a:lstStyle/>
          <a:p>
            <a:r>
              <a:rPr lang="ru-RU" sz="3000" dirty="0" smtClean="0"/>
              <a:t>Критерии  и показатели НОК образовательной деятельности организаций</a:t>
            </a:r>
            <a:endParaRPr lang="ru-RU" sz="30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313384"/>
            <a:ext cx="8229600" cy="5544616"/>
          </a:xfrm>
        </p:spPr>
        <p:txBody>
          <a:bodyPr>
            <a:normAutofit fontScale="70000" lnSpcReduction="20000"/>
          </a:bodyPr>
          <a:lstStyle/>
          <a:p>
            <a:pPr marL="109728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Критерии</a:t>
            </a:r>
            <a:r>
              <a:rPr lang="ru-RU" dirty="0" smtClean="0">
                <a:solidFill>
                  <a:srgbClr val="FF0000"/>
                </a:solidFill>
              </a:rPr>
              <a:t>: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открытость </a:t>
            </a:r>
            <a:r>
              <a:rPr lang="ru-RU" dirty="0">
                <a:solidFill>
                  <a:srgbClr val="FF0000"/>
                </a:solidFill>
              </a:rPr>
              <a:t>и доступность информации </a:t>
            </a:r>
            <a:r>
              <a:rPr lang="ru-RU" dirty="0"/>
              <a:t>об организациях, осуществляющих образовательную деятельность; </a:t>
            </a:r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комфортность </a:t>
            </a:r>
            <a:r>
              <a:rPr lang="ru-RU" dirty="0">
                <a:solidFill>
                  <a:srgbClr val="FF0000"/>
                </a:solidFill>
              </a:rPr>
              <a:t>условий</a:t>
            </a:r>
            <a:r>
              <a:rPr lang="ru-RU" dirty="0"/>
              <a:t>, в которых осуществляется образовательная </a:t>
            </a:r>
            <a:r>
              <a:rPr lang="ru-RU" dirty="0" smtClean="0"/>
              <a:t>деятельность;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доброжелательность</a:t>
            </a:r>
            <a:r>
              <a:rPr lang="ru-RU" dirty="0">
                <a:solidFill>
                  <a:srgbClr val="FF0000"/>
                </a:solidFill>
              </a:rPr>
              <a:t>, вежливость, компетентность работников</a:t>
            </a:r>
            <a:r>
              <a:rPr lang="ru-RU" dirty="0"/>
              <a:t>; </a:t>
            </a:r>
            <a:endParaRPr lang="ru-RU" dirty="0" smtClean="0"/>
          </a:p>
          <a:p>
            <a:r>
              <a:rPr lang="ru-RU" dirty="0" smtClean="0">
                <a:solidFill>
                  <a:srgbClr val="FF0000"/>
                </a:solidFill>
              </a:rPr>
              <a:t>удовлетворенность </a:t>
            </a:r>
            <a:r>
              <a:rPr lang="ru-RU" dirty="0">
                <a:solidFill>
                  <a:srgbClr val="FF0000"/>
                </a:solidFill>
              </a:rPr>
              <a:t>качеством </a:t>
            </a:r>
            <a:r>
              <a:rPr lang="ru-RU" dirty="0"/>
              <a:t>образовательной деятельности организаций.</a:t>
            </a:r>
          </a:p>
          <a:p>
            <a:endParaRPr lang="ru-RU" dirty="0" smtClean="0"/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       	Показатели</a:t>
            </a:r>
            <a:r>
              <a:rPr lang="ru-RU" dirty="0"/>
              <a:t>, характеризующие общие критерии оценки качества образовательной деятельности организаций, устанавливаются </a:t>
            </a:r>
            <a:r>
              <a:rPr lang="ru-RU" dirty="0">
                <a:solidFill>
                  <a:srgbClr val="FF0000"/>
                </a:solidFill>
              </a:rPr>
              <a:t>федеральным органом исполнительной власти,</a:t>
            </a:r>
            <a:r>
              <a:rPr lang="ru-RU" dirty="0"/>
              <a:t> осуществляющим функции по выработке государственной политики и нормативно-правовому регулированию в сфере образования, </a:t>
            </a:r>
            <a:r>
              <a:rPr lang="ru-RU" dirty="0">
                <a:solidFill>
                  <a:srgbClr val="FF0000"/>
                </a:solidFill>
              </a:rPr>
              <a:t>с предварительным обсуждением на общественном </a:t>
            </a:r>
            <a:r>
              <a:rPr lang="ru-RU" dirty="0" smtClean="0">
                <a:solidFill>
                  <a:srgbClr val="FF0000"/>
                </a:solidFill>
              </a:rPr>
              <a:t>совете.</a:t>
            </a:r>
          </a:p>
          <a:p>
            <a:pPr>
              <a:buNone/>
            </a:pPr>
            <a:r>
              <a:rPr lang="ru-RU" dirty="0">
                <a:solidFill>
                  <a:srgbClr val="FF0000"/>
                </a:solidFill>
              </a:rPr>
              <a:t>	</a:t>
            </a:r>
            <a:r>
              <a:rPr lang="ru-RU" dirty="0" smtClean="0">
                <a:solidFill>
                  <a:srgbClr val="FF0000"/>
                </a:solidFill>
              </a:rPr>
              <a:t>	</a:t>
            </a:r>
            <a:r>
              <a:rPr lang="ru-RU" dirty="0" smtClean="0"/>
              <a:t>Дополнительные показатели могут устанавливаться </a:t>
            </a:r>
            <a:r>
              <a:rPr lang="ru-RU" dirty="0" smtClean="0">
                <a:solidFill>
                  <a:srgbClr val="FF0000"/>
                </a:solidFill>
              </a:rPr>
              <a:t>Общественными советами субъектов РФ и муниципальных образований 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1935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1107</TotalTime>
  <Words>1700</Words>
  <Application>Microsoft Macintosh PowerPoint</Application>
  <PresentationFormat>Экран (4:3)</PresentationFormat>
  <Paragraphs>162</Paragraphs>
  <Slides>25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Открытая</vt:lpstr>
      <vt:lpstr>Презентация PowerPoint</vt:lpstr>
      <vt:lpstr>Презентация PowerPoint</vt:lpstr>
      <vt:lpstr>Презентация PowerPoint</vt:lpstr>
      <vt:lpstr>Независимая оценка качества  (НОК)</vt:lpstr>
      <vt:lpstr>Функции независимой оценки качества  </vt:lpstr>
      <vt:lpstr>№256-ФЗ «О внесении изменений…» ст. 95</vt:lpstr>
      <vt:lpstr>№256-ФЗ Статья 95.1. Независимая оценка качества подготовки обучающихся</vt:lpstr>
      <vt:lpstr>№256-ФЗ Статья 95.2. Независимая оценка качества образовательной деятельности организаций, осуществляющих образовательную деятельность</vt:lpstr>
      <vt:lpstr>Критерии  и показатели НОК образовательной деятельности организаций</vt:lpstr>
      <vt:lpstr>Открытость и доступности информации об организации  </vt:lpstr>
      <vt:lpstr>Условия, в которых осуществляется образовательная деятельность </vt:lpstr>
      <vt:lpstr>Доброжелательность, вежливость, компетентность работников </vt:lpstr>
      <vt:lpstr>Удовлетворенность качеством образовательной деятельности организаций </vt:lpstr>
      <vt:lpstr>Общественные советы</vt:lpstr>
      <vt:lpstr>Органы власти </vt:lpstr>
      <vt:lpstr>Источники информации</vt:lpstr>
      <vt:lpstr>Ограничения НОК</vt:lpstr>
      <vt:lpstr>Риски НОК</vt:lpstr>
      <vt:lpstr>Москва</vt:lpstr>
      <vt:lpstr>Москва</vt:lpstr>
      <vt:lpstr>Москва</vt:lpstr>
      <vt:lpstr>Презентация PowerPoint</vt:lpstr>
      <vt:lpstr>Роли родительской общественности </vt:lpstr>
      <vt:lpstr>Использование результатов НОК  </vt:lpstr>
      <vt:lpstr>Использование рейтингов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</dc:creator>
  <cp:lastModifiedBy>user</cp:lastModifiedBy>
  <cp:revision>114</cp:revision>
  <dcterms:created xsi:type="dcterms:W3CDTF">2013-11-12T11:53:58Z</dcterms:created>
  <dcterms:modified xsi:type="dcterms:W3CDTF">2015-06-10T13:15:33Z</dcterms:modified>
</cp:coreProperties>
</file>