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96" r:id="rId3"/>
    <p:sldId id="257" r:id="rId4"/>
    <p:sldId id="278" r:id="rId5"/>
    <p:sldId id="297" r:id="rId6"/>
    <p:sldId id="298" r:id="rId7"/>
    <p:sldId id="299" r:id="rId8"/>
    <p:sldId id="300" r:id="rId9"/>
    <p:sldId id="301" r:id="rId10"/>
    <p:sldId id="302" r:id="rId11"/>
    <p:sldId id="279" r:id="rId12"/>
    <p:sldId id="293" r:id="rId13"/>
    <p:sldId id="280" r:id="rId14"/>
    <p:sldId id="303" r:id="rId15"/>
    <p:sldId id="304" r:id="rId16"/>
    <p:sldId id="281" r:id="rId17"/>
    <p:sldId id="283" r:id="rId18"/>
    <p:sldId id="282" r:id="rId19"/>
    <p:sldId id="284" r:id="rId20"/>
    <p:sldId id="285" r:id="rId21"/>
    <p:sldId id="286" r:id="rId22"/>
    <p:sldId id="259" r:id="rId23"/>
    <p:sldId id="277" r:id="rId24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4" autoAdjust="0"/>
    <p:restoredTop sz="94629" autoAdjust="0"/>
  </p:normalViewPr>
  <p:slideViewPr>
    <p:cSldViewPr>
      <p:cViewPr>
        <p:scale>
          <a:sx n="78" d="100"/>
          <a:sy n="78" d="100"/>
        </p:scale>
        <p:origin x="-1146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12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86862E-E0CB-4A4C-A9C0-49C0A9CD1DD8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4C37C682-44C5-4B5F-AA65-F5700ECCBD87}">
      <dgm:prSet phldrT="[Текст]" custT="1"/>
      <dgm:spPr/>
      <dgm:t>
        <a:bodyPr/>
        <a:lstStyle/>
        <a:p>
          <a:pPr algn="ctr"/>
          <a:r>
            <a:rPr lang="ru-RU" sz="2800"/>
            <a:t>55,7</a:t>
          </a:r>
        </a:p>
      </dgm:t>
    </dgm:pt>
    <dgm:pt modelId="{0564ED62-E0C3-466B-A39A-2197BBA6561B}" type="parTrans" cxnId="{0C566AC8-B5F8-49E3-8861-8C65457EE61D}">
      <dgm:prSet/>
      <dgm:spPr/>
      <dgm:t>
        <a:bodyPr/>
        <a:lstStyle/>
        <a:p>
          <a:pPr algn="ctr"/>
          <a:endParaRPr lang="ru-RU"/>
        </a:p>
      </dgm:t>
    </dgm:pt>
    <dgm:pt modelId="{6AFB059C-3D99-4532-A303-F769C779DD44}" type="sibTrans" cxnId="{0C566AC8-B5F8-49E3-8861-8C65457EE61D}">
      <dgm:prSet/>
      <dgm:spPr/>
      <dgm:t>
        <a:bodyPr/>
        <a:lstStyle/>
        <a:p>
          <a:pPr algn="ctr"/>
          <a:endParaRPr lang="ru-RU"/>
        </a:p>
      </dgm:t>
    </dgm:pt>
    <dgm:pt modelId="{B4056F3E-10B5-4BEF-BAC5-6E9B48CCED92}">
      <dgm:prSet phldrT="[Текст]" custT="1"/>
      <dgm:spPr/>
      <dgm:t>
        <a:bodyPr/>
        <a:lstStyle/>
        <a:p>
          <a:pPr algn="ctr"/>
          <a:r>
            <a:rPr lang="ru-RU" sz="2800"/>
            <a:t>37,0</a:t>
          </a:r>
        </a:p>
      </dgm:t>
    </dgm:pt>
    <dgm:pt modelId="{F7B3C346-8331-43A9-B4F5-60C577F408E5}" type="parTrans" cxnId="{C2531076-D828-44ED-8FB3-A6277852B6A4}">
      <dgm:prSet/>
      <dgm:spPr/>
      <dgm:t>
        <a:bodyPr/>
        <a:lstStyle/>
        <a:p>
          <a:pPr algn="ctr"/>
          <a:endParaRPr lang="ru-RU"/>
        </a:p>
      </dgm:t>
    </dgm:pt>
    <dgm:pt modelId="{F5B8B96A-AB34-4AD2-B8E9-93BA01052C12}" type="sibTrans" cxnId="{C2531076-D828-44ED-8FB3-A6277852B6A4}">
      <dgm:prSet/>
      <dgm:spPr/>
      <dgm:t>
        <a:bodyPr/>
        <a:lstStyle/>
        <a:p>
          <a:pPr algn="ctr"/>
          <a:endParaRPr lang="ru-RU"/>
        </a:p>
      </dgm:t>
    </dgm:pt>
    <dgm:pt modelId="{4C4434AE-8C7F-4B88-8821-FEBED78FBF19}">
      <dgm:prSet phldrT="[Текст]" custT="1"/>
      <dgm:spPr/>
      <dgm:t>
        <a:bodyPr/>
        <a:lstStyle/>
        <a:p>
          <a:pPr algn="ctr"/>
          <a:r>
            <a:rPr lang="ru-RU" sz="2800"/>
            <a:t>7,3</a:t>
          </a:r>
        </a:p>
      </dgm:t>
    </dgm:pt>
    <dgm:pt modelId="{F2A05BC7-D3DD-4738-B412-1C68C392E910}" type="parTrans" cxnId="{10A90675-D7DF-4831-9FEF-54831781E97E}">
      <dgm:prSet/>
      <dgm:spPr/>
      <dgm:t>
        <a:bodyPr/>
        <a:lstStyle/>
        <a:p>
          <a:pPr algn="ctr"/>
          <a:endParaRPr lang="ru-RU"/>
        </a:p>
      </dgm:t>
    </dgm:pt>
    <dgm:pt modelId="{839070A0-47D0-4396-9E00-6CDE97750287}" type="sibTrans" cxnId="{10A90675-D7DF-4831-9FEF-54831781E97E}">
      <dgm:prSet/>
      <dgm:spPr/>
      <dgm:t>
        <a:bodyPr/>
        <a:lstStyle/>
        <a:p>
          <a:pPr algn="ctr"/>
          <a:endParaRPr lang="ru-RU"/>
        </a:p>
      </dgm:t>
    </dgm:pt>
    <dgm:pt modelId="{5014287B-D1F8-4AB9-A12B-8AC83FF110F7}" type="pres">
      <dgm:prSet presAssocID="{4A86862E-E0CB-4A4C-A9C0-49C0A9CD1DD8}" presName="Name0" presStyleCnt="0">
        <dgm:presLayoutVars>
          <dgm:dir/>
          <dgm:animLvl val="lvl"/>
          <dgm:resizeHandles val="exact"/>
        </dgm:presLayoutVars>
      </dgm:prSet>
      <dgm:spPr/>
    </dgm:pt>
    <dgm:pt modelId="{C23F61AF-73A1-4A5B-9173-5F34ABCDDD35}" type="pres">
      <dgm:prSet presAssocID="{4C37C682-44C5-4B5F-AA65-F5700ECCBD87}" presName="Name8" presStyleCnt="0"/>
      <dgm:spPr/>
    </dgm:pt>
    <dgm:pt modelId="{749B1D3C-ABE6-4615-A924-EAEC77E0B224}" type="pres">
      <dgm:prSet presAssocID="{4C37C682-44C5-4B5F-AA65-F5700ECCBD87}" presName="level" presStyleLbl="node1" presStyleIdx="0" presStyleCnt="3" custLinFactNeighborX="119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71F301-A08F-4377-BEC9-C274CFE36311}" type="pres">
      <dgm:prSet presAssocID="{4C37C682-44C5-4B5F-AA65-F5700ECCBD8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A87694-0D8A-4705-A113-4C263AAEFF7C}" type="pres">
      <dgm:prSet presAssocID="{B4056F3E-10B5-4BEF-BAC5-6E9B48CCED92}" presName="Name8" presStyleCnt="0"/>
      <dgm:spPr/>
    </dgm:pt>
    <dgm:pt modelId="{D86DBA48-2797-4159-A5B8-4220B30ACD83}" type="pres">
      <dgm:prSet presAssocID="{B4056F3E-10B5-4BEF-BAC5-6E9B48CCED92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F9D1CB-4D60-4607-99DA-4934C7521B99}" type="pres">
      <dgm:prSet presAssocID="{B4056F3E-10B5-4BEF-BAC5-6E9B48CCED9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421CF4-2539-4C5B-AB4B-0282D5659806}" type="pres">
      <dgm:prSet presAssocID="{4C4434AE-8C7F-4B88-8821-FEBED78FBF19}" presName="Name8" presStyleCnt="0"/>
      <dgm:spPr/>
    </dgm:pt>
    <dgm:pt modelId="{8217F840-6234-4324-A72C-CB6F9D2BB650}" type="pres">
      <dgm:prSet presAssocID="{4C4434AE-8C7F-4B88-8821-FEBED78FBF19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FCED87-6021-40F3-B29C-10FE2EF4B554}" type="pres">
      <dgm:prSet presAssocID="{4C4434AE-8C7F-4B88-8821-FEBED78FBF1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31A6F5-480A-435E-9963-CFC4A8565BCF}" type="presOf" srcId="{4C37C682-44C5-4B5F-AA65-F5700ECCBD87}" destId="{FF71F301-A08F-4377-BEC9-C274CFE36311}" srcOrd="1" destOrd="0" presId="urn:microsoft.com/office/officeart/2005/8/layout/pyramid3"/>
    <dgm:cxn modelId="{C419F2EC-1A2F-4243-9C51-765F1AB2790A}" type="presOf" srcId="{4C37C682-44C5-4B5F-AA65-F5700ECCBD87}" destId="{749B1D3C-ABE6-4615-A924-EAEC77E0B224}" srcOrd="0" destOrd="0" presId="urn:microsoft.com/office/officeart/2005/8/layout/pyramid3"/>
    <dgm:cxn modelId="{10A90675-D7DF-4831-9FEF-54831781E97E}" srcId="{4A86862E-E0CB-4A4C-A9C0-49C0A9CD1DD8}" destId="{4C4434AE-8C7F-4B88-8821-FEBED78FBF19}" srcOrd="2" destOrd="0" parTransId="{F2A05BC7-D3DD-4738-B412-1C68C392E910}" sibTransId="{839070A0-47D0-4396-9E00-6CDE97750287}"/>
    <dgm:cxn modelId="{0C566AC8-B5F8-49E3-8861-8C65457EE61D}" srcId="{4A86862E-E0CB-4A4C-A9C0-49C0A9CD1DD8}" destId="{4C37C682-44C5-4B5F-AA65-F5700ECCBD87}" srcOrd="0" destOrd="0" parTransId="{0564ED62-E0C3-466B-A39A-2197BBA6561B}" sibTransId="{6AFB059C-3D99-4532-A303-F769C779DD44}"/>
    <dgm:cxn modelId="{BCC5CBF1-C4C3-42A7-938B-0D00449A9E1E}" type="presOf" srcId="{B4056F3E-10B5-4BEF-BAC5-6E9B48CCED92}" destId="{D86DBA48-2797-4159-A5B8-4220B30ACD83}" srcOrd="0" destOrd="0" presId="urn:microsoft.com/office/officeart/2005/8/layout/pyramid3"/>
    <dgm:cxn modelId="{427928EA-870E-4BB1-ABF5-8659D7641B37}" type="presOf" srcId="{4C4434AE-8C7F-4B88-8821-FEBED78FBF19}" destId="{8217F840-6234-4324-A72C-CB6F9D2BB650}" srcOrd="0" destOrd="0" presId="urn:microsoft.com/office/officeart/2005/8/layout/pyramid3"/>
    <dgm:cxn modelId="{CB62D8B7-4E8F-415C-BFA5-3E6CFD16B8D3}" type="presOf" srcId="{4C4434AE-8C7F-4B88-8821-FEBED78FBF19}" destId="{13FCED87-6021-40F3-B29C-10FE2EF4B554}" srcOrd="1" destOrd="0" presId="urn:microsoft.com/office/officeart/2005/8/layout/pyramid3"/>
    <dgm:cxn modelId="{C2531076-D828-44ED-8FB3-A6277852B6A4}" srcId="{4A86862E-E0CB-4A4C-A9C0-49C0A9CD1DD8}" destId="{B4056F3E-10B5-4BEF-BAC5-6E9B48CCED92}" srcOrd="1" destOrd="0" parTransId="{F7B3C346-8331-43A9-B4F5-60C577F408E5}" sibTransId="{F5B8B96A-AB34-4AD2-B8E9-93BA01052C12}"/>
    <dgm:cxn modelId="{D35CEE98-2B0C-479B-9907-E0F6CE4893E6}" type="presOf" srcId="{4A86862E-E0CB-4A4C-A9C0-49C0A9CD1DD8}" destId="{5014287B-D1F8-4AB9-A12B-8AC83FF110F7}" srcOrd="0" destOrd="0" presId="urn:microsoft.com/office/officeart/2005/8/layout/pyramid3"/>
    <dgm:cxn modelId="{B37F8D25-8AC7-450B-A648-B4E96A14B312}" type="presOf" srcId="{B4056F3E-10B5-4BEF-BAC5-6E9B48CCED92}" destId="{1BF9D1CB-4D60-4607-99DA-4934C7521B99}" srcOrd="1" destOrd="0" presId="urn:microsoft.com/office/officeart/2005/8/layout/pyramid3"/>
    <dgm:cxn modelId="{A4B03277-E46A-4634-9ECD-321EF6BD13F2}" type="presParOf" srcId="{5014287B-D1F8-4AB9-A12B-8AC83FF110F7}" destId="{C23F61AF-73A1-4A5B-9173-5F34ABCDDD35}" srcOrd="0" destOrd="0" presId="urn:microsoft.com/office/officeart/2005/8/layout/pyramid3"/>
    <dgm:cxn modelId="{24FB634A-431E-4CC7-8575-3723D01D1FCA}" type="presParOf" srcId="{C23F61AF-73A1-4A5B-9173-5F34ABCDDD35}" destId="{749B1D3C-ABE6-4615-A924-EAEC77E0B224}" srcOrd="0" destOrd="0" presId="urn:microsoft.com/office/officeart/2005/8/layout/pyramid3"/>
    <dgm:cxn modelId="{933919FA-A791-4A7A-B57B-7B7681471F7A}" type="presParOf" srcId="{C23F61AF-73A1-4A5B-9173-5F34ABCDDD35}" destId="{FF71F301-A08F-4377-BEC9-C274CFE36311}" srcOrd="1" destOrd="0" presId="urn:microsoft.com/office/officeart/2005/8/layout/pyramid3"/>
    <dgm:cxn modelId="{CC6F97DE-39E9-4528-85C2-B99BD8E25C3D}" type="presParOf" srcId="{5014287B-D1F8-4AB9-A12B-8AC83FF110F7}" destId="{D3A87694-0D8A-4705-A113-4C263AAEFF7C}" srcOrd="1" destOrd="0" presId="urn:microsoft.com/office/officeart/2005/8/layout/pyramid3"/>
    <dgm:cxn modelId="{60AD4B27-A371-43DB-8E6B-B1AF59023104}" type="presParOf" srcId="{D3A87694-0D8A-4705-A113-4C263AAEFF7C}" destId="{D86DBA48-2797-4159-A5B8-4220B30ACD83}" srcOrd="0" destOrd="0" presId="urn:microsoft.com/office/officeart/2005/8/layout/pyramid3"/>
    <dgm:cxn modelId="{BF024145-5E1F-40BA-94B4-2D68EF92FDAC}" type="presParOf" srcId="{D3A87694-0D8A-4705-A113-4C263AAEFF7C}" destId="{1BF9D1CB-4D60-4607-99DA-4934C7521B99}" srcOrd="1" destOrd="0" presId="urn:microsoft.com/office/officeart/2005/8/layout/pyramid3"/>
    <dgm:cxn modelId="{56019A14-280A-4A77-A93D-A4024CD87841}" type="presParOf" srcId="{5014287B-D1F8-4AB9-A12B-8AC83FF110F7}" destId="{61421CF4-2539-4C5B-AB4B-0282D5659806}" srcOrd="2" destOrd="0" presId="urn:microsoft.com/office/officeart/2005/8/layout/pyramid3"/>
    <dgm:cxn modelId="{876C2711-AA9B-480D-8859-C2F282AA938A}" type="presParOf" srcId="{61421CF4-2539-4C5B-AB4B-0282D5659806}" destId="{8217F840-6234-4324-A72C-CB6F9D2BB650}" srcOrd="0" destOrd="0" presId="urn:microsoft.com/office/officeart/2005/8/layout/pyramid3"/>
    <dgm:cxn modelId="{4E913D4D-7F87-40AB-8722-8545AEB5DE49}" type="presParOf" srcId="{61421CF4-2539-4C5B-AB4B-0282D5659806}" destId="{13FCED87-6021-40F3-B29C-10FE2EF4B554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9B1D3C-ABE6-4615-A924-EAEC77E0B224}">
      <dsp:nvSpPr>
        <dsp:cNvPr id="0" name=""/>
        <dsp:cNvSpPr/>
      </dsp:nvSpPr>
      <dsp:spPr>
        <a:xfrm rot="10800000">
          <a:off x="0" y="0"/>
          <a:ext cx="4307651" cy="1056117"/>
        </a:xfrm>
        <a:prstGeom prst="trapezoid">
          <a:avLst>
            <a:gd name="adj" fmla="val 6797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/>
            <a:t>55,7</a:t>
          </a:r>
        </a:p>
      </dsp:txBody>
      <dsp:txXfrm rot="-10800000">
        <a:off x="753838" y="0"/>
        <a:ext cx="2799973" cy="1056117"/>
      </dsp:txXfrm>
    </dsp:sp>
    <dsp:sp modelId="{D86DBA48-2797-4159-A5B8-4220B30ACD83}">
      <dsp:nvSpPr>
        <dsp:cNvPr id="0" name=""/>
        <dsp:cNvSpPr/>
      </dsp:nvSpPr>
      <dsp:spPr>
        <a:xfrm rot="10800000">
          <a:off x="717941" y="1056117"/>
          <a:ext cx="2871767" cy="1056117"/>
        </a:xfrm>
        <a:prstGeom prst="trapezoid">
          <a:avLst>
            <a:gd name="adj" fmla="val 6797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/>
            <a:t>37,0</a:t>
          </a:r>
        </a:p>
      </dsp:txBody>
      <dsp:txXfrm rot="-10800000">
        <a:off x="1220501" y="1056117"/>
        <a:ext cx="1866648" cy="1056117"/>
      </dsp:txXfrm>
    </dsp:sp>
    <dsp:sp modelId="{8217F840-6234-4324-A72C-CB6F9D2BB650}">
      <dsp:nvSpPr>
        <dsp:cNvPr id="0" name=""/>
        <dsp:cNvSpPr/>
      </dsp:nvSpPr>
      <dsp:spPr>
        <a:xfrm rot="10800000">
          <a:off x="1435883" y="2112234"/>
          <a:ext cx="1435883" cy="1056117"/>
        </a:xfrm>
        <a:prstGeom prst="trapezoid">
          <a:avLst>
            <a:gd name="adj" fmla="val 6797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/>
            <a:t>7,3</a:t>
          </a:r>
        </a:p>
      </dsp:txBody>
      <dsp:txXfrm rot="-10800000">
        <a:off x="1435883" y="2112234"/>
        <a:ext cx="1435883" cy="10561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E2D8F-927B-46C1-8D30-0416B8B90A83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BF609E-EEB6-4F5F-8BB4-D0FF402CB6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845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A08279-FB8E-4819-93F2-24FB55ACB2BC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C278EB-DA00-441C-9247-1B768E766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896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278EB-DA00-441C-9247-1B768E76612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955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278EB-DA00-441C-9247-1B768E766128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711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F31D8-5582-4B8F-8176-A079AF880DDD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AFED-2225-4C2B-942A-6FA2E889F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F31D8-5582-4B8F-8176-A079AF880DDD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AFED-2225-4C2B-942A-6FA2E889F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295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F31D8-5582-4B8F-8176-A079AF880DDD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AFED-2225-4C2B-942A-6FA2E889F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76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F31D8-5582-4B8F-8176-A079AF880DDD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AFED-2225-4C2B-942A-6FA2E889F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601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F31D8-5582-4B8F-8176-A079AF880DDD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AFED-2225-4C2B-942A-6FA2E889F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02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F31D8-5582-4B8F-8176-A079AF880DDD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AFED-2225-4C2B-942A-6FA2E889F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069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F31D8-5582-4B8F-8176-A079AF880DDD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AFED-2225-4C2B-942A-6FA2E889F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237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F31D8-5582-4B8F-8176-A079AF880DDD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AFED-2225-4C2B-942A-6FA2E889F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132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F31D8-5582-4B8F-8176-A079AF880DDD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AFED-2225-4C2B-942A-6FA2E889F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308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F31D8-5582-4B8F-8176-A079AF880DDD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AFED-2225-4C2B-942A-6FA2E889F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864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F31D8-5582-4B8F-8176-A079AF880DDD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AFED-2225-4C2B-942A-6FA2E889F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99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F31D8-5582-4B8F-8176-A079AF880DDD}" type="datetimeFigureOut">
              <a:rPr lang="ru-RU" smtClean="0"/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3AFED-2225-4C2B-942A-6FA2E889F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633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7" Type="http://schemas.openxmlformats.org/officeDocument/2006/relationships/slide" Target="slide21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0.xml"/><Relationship Id="rId5" Type="http://schemas.openxmlformats.org/officeDocument/2006/relationships/slide" Target="slide19.xml"/><Relationship Id="rId4" Type="http://schemas.openxmlformats.org/officeDocument/2006/relationships/slide" Target="slide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7788" y="3429000"/>
            <a:ext cx="7988424" cy="147002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2"/>
                </a:solidFill>
              </a:rPr>
              <a:t>Риски, связанные с образованием, в представлении родителей московских </a:t>
            </a:r>
            <a:r>
              <a:rPr lang="ru-RU" b="1" dirty="0" smtClean="0">
                <a:solidFill>
                  <a:schemeClr val="tx2"/>
                </a:solidFill>
              </a:rPr>
              <a:t>школьников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733256"/>
            <a:ext cx="6400800" cy="625624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2015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2523517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i="1" dirty="0">
                <a:solidFill>
                  <a:schemeClr val="tx2"/>
                </a:solidFill>
              </a:rPr>
              <a:t>Алина </a:t>
            </a:r>
            <a:r>
              <a:rPr lang="ru-RU" sz="3200" b="1" i="1" dirty="0" err="1" smtClean="0">
                <a:solidFill>
                  <a:schemeClr val="tx2"/>
                </a:solidFill>
              </a:rPr>
              <a:t>Пишняк</a:t>
            </a:r>
            <a:r>
              <a:rPr lang="ru-RU" sz="3200" b="1" i="1" dirty="0" smtClean="0">
                <a:solidFill>
                  <a:schemeClr val="tx2"/>
                </a:solidFill>
              </a:rPr>
              <a:t>, Наталья Халина</a:t>
            </a:r>
            <a:endParaRPr lang="ru-RU" sz="3200" b="1" i="1" dirty="0">
              <a:solidFill>
                <a:schemeClr val="tx2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4970"/>
            <a:ext cx="9144000" cy="217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485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582" y="10099"/>
            <a:ext cx="8784976" cy="1170683"/>
          </a:xfrm>
        </p:spPr>
        <p:txBody>
          <a:bodyPr>
            <a:normAutofit fontScale="90000"/>
          </a:bodyPr>
          <a:lstStyle/>
          <a:p>
            <a:pPr marL="630238" lvl="0" indent="-630238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6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Высокая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дифференциация московских школ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23385" y="1180783"/>
            <a:ext cx="642009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Убежденность в абсолютной дифференциации школ, %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533525" y="29162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587638"/>
              </p:ext>
            </p:extLst>
          </p:nvPr>
        </p:nvGraphicFramePr>
        <p:xfrm>
          <a:off x="528974" y="1613686"/>
          <a:ext cx="8208912" cy="44553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77501"/>
                <a:gridCol w="3131411"/>
              </a:tblGrid>
              <a:tr h="529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Убежденность в абсолютной дифференциации московских школ по следующим характеристикам: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Доля родителей московских школьников, %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70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</a:t>
                      </a:r>
                      <a:r>
                        <a:rPr lang="ru-RU" sz="1400" dirty="0" smtClean="0">
                          <a:effectLst/>
                        </a:rPr>
                        <a:t>ачество </a:t>
                      </a:r>
                      <a:r>
                        <a:rPr lang="ru-RU" sz="1400" dirty="0">
                          <a:effectLst/>
                        </a:rPr>
                        <a:t>преподавания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19,8</a:t>
                      </a:r>
                    </a:p>
                  </a:txBody>
                  <a:tcPr marL="68580" marR="68580" marT="0" marB="0" anchor="ctr"/>
                </a:tc>
              </a:tr>
              <a:tr h="2770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</a:t>
                      </a:r>
                      <a:r>
                        <a:rPr lang="ru-RU" sz="1400" dirty="0" smtClean="0">
                          <a:effectLst/>
                        </a:rPr>
                        <a:t>валификация </a:t>
                      </a:r>
                      <a:r>
                        <a:rPr lang="ru-RU" sz="1400" dirty="0">
                          <a:effectLst/>
                        </a:rPr>
                        <a:t>учителей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27,7</a:t>
                      </a:r>
                    </a:p>
                  </a:txBody>
                  <a:tcPr marL="68580" marR="68580" marT="0" marB="0" anchor="ctr"/>
                </a:tc>
              </a:tr>
              <a:tr h="2770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</a:t>
                      </a:r>
                      <a:r>
                        <a:rPr lang="ru-RU" sz="1400" dirty="0" smtClean="0">
                          <a:effectLst/>
                        </a:rPr>
                        <a:t>ребования </a:t>
                      </a:r>
                      <a:r>
                        <a:rPr lang="ru-RU" sz="1400" dirty="0">
                          <a:effectLst/>
                        </a:rPr>
                        <a:t>к ученикам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24,8</a:t>
                      </a:r>
                    </a:p>
                  </a:txBody>
                  <a:tcPr marL="68580" marR="68580" marT="0" marB="0" anchor="ctr"/>
                </a:tc>
              </a:tr>
              <a:tr h="2770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</a:t>
                      </a:r>
                      <a:r>
                        <a:rPr lang="ru-RU" sz="1400" dirty="0" smtClean="0">
                          <a:effectLst/>
                        </a:rPr>
                        <a:t>одготовка </a:t>
                      </a:r>
                      <a:r>
                        <a:rPr lang="ru-RU" sz="1400" dirty="0">
                          <a:effectLst/>
                        </a:rPr>
                        <a:t>к ГИА и ЕГЭ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22,3</a:t>
                      </a:r>
                    </a:p>
                  </a:txBody>
                  <a:tcPr marL="68580" marR="68580" marT="0" marB="0" anchor="ctr"/>
                </a:tc>
              </a:tr>
              <a:tr h="2770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</a:t>
                      </a:r>
                      <a:r>
                        <a:rPr lang="ru-RU" sz="1400" dirty="0" smtClean="0">
                          <a:effectLst/>
                        </a:rPr>
                        <a:t>тношение </a:t>
                      </a:r>
                      <a:r>
                        <a:rPr lang="ru-RU" sz="1400" dirty="0">
                          <a:effectLst/>
                        </a:rPr>
                        <a:t>учителей к ученикам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21,8</a:t>
                      </a:r>
                    </a:p>
                  </a:txBody>
                  <a:tcPr marL="68580" marR="68580" marT="0" marB="0" anchor="ctr"/>
                </a:tc>
              </a:tr>
              <a:tr h="2770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</a:t>
                      </a:r>
                      <a:r>
                        <a:rPr lang="ru-RU" sz="1400" dirty="0" smtClean="0">
                          <a:effectLst/>
                        </a:rPr>
                        <a:t>тношения </a:t>
                      </a:r>
                      <a:r>
                        <a:rPr lang="ru-RU" sz="1400" dirty="0">
                          <a:effectLst/>
                        </a:rPr>
                        <a:t>между учениками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19,6</a:t>
                      </a:r>
                    </a:p>
                  </a:txBody>
                  <a:tcPr marL="68580" marR="68580" marT="0" marB="0" anchor="ctr"/>
                </a:tc>
              </a:tr>
              <a:tr h="2770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</a:t>
                      </a:r>
                      <a:r>
                        <a:rPr lang="ru-RU" sz="1400" dirty="0" smtClean="0">
                          <a:effectLst/>
                        </a:rPr>
                        <a:t>беспечение </a:t>
                      </a:r>
                      <a:r>
                        <a:rPr lang="ru-RU" sz="1400" dirty="0">
                          <a:effectLst/>
                        </a:rPr>
                        <a:t>безопасности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20,1</a:t>
                      </a:r>
                    </a:p>
                  </a:txBody>
                  <a:tcPr marL="68580" marR="68580" marT="0" marB="0" anchor="ctr"/>
                </a:tc>
              </a:tr>
              <a:tr h="2770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</a:t>
                      </a:r>
                      <a:r>
                        <a:rPr lang="ru-RU" sz="1400" dirty="0" smtClean="0">
                          <a:effectLst/>
                        </a:rPr>
                        <a:t>ациональный </a:t>
                      </a:r>
                      <a:r>
                        <a:rPr lang="ru-RU" sz="1400" dirty="0">
                          <a:effectLst/>
                        </a:rPr>
                        <a:t>состав классов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21,3</a:t>
                      </a:r>
                    </a:p>
                  </a:txBody>
                  <a:tcPr marL="68580" marR="68580" marT="0" marB="0" anchor="ctr"/>
                </a:tc>
              </a:tr>
              <a:tr h="2770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ч</a:t>
                      </a:r>
                      <a:r>
                        <a:rPr lang="ru-RU" sz="1400" dirty="0" smtClean="0">
                          <a:effectLst/>
                        </a:rPr>
                        <a:t>исло </a:t>
                      </a:r>
                      <a:r>
                        <a:rPr lang="ru-RU" sz="1400" dirty="0">
                          <a:effectLst/>
                        </a:rPr>
                        <a:t>учеников в классах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19,8</a:t>
                      </a:r>
                    </a:p>
                  </a:txBody>
                  <a:tcPr marL="68580" marR="68580" marT="0" marB="0" anchor="ctr"/>
                </a:tc>
              </a:tr>
              <a:tr h="2770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</a:t>
                      </a:r>
                      <a:r>
                        <a:rPr lang="ru-RU" sz="1400" dirty="0" smtClean="0">
                          <a:effectLst/>
                        </a:rPr>
                        <a:t>озможность </a:t>
                      </a:r>
                      <a:r>
                        <a:rPr lang="ru-RU" sz="1400" dirty="0">
                          <a:effectLst/>
                        </a:rPr>
                        <a:t>дополнительных занятий в помещении школы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21,5</a:t>
                      </a:r>
                    </a:p>
                  </a:txBody>
                  <a:tcPr marL="68580" marR="68580" marT="0" marB="0" anchor="ctr"/>
                </a:tc>
              </a:tr>
              <a:tr h="2770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</a:t>
                      </a:r>
                      <a:r>
                        <a:rPr lang="ru-RU" sz="1400" dirty="0" smtClean="0">
                          <a:effectLst/>
                        </a:rPr>
                        <a:t>рганизация </a:t>
                      </a:r>
                      <a:r>
                        <a:rPr lang="ru-RU" sz="1400" dirty="0">
                          <a:effectLst/>
                        </a:rPr>
                        <a:t>внеклассных мероприятий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21,8</a:t>
                      </a:r>
                    </a:p>
                  </a:txBody>
                  <a:tcPr marL="68580" marR="68580" marT="0" marB="0" anchor="ctr"/>
                </a:tc>
              </a:tr>
              <a:tr h="2770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</a:t>
                      </a:r>
                      <a:r>
                        <a:rPr lang="ru-RU" sz="1400" dirty="0" smtClean="0">
                          <a:effectLst/>
                        </a:rPr>
                        <a:t>борудование </a:t>
                      </a:r>
                      <a:r>
                        <a:rPr lang="ru-RU" sz="1400" dirty="0">
                          <a:effectLst/>
                        </a:rPr>
                        <a:t>и материальная база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30,7</a:t>
                      </a:r>
                    </a:p>
                  </a:txBody>
                  <a:tcPr marL="68580" marR="68580" marT="0" marB="0" anchor="ctr"/>
                </a:tc>
              </a:tr>
              <a:tr h="2770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</a:t>
                      </a:r>
                      <a:r>
                        <a:rPr lang="ru-RU" sz="1400" dirty="0" smtClean="0">
                          <a:effectLst/>
                        </a:rPr>
                        <a:t>дание </a:t>
                      </a:r>
                      <a:r>
                        <a:rPr lang="ru-RU" sz="1400" dirty="0">
                          <a:effectLst/>
                        </a:rPr>
                        <a:t>и территория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24,8</a:t>
                      </a:r>
                    </a:p>
                  </a:txBody>
                  <a:tcPr marL="68580" marR="68580" marT="0" marB="0" anchor="ctr"/>
                </a:tc>
              </a:tr>
              <a:tr h="2770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</a:t>
                      </a:r>
                      <a:r>
                        <a:rPr lang="ru-RU" sz="1400" dirty="0" smtClean="0">
                          <a:effectLst/>
                        </a:rPr>
                        <a:t>итание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18,7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75435" y="6021288"/>
            <a:ext cx="8424936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Оценка </a:t>
            </a:r>
            <a:r>
              <a:rPr lang="ru-RU" altLang="ru-RU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дифференциации </a:t>
            </a: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школ: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абсолютно не отличаются – скорее не отличаются – скорее отличаются – абсолютно отличаются</a:t>
            </a: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В </a:t>
            </a: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таблице - </a:t>
            </a:r>
            <a:r>
              <a:rPr lang="ru-RU" altLang="ru-RU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доля </a:t>
            </a: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ответов </a:t>
            </a:r>
            <a:r>
              <a:rPr lang="ru-RU" altLang="ru-RU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«абсолютно отличаются». </a:t>
            </a:r>
            <a:endParaRPr lang="ru-RU" altLang="ru-RU" sz="1400" b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878238" y="5183698"/>
            <a:ext cx="576064" cy="288032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6876256" y="2394014"/>
            <a:ext cx="576064" cy="288032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6878238" y="5508113"/>
            <a:ext cx="576064" cy="288032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6870347" y="2683036"/>
            <a:ext cx="576064" cy="288032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495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07288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Распространенность </a:t>
            </a:r>
            <a:r>
              <a:rPr lang="ru-RU" b="1" dirty="0">
                <a:solidFill>
                  <a:schemeClr val="tx2"/>
                </a:solidFill>
              </a:rPr>
              <a:t>системных рисков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966058"/>
              </p:ext>
            </p:extLst>
          </p:nvPr>
        </p:nvGraphicFramePr>
        <p:xfrm>
          <a:off x="395536" y="1700808"/>
          <a:ext cx="8280919" cy="4541476"/>
        </p:xfrm>
        <a:graphic>
          <a:graphicData uri="http://schemas.openxmlformats.org/drawingml/2006/table">
            <a:tbl>
              <a:tblPr firstRow="1" firstCol="1" bandRow="1">
                <a:tableStyleId>{D113A9D2-9D6B-4929-AA2D-F23B5EE8CBE7}</a:tableStyleId>
              </a:tblPr>
              <a:tblGrid>
                <a:gridCol w="5122040"/>
                <a:gridCol w="3158879"/>
              </a:tblGrid>
              <a:tr h="9819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Доля родителей московских школьников, отмечающих наличие риска, 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4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(1) Низкое </a:t>
                      </a:r>
                      <a:r>
                        <a:rPr lang="ru-RU" sz="1800" dirty="0">
                          <a:effectLst/>
                        </a:rPr>
                        <a:t>качество образования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12,6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4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(2) Плохой </a:t>
                      </a:r>
                      <a:r>
                        <a:rPr lang="ru-RU" sz="1800" dirty="0">
                          <a:effectLst/>
                        </a:rPr>
                        <a:t>микроклимат в школе/классе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33,3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(3) Недостаток </a:t>
                      </a:r>
                      <a:r>
                        <a:rPr lang="ru-RU" sz="1800" dirty="0">
                          <a:effectLst/>
                        </a:rPr>
                        <a:t>дополнительного образования в школе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12,1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4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(4) Плохие </a:t>
                      </a:r>
                      <a:r>
                        <a:rPr lang="ru-RU" sz="1800" dirty="0">
                          <a:effectLst/>
                        </a:rPr>
                        <a:t>условия пребывания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17,6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4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(5) Перегрузка </a:t>
                      </a:r>
                      <a:r>
                        <a:rPr lang="ru-RU" sz="1800" dirty="0">
                          <a:effectLst/>
                        </a:rPr>
                        <a:t>школьника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20,3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496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(6) Высокая </a:t>
                      </a:r>
                      <a:r>
                        <a:rPr lang="ru-RU" sz="1800" dirty="0">
                          <a:effectLst/>
                        </a:rPr>
                        <a:t>дифференциация московских школ</a:t>
                      </a:r>
                    </a:p>
                    <a:p>
                      <a:pPr marL="35560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 </a:t>
                      </a:r>
                      <a:r>
                        <a:rPr lang="ru-RU" sz="1800" dirty="0" err="1">
                          <a:effectLst/>
                        </a:rPr>
                        <a:t>т.ч</a:t>
                      </a:r>
                      <a:r>
                        <a:rPr lang="ru-RU" sz="1800" dirty="0" smtClean="0">
                          <a:effectLst/>
                        </a:rPr>
                        <a:t>.:</a:t>
                      </a:r>
                      <a:endParaRPr lang="ru-RU" sz="1800" dirty="0">
                        <a:effectLst/>
                      </a:endParaRPr>
                    </a:p>
                    <a:p>
                      <a:pPr marL="35560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отметили, что школы дифференцированы по половине или более перечисленных характеристик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60,6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18,3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67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23528" y="1340768"/>
            <a:ext cx="8496944" cy="504056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0631" y="0"/>
            <a:ext cx="8507288" cy="1143000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chemeClr val="tx2"/>
                </a:solidFill>
              </a:rPr>
              <a:t>Концентрация системных рисков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72" y="2024844"/>
            <a:ext cx="7704856" cy="36724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8577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4400" b="1" kern="12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II. </a:t>
            </a:r>
            <a:r>
              <a:rPr lang="ru-RU" sz="4400" b="1" kern="12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Внутрисемейные риски</a:t>
            </a:r>
            <a:endParaRPr lang="ru-RU" sz="4400" b="1" kern="1200" dirty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6792"/>
          </a:xfrm>
        </p:spPr>
        <p:txBody>
          <a:bodyPr/>
          <a:lstStyle/>
          <a:p>
            <a:pPr marL="630238" indent="-630238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Высокие расходы на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образование (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1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  <a:p>
            <a:pPr marL="630238" indent="-630238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Отказ от работы ради хорошего образования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ребенка (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hlinkClick r:id="rId3" action="ppaction://hlinksldjump"/>
              </a:rPr>
              <a:t>2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930847"/>
            <a:ext cx="8784976" cy="40011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marL="0" lvl="2" algn="ctr"/>
            <a:r>
              <a:rPr lang="ru-RU" sz="2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Каких вложений со стороны семьи требует современное образования?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414672"/>
              </p:ext>
            </p:extLst>
          </p:nvPr>
        </p:nvGraphicFramePr>
        <p:xfrm>
          <a:off x="575556" y="4293096"/>
          <a:ext cx="7992888" cy="1892808"/>
        </p:xfrm>
        <a:graphic>
          <a:graphicData uri="http://schemas.openxmlformats.org/drawingml/2006/table">
            <a:tbl>
              <a:tblPr firstRow="1" firstCol="1" bandRow="1">
                <a:tableStyleId>{D113A9D2-9D6B-4929-AA2D-F23B5EE8CBE7}</a:tableStyleId>
              </a:tblPr>
              <a:tblGrid>
                <a:gridCol w="4943882"/>
                <a:gridCol w="3049006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Доля родителей московских школьников, отмечающих наличие риска%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Высокие расходы на образование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32,3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Отказ от работы ради хорошего образования ребенка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14,9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24262" y="3645024"/>
            <a:ext cx="82954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tx2">
                    <a:lumMod val="75000"/>
                  </a:schemeClr>
                </a:solidFill>
              </a:rPr>
              <a:t>Распространенность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внутрисемейных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</a:rPr>
              <a:t>рисков</a:t>
            </a: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6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582" y="10099"/>
            <a:ext cx="8784976" cy="1170683"/>
          </a:xfrm>
        </p:spPr>
        <p:txBody>
          <a:bodyPr>
            <a:normAutofit fontScale="90000"/>
          </a:bodyPr>
          <a:lstStyle/>
          <a:p>
            <a:pPr marL="630238" lvl="0" indent="-630238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1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Высокие расходы на образование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7689" y="1380891"/>
            <a:ext cx="86226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Убежденность в том, что образование ребенка требует денежных затрат, %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533525" y="29162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75435" y="6129010"/>
            <a:ext cx="84249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Оценка </a:t>
            </a:r>
            <a:r>
              <a:rPr lang="ru-RU" altLang="ru-RU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дифференциации </a:t>
            </a: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школ: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определенно да – скорее да – скорее нет – определенно нет</a:t>
            </a: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В </a:t>
            </a: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таблице - </a:t>
            </a:r>
            <a:r>
              <a:rPr lang="ru-RU" altLang="ru-RU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доля </a:t>
            </a: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ответов </a:t>
            </a:r>
            <a:r>
              <a:rPr lang="ru-RU" altLang="ru-RU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«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определенно да </a:t>
            </a:r>
            <a:r>
              <a:rPr lang="ru-RU" altLang="ru-RU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». </a:t>
            </a:r>
            <a:endParaRPr lang="ru-RU" altLang="ru-RU" sz="1400" b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383509"/>
              </p:ext>
            </p:extLst>
          </p:nvPr>
        </p:nvGraphicFramePr>
        <p:xfrm>
          <a:off x="755576" y="2276872"/>
          <a:ext cx="7272808" cy="30071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98487"/>
                <a:gridCol w="2774321"/>
              </a:tblGrid>
              <a:tr h="11881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Согласие со следующими утверждениями: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Доля родителей московских школьников, %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61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Сегодня за хорошее образование надо платить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22,9</a:t>
                      </a:r>
                      <a:endParaRPr lang="ru-RU" sz="16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11881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При подготовке к ЕГЭ без дополнительных занятий, курсов и репетиторов не обойтись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25,7</a:t>
                      </a:r>
                      <a:endParaRPr lang="ru-RU" sz="16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446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395" y="260648"/>
            <a:ext cx="8784976" cy="1170683"/>
          </a:xfrm>
        </p:spPr>
        <p:txBody>
          <a:bodyPr>
            <a:normAutofit fontScale="90000"/>
          </a:bodyPr>
          <a:lstStyle/>
          <a:p>
            <a:pPr marL="630238" lvl="0" indent="-630238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2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Отказ от работы ради хорошего образования ребенка 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533525" y="29162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75435" y="6129010"/>
            <a:ext cx="84249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Оценка </a:t>
            </a:r>
            <a:r>
              <a:rPr lang="ru-RU" altLang="ru-RU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дифференциации </a:t>
            </a: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школ: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определенно да – скорее да – скорее нет – определенно нет</a:t>
            </a: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В </a:t>
            </a: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таблице - </a:t>
            </a:r>
            <a:r>
              <a:rPr lang="ru-RU" altLang="ru-RU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доля </a:t>
            </a: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ответов </a:t>
            </a:r>
            <a:r>
              <a:rPr lang="ru-RU" altLang="ru-RU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«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определенно да </a:t>
            </a:r>
            <a:r>
              <a:rPr lang="ru-RU" altLang="ru-RU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». </a:t>
            </a:r>
            <a:endParaRPr lang="ru-RU" altLang="ru-RU" sz="1400" b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883005"/>
              </p:ext>
            </p:extLst>
          </p:nvPr>
        </p:nvGraphicFramePr>
        <p:xfrm>
          <a:off x="827584" y="2276872"/>
          <a:ext cx="7560840" cy="2664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76646"/>
                <a:gridCol w="2884194"/>
              </a:tblGrid>
              <a:tr h="8822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Согласие со следующим утверждением: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Доля родителей московских школьников, %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820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Ради хорошего образования ребенка кто-то из семьи должен пожертвовать своей работой (сократить время работы, согласиться на менее выгодные условия занятости или полностью оставить работу)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14,9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797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323528" y="1556792"/>
            <a:ext cx="8496944" cy="4824536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51520" y="260648"/>
            <a:ext cx="85072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chemeClr val="tx2"/>
                </a:solidFill>
              </a:rPr>
              <a:t>Концентрация внутрисемейных рисков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23928" y="328498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02" y="2276872"/>
            <a:ext cx="7376923" cy="317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100267" y="4659393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9,0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1041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5452" y="0"/>
            <a:ext cx="8229600" cy="1143000"/>
          </a:xfrm>
        </p:spPr>
        <p:txBody>
          <a:bodyPr>
            <a:norm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4400" b="1" kern="12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III. </a:t>
            </a:r>
            <a:r>
              <a:rPr lang="ru-RU" sz="4400" b="1" kern="12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Внешние риски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318250"/>
              </p:ext>
            </p:extLst>
          </p:nvPr>
        </p:nvGraphicFramePr>
        <p:xfrm>
          <a:off x="359531" y="1829097"/>
          <a:ext cx="8496944" cy="46741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5659"/>
                <a:gridCol w="3241285"/>
              </a:tblGrid>
              <a:tr h="4678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Убежденность в том, что реальными угрозами для жизни и здоровья ребенка являются: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Доля родителей московских школьников, %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6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</a:t>
                      </a:r>
                      <a:r>
                        <a:rPr lang="ru-RU" sz="1600" dirty="0" smtClean="0">
                          <a:effectLst/>
                        </a:rPr>
                        <a:t>личные </a:t>
                      </a:r>
                      <a:r>
                        <a:rPr lang="ru-RU" sz="1600" dirty="0">
                          <a:effectLst/>
                        </a:rPr>
                        <a:t>хулиганы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32,4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6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</a:t>
                      </a:r>
                      <a:r>
                        <a:rPr lang="ru-RU" sz="1600" dirty="0" smtClean="0">
                          <a:effectLst/>
                        </a:rPr>
                        <a:t>одростковые </a:t>
                      </a:r>
                      <a:r>
                        <a:rPr lang="ru-RU" sz="1600" dirty="0">
                          <a:effectLst/>
                        </a:rPr>
                        <a:t>компании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34,9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6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л</a:t>
                      </a:r>
                      <a:r>
                        <a:rPr lang="ru-RU" sz="1600" dirty="0" smtClean="0">
                          <a:effectLst/>
                        </a:rPr>
                        <a:t>ихачи </a:t>
                      </a:r>
                      <a:r>
                        <a:rPr lang="ru-RU" sz="1600" dirty="0">
                          <a:effectLst/>
                        </a:rPr>
                        <a:t>на дорогах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48,6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6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</a:t>
                      </a:r>
                      <a:r>
                        <a:rPr lang="ru-RU" sz="1600" dirty="0" smtClean="0">
                          <a:effectLst/>
                        </a:rPr>
                        <a:t>аркоманы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47,4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83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</a:t>
                      </a:r>
                      <a:r>
                        <a:rPr lang="ru-RU" sz="1600" dirty="0" smtClean="0">
                          <a:effectLst/>
                        </a:rPr>
                        <a:t>актериальные </a:t>
                      </a:r>
                      <a:r>
                        <a:rPr lang="ru-RU" sz="1600" dirty="0">
                          <a:effectLst/>
                        </a:rPr>
                        <a:t>и вирусные инфекции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23,8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6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л</a:t>
                      </a:r>
                      <a:r>
                        <a:rPr lang="ru-RU" sz="1600" dirty="0" smtClean="0">
                          <a:effectLst/>
                        </a:rPr>
                        <a:t>юди </a:t>
                      </a:r>
                      <a:r>
                        <a:rPr lang="ru-RU" sz="1600" dirty="0">
                          <a:effectLst/>
                        </a:rPr>
                        <a:t>другой национальности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21,3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6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</a:t>
                      </a:r>
                      <a:r>
                        <a:rPr lang="ru-RU" sz="1600" dirty="0" smtClean="0">
                          <a:effectLst/>
                        </a:rPr>
                        <a:t>аньяки </a:t>
                      </a:r>
                      <a:r>
                        <a:rPr lang="ru-RU" sz="1600" dirty="0">
                          <a:effectLst/>
                        </a:rPr>
                        <a:t>и педофилы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51,7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7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</a:t>
                      </a:r>
                      <a:r>
                        <a:rPr lang="ru-RU" sz="1600" dirty="0" smtClean="0">
                          <a:effectLst/>
                        </a:rPr>
                        <a:t>есамостоятельность </a:t>
                      </a:r>
                      <a:r>
                        <a:rPr lang="ru-RU" sz="1600" dirty="0">
                          <a:effectLst/>
                        </a:rPr>
                        <a:t>самих детей, незнание ими правил безопасности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28,9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6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</a:t>
                      </a:r>
                      <a:r>
                        <a:rPr lang="ru-RU" sz="1600" dirty="0" smtClean="0">
                          <a:effectLst/>
                        </a:rPr>
                        <a:t>авнодушие </a:t>
                      </a:r>
                      <a:r>
                        <a:rPr lang="ru-RU" sz="1600" dirty="0">
                          <a:effectLst/>
                        </a:rPr>
                        <a:t>окружающих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22,9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83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</a:t>
                      </a:r>
                      <a:r>
                        <a:rPr lang="ru-RU" sz="1600" dirty="0" smtClean="0">
                          <a:effectLst/>
                        </a:rPr>
                        <a:t>еквалифицированные </a:t>
                      </a:r>
                      <a:r>
                        <a:rPr lang="ru-RU" sz="1600" dirty="0">
                          <a:effectLst/>
                        </a:rPr>
                        <a:t>медработники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30,6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7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</a:t>
                      </a:r>
                      <a:r>
                        <a:rPr lang="ru-RU" sz="1600" dirty="0" smtClean="0">
                          <a:effectLst/>
                        </a:rPr>
                        <a:t>нтернет </a:t>
                      </a:r>
                      <a:r>
                        <a:rPr lang="ru-RU" sz="1600" dirty="0">
                          <a:effectLst/>
                        </a:rPr>
                        <a:t>и другие средства массовой информации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20,6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686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83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Отметили хотя бы один из перечисленных пунктов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82,9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59531" y="1428745"/>
            <a:ext cx="84969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Реальные угрозы жизни и здоровью ребенка по мнению респондентов, %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930847"/>
            <a:ext cx="8784976" cy="40011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marL="0" lvl="2" algn="ctr"/>
            <a:r>
              <a:rPr lang="ru-RU" sz="2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Что угрожает ребенку за пределами школы и дома?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59531" y="6365557"/>
            <a:ext cx="87844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Оценка </a:t>
            </a:r>
            <a:r>
              <a:rPr lang="ru-RU" altLang="ru-RU" sz="12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дифференциации школ</a:t>
            </a:r>
            <a:r>
              <a:rPr lang="ru-RU" altLang="ru-RU" sz="12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altLang="ru-RU" sz="12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от «наименьшая угроза» до «самая острая угроза». </a:t>
            </a:r>
            <a:endParaRPr lang="ru-RU" altLang="ru-RU" sz="1200" b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В </a:t>
            </a:r>
            <a:r>
              <a:rPr lang="ru-RU" altLang="ru-RU" sz="12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таблице - </a:t>
            </a:r>
            <a:r>
              <a:rPr lang="ru-RU" altLang="ru-RU" sz="12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доля </a:t>
            </a:r>
            <a:r>
              <a:rPr lang="ru-RU" altLang="ru-RU" sz="12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ответов </a:t>
            </a:r>
            <a:r>
              <a:rPr lang="ru-RU" altLang="ru-RU" sz="12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«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самая острая угроза</a:t>
            </a:r>
            <a:r>
              <a:rPr lang="ru-RU" altLang="ru-RU" sz="12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». </a:t>
            </a:r>
            <a:endParaRPr lang="ru-RU" altLang="ru-RU" sz="1200" b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28849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23528" y="1340768"/>
            <a:ext cx="8496944" cy="504056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chemeClr val="tx2"/>
                </a:solidFill>
              </a:rPr>
              <a:t>Концентрация </a:t>
            </a:r>
            <a:r>
              <a:rPr lang="ru-RU" b="1" dirty="0" smtClean="0">
                <a:solidFill>
                  <a:schemeClr val="tx2"/>
                </a:solidFill>
              </a:rPr>
              <a:t>внешних рисков</a:t>
            </a:r>
            <a:endParaRPr lang="ru-RU" b="1" dirty="0">
              <a:solidFill>
                <a:schemeClr val="tx2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228850"/>
            <a:ext cx="6881822" cy="336039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796136" y="2924944"/>
            <a:ext cx="1188000" cy="252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внешних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42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Сочетания различных типов субъективных </a:t>
            </a:r>
            <a:r>
              <a:rPr lang="ru-RU" b="1" dirty="0">
                <a:solidFill>
                  <a:schemeClr val="tx2"/>
                </a:solidFill>
              </a:rPr>
              <a:t>рисков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081097"/>
              </p:ext>
            </p:extLst>
          </p:nvPr>
        </p:nvGraphicFramePr>
        <p:xfrm>
          <a:off x="467543" y="1700808"/>
          <a:ext cx="8280921" cy="4680519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068068"/>
                <a:gridCol w="2068934"/>
                <a:gridCol w="2068934"/>
                <a:gridCol w="2074985"/>
              </a:tblGrid>
              <a:tr h="819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%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Системные риски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Внутрисемейные риски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Внешние риски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20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Системные риски</a:t>
                      </a:r>
                      <a:endParaRPr lang="ru-RU" sz="18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7,6</a:t>
                      </a:r>
                      <a:endParaRPr lang="ru-RU" sz="18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9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Внутрисемейные риски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2,4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2,3</a:t>
                      </a:r>
                      <a:endParaRPr lang="ru-RU" sz="18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7121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Внешние риски</a:t>
                      </a:r>
                      <a:endParaRPr lang="ru-RU" sz="18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33,8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10,4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15,7</a:t>
                      </a:r>
                      <a:endParaRPr lang="ru-RU" sz="18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7151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1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Фиксируются все виды рисков одновременно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23,0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Овал 4"/>
          <p:cNvSpPr/>
          <p:nvPr/>
        </p:nvSpPr>
        <p:spPr>
          <a:xfrm>
            <a:off x="3203848" y="4149080"/>
            <a:ext cx="720080" cy="504056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37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Типы субъективных рисков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76731" y="1844824"/>
            <a:ext cx="360040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55600"/>
            <a:r>
              <a:rPr lang="en-US" b="1" dirty="0" smtClean="0"/>
              <a:t>I. </a:t>
            </a:r>
            <a:r>
              <a:rPr lang="ru-RU" b="1" dirty="0" smtClean="0"/>
              <a:t>СИСТЕМНЫЕ РИСКИ</a:t>
            </a: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76731" y="2780928"/>
            <a:ext cx="357672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55600"/>
            <a:r>
              <a:rPr lang="en-US" b="1" dirty="0" smtClean="0"/>
              <a:t>II. </a:t>
            </a:r>
            <a:r>
              <a:rPr lang="ru-RU" b="1" dirty="0" smtClean="0"/>
              <a:t>ВНУТРИСЕМЕЙНЫЕ РИСКИ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64895" y="3717032"/>
            <a:ext cx="360040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55600"/>
            <a:r>
              <a:rPr lang="en-US" b="1" dirty="0" smtClean="0"/>
              <a:t>III. </a:t>
            </a:r>
            <a:r>
              <a:rPr lang="ru-RU" b="1" dirty="0" smtClean="0"/>
              <a:t>ВНЕШНИЕ РИСКИ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177626" y="1844824"/>
            <a:ext cx="3384376" cy="6480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О предложении образовательных услуг</a:t>
            </a:r>
            <a:endParaRPr lang="ru-RU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1" name="Прямая со стрелкой 10"/>
          <p:cNvCxnSpPr>
            <a:stCxn id="8" idx="1"/>
          </p:cNvCxnSpPr>
          <p:nvPr/>
        </p:nvCxnSpPr>
        <p:spPr>
          <a:xfrm flipH="1">
            <a:off x="4601562" y="2168860"/>
            <a:ext cx="576064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2"/>
          <p:cNvGrpSpPr/>
          <p:nvPr/>
        </p:nvGrpSpPr>
        <p:grpSpPr>
          <a:xfrm>
            <a:off x="4601562" y="2788600"/>
            <a:ext cx="3960440" cy="648072"/>
            <a:chOff x="4601562" y="2788600"/>
            <a:chExt cx="3960440" cy="648072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5177626" y="2788600"/>
              <a:ext cx="3384376" cy="64807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2">
                      <a:lumMod val="50000"/>
                    </a:schemeClr>
                  </a:solidFill>
                </a:rPr>
                <a:t>О «неплатежеспособном» спросе на образовательные услуги</a:t>
              </a:r>
              <a:endParaRPr lang="ru-RU" sz="16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cxnSp>
          <p:nvCxnSpPr>
            <p:cNvPr id="12" name="Прямая со стрелкой 11"/>
            <p:cNvCxnSpPr/>
            <p:nvPr/>
          </p:nvCxnSpPr>
          <p:spPr>
            <a:xfrm flipH="1">
              <a:off x="4601562" y="3112636"/>
              <a:ext cx="576064" cy="0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Группа 13"/>
          <p:cNvGrpSpPr/>
          <p:nvPr/>
        </p:nvGrpSpPr>
        <p:grpSpPr>
          <a:xfrm>
            <a:off x="4572000" y="3717032"/>
            <a:ext cx="3960440" cy="648072"/>
            <a:chOff x="4601562" y="2788600"/>
            <a:chExt cx="3960440" cy="648072"/>
          </a:xfrm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5177626" y="2788600"/>
              <a:ext cx="3384376" cy="64807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2">
                      <a:lumMod val="50000"/>
                    </a:schemeClr>
                  </a:solidFill>
                </a:rPr>
                <a:t>Об опасностях, которые окружают ребенка вне семьи и школы </a:t>
              </a:r>
              <a:endParaRPr lang="ru-RU" sz="16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cxnSp>
          <p:nvCxnSpPr>
            <p:cNvPr id="17" name="Прямая со стрелкой 16"/>
            <p:cNvCxnSpPr/>
            <p:nvPr/>
          </p:nvCxnSpPr>
          <p:spPr>
            <a:xfrm flipH="1">
              <a:off x="4601562" y="3112636"/>
              <a:ext cx="576064" cy="0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92172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23528" y="1484784"/>
            <a:ext cx="8496944" cy="504056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196" y="31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Концентрация </a:t>
            </a:r>
            <a:r>
              <a:rPr lang="ru-RU" b="1" dirty="0">
                <a:solidFill>
                  <a:schemeClr val="tx2"/>
                </a:solidFill>
              </a:rPr>
              <a:t>различных типов </a:t>
            </a:r>
            <a:r>
              <a:rPr lang="ru-RU" b="1" dirty="0" smtClean="0">
                <a:solidFill>
                  <a:schemeClr val="tx2"/>
                </a:solidFill>
              </a:rPr>
              <a:t>субъективных </a:t>
            </a:r>
            <a:r>
              <a:rPr lang="ru-RU" b="1" dirty="0">
                <a:solidFill>
                  <a:schemeClr val="tx2"/>
                </a:solidFill>
              </a:rPr>
              <a:t>рисков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709" y="2132856"/>
            <a:ext cx="7206582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Левая фигурная скобка 2"/>
          <p:cNvSpPr/>
          <p:nvPr/>
        </p:nvSpPr>
        <p:spPr>
          <a:xfrm>
            <a:off x="2195736" y="3649670"/>
            <a:ext cx="432048" cy="1656184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475656" y="429309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69,6%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104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8356" y="497150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2"/>
                </a:solidFill>
              </a:rPr>
              <a:t>Концентрация субъективных рисков, имеющих высокую степень </a:t>
            </a:r>
            <a:r>
              <a:rPr lang="ru-RU" b="1" dirty="0" smtClean="0">
                <a:solidFill>
                  <a:schemeClr val="tx2"/>
                </a:solidFill>
              </a:rPr>
              <a:t>выраженности</a:t>
            </a:r>
            <a:endParaRPr lang="ru-RU" dirty="0"/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1381502784"/>
              </p:ext>
            </p:extLst>
          </p:nvPr>
        </p:nvGraphicFramePr>
        <p:xfrm>
          <a:off x="1475656" y="2708920"/>
          <a:ext cx="4307651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1" name="Группа 10"/>
          <p:cNvGrpSpPr/>
          <p:nvPr/>
        </p:nvGrpSpPr>
        <p:grpSpPr>
          <a:xfrm>
            <a:off x="1115616" y="2132856"/>
            <a:ext cx="7200800" cy="4320480"/>
            <a:chOff x="0" y="0"/>
            <a:chExt cx="6153150" cy="3305175"/>
          </a:xfrm>
        </p:grpSpPr>
        <p:sp>
          <p:nvSpPr>
            <p:cNvPr id="12" name="Надпись 2"/>
            <p:cNvSpPr txBox="1">
              <a:spLocks noChangeArrowheads="1"/>
            </p:cNvSpPr>
            <p:nvPr/>
          </p:nvSpPr>
          <p:spPr bwMode="auto">
            <a:xfrm>
              <a:off x="4248150" y="476250"/>
              <a:ext cx="1856740" cy="7334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200" b="1">
                  <a:effectLst/>
                  <a:latin typeface="Times New Roman"/>
                  <a:ea typeface="Calibri"/>
                  <a:cs typeface="Times New Roman"/>
                </a:rPr>
                <a:t>Ни одного типа рисков, имеющего высокую степень выраженности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3" name="Надпись 2"/>
            <p:cNvSpPr txBox="1">
              <a:spLocks noChangeArrowheads="1"/>
            </p:cNvSpPr>
            <p:nvPr/>
          </p:nvSpPr>
          <p:spPr bwMode="auto">
            <a:xfrm>
              <a:off x="4229100" y="1322070"/>
              <a:ext cx="1924050" cy="89846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200" b="1" dirty="0">
                  <a:effectLst/>
                  <a:latin typeface="Times New Roman"/>
                  <a:ea typeface="Calibri"/>
                  <a:cs typeface="Times New Roman"/>
                </a:rPr>
                <a:t>1 тип субъективного риска, имеющего высокую степень выраженности</a:t>
              </a:r>
              <a:endParaRPr lang="ru-RU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4" name="Надпись 2"/>
            <p:cNvSpPr txBox="1">
              <a:spLocks noChangeArrowheads="1"/>
            </p:cNvSpPr>
            <p:nvPr/>
          </p:nvSpPr>
          <p:spPr bwMode="auto">
            <a:xfrm>
              <a:off x="4229100" y="2200274"/>
              <a:ext cx="1856740" cy="100474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200" b="1" dirty="0">
                  <a:effectLst/>
                  <a:latin typeface="Times New Roman"/>
                  <a:ea typeface="Calibri"/>
                  <a:cs typeface="Times New Roman"/>
                </a:rPr>
                <a:t>2- 3 типа субъективных рисков, имеющих высокую степень выраженности</a:t>
              </a:r>
              <a:r>
                <a:rPr lang="ru-RU" sz="1200" dirty="0">
                  <a:effectLst/>
                  <a:latin typeface="Times New Roman"/>
                  <a:ea typeface="Calibri"/>
                  <a:cs typeface="Times New Roman"/>
                </a:rPr>
                <a:t> </a:t>
              </a:r>
              <a:endParaRPr lang="ru-RU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0" y="0"/>
              <a:ext cx="6153150" cy="330517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altLang="ru-RU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8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Заключение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256584"/>
          </a:xfrm>
        </p:spPr>
        <p:txBody>
          <a:bodyPr>
            <a:normAutofit fontScale="62500" lnSpcReduction="20000"/>
          </a:bodyPr>
          <a:lstStyle/>
          <a:p>
            <a:pPr marL="633413" indent="-633413"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3800" dirty="0">
                <a:solidFill>
                  <a:schemeClr val="accent1">
                    <a:lumMod val="75000"/>
                  </a:schemeClr>
                </a:solidFill>
              </a:rPr>
              <a:t>Согласно предложенной методологии, наиболее распространенными оказываются опасения, связанные с </a:t>
            </a:r>
            <a:r>
              <a:rPr lang="ru-RU" sz="3800" b="1" i="1" dirty="0">
                <a:solidFill>
                  <a:schemeClr val="accent1">
                    <a:lumMod val="75000"/>
                  </a:schemeClr>
                </a:solidFill>
              </a:rPr>
              <a:t>внешними рисками </a:t>
            </a:r>
            <a:r>
              <a:rPr lang="ru-RU" sz="3800" dirty="0">
                <a:solidFill>
                  <a:schemeClr val="accent1">
                    <a:lumMod val="75000"/>
                  </a:schemeClr>
                </a:solidFill>
              </a:rPr>
              <a:t>(30%)</a:t>
            </a:r>
          </a:p>
          <a:p>
            <a:pPr marL="633413" indent="-633413"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3800" b="1" i="1" dirty="0">
                <a:solidFill>
                  <a:schemeClr val="accent1">
                    <a:lumMod val="75000"/>
                  </a:schemeClr>
                </a:solidFill>
              </a:rPr>
              <a:t>Внутрисемейные риски </a:t>
            </a:r>
            <a:r>
              <a:rPr lang="ru-RU" sz="3800" dirty="0">
                <a:solidFill>
                  <a:schemeClr val="accent1">
                    <a:lumMod val="75000"/>
                  </a:schemeClr>
                </a:solidFill>
              </a:rPr>
              <a:t>представляются наименее распространенными по субъективным оценкам (9%)</a:t>
            </a:r>
          </a:p>
          <a:p>
            <a:pPr marL="633413" indent="-633413"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3800" dirty="0">
                <a:solidFill>
                  <a:schemeClr val="accent1">
                    <a:lumMod val="75000"/>
                  </a:schemeClr>
                </a:solidFill>
              </a:rPr>
              <a:t>Убеждены в наличии немалого числа </a:t>
            </a:r>
            <a:r>
              <a:rPr lang="ru-RU" sz="3800" b="1" i="1" dirty="0">
                <a:solidFill>
                  <a:schemeClr val="accent1">
                    <a:lumMod val="75000"/>
                  </a:schemeClr>
                </a:solidFill>
              </a:rPr>
              <a:t>системных</a:t>
            </a:r>
            <a:r>
              <a:rPr lang="ru-RU" sz="3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800" b="1" i="1" dirty="0">
                <a:solidFill>
                  <a:schemeClr val="accent1">
                    <a:lumMod val="75000"/>
                  </a:schemeClr>
                </a:solidFill>
              </a:rPr>
              <a:t>рисков</a:t>
            </a:r>
            <a:r>
              <a:rPr lang="ru-RU" sz="3800" dirty="0">
                <a:solidFill>
                  <a:schemeClr val="accent1">
                    <a:lumMod val="75000"/>
                  </a:schemeClr>
                </a:solidFill>
              </a:rPr>
              <a:t> 13% родителей школьников. Наиболее распространенной является неудовлетворенность </a:t>
            </a:r>
            <a:r>
              <a:rPr lang="ru-RU" sz="3800" dirty="0" smtClean="0">
                <a:solidFill>
                  <a:schemeClr val="accent1">
                    <a:lumMod val="75000"/>
                  </a:schemeClr>
                </a:solidFill>
              </a:rPr>
              <a:t>микроклиматом </a:t>
            </a:r>
            <a:r>
              <a:rPr lang="ru-RU" sz="3800" dirty="0">
                <a:solidFill>
                  <a:schemeClr val="accent1">
                    <a:lumMod val="75000"/>
                  </a:schemeClr>
                </a:solidFill>
              </a:rPr>
              <a:t>в школе</a:t>
            </a:r>
            <a:r>
              <a:rPr lang="en-US" sz="3800" dirty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ru-RU" sz="3800" dirty="0">
                <a:solidFill>
                  <a:schemeClr val="accent1">
                    <a:lumMod val="75000"/>
                  </a:schemeClr>
                </a:solidFill>
              </a:rPr>
              <a:t>классе,</a:t>
            </a:r>
            <a:r>
              <a:rPr lang="en-US" sz="3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800" dirty="0">
                <a:solidFill>
                  <a:schemeClr val="accent1">
                    <a:lumMod val="75000"/>
                  </a:schemeClr>
                </a:solidFill>
              </a:rPr>
              <a:t>однако критике подвергается и качество школьного образования (в </a:t>
            </a:r>
            <a:r>
              <a:rPr lang="ru-RU" sz="3800" dirty="0" err="1">
                <a:solidFill>
                  <a:schemeClr val="accent1">
                    <a:lumMod val="75000"/>
                  </a:schemeClr>
                </a:solidFill>
              </a:rPr>
              <a:t>т.ч</a:t>
            </a:r>
            <a:r>
              <a:rPr lang="ru-RU" sz="3800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3800" dirty="0" smtClean="0">
                <a:solidFill>
                  <a:schemeClr val="accent1">
                    <a:lumMod val="75000"/>
                  </a:schemeClr>
                </a:solidFill>
              </a:rPr>
              <a:t>профессиональные </a:t>
            </a:r>
            <a:r>
              <a:rPr lang="ru-RU" sz="3800" dirty="0">
                <a:solidFill>
                  <a:schemeClr val="accent1">
                    <a:lumMod val="75000"/>
                  </a:schemeClr>
                </a:solidFill>
              </a:rPr>
              <a:t>компетенции работников школы).</a:t>
            </a:r>
          </a:p>
          <a:p>
            <a:pPr marL="633413" indent="-633413"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3800" dirty="0">
                <a:solidFill>
                  <a:schemeClr val="accent1">
                    <a:lumMod val="75000"/>
                  </a:schemeClr>
                </a:solidFill>
              </a:rPr>
              <a:t>Более половины родителей московских школьников не видят поводов для серьезных опасений, связанных с школьным образованием своих детей (56%).</a:t>
            </a:r>
          </a:p>
          <a:p>
            <a:pPr marL="633413" indent="-633413">
              <a:spcBef>
                <a:spcPts val="1200"/>
              </a:spcBef>
              <a:buFont typeface="Wingdings" pitchFamily="2" charset="2"/>
              <a:buChar char="ü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5472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060848"/>
            <a:ext cx="8352928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Спасибо за внимание!</a:t>
            </a:r>
            <a:endParaRPr lang="ru-RU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33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chemeClr val="tx2"/>
                </a:solidFill>
              </a:rPr>
              <a:t>Методологические пояснения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1"/>
            <a:ext cx="8229600" cy="3816424"/>
          </a:xfrm>
        </p:spPr>
        <p:txBody>
          <a:bodyPr>
            <a:normAutofit/>
          </a:bodyPr>
          <a:lstStyle/>
          <a:p>
            <a:pPr marL="633413" indent="-633413">
              <a:buFont typeface="Wingdings" pitchFamily="2" charset="2"/>
              <a:buChar char="ü"/>
            </a:pPr>
            <a:r>
              <a:rPr lang="ru-RU" sz="2800" dirty="0" smtClean="0"/>
              <a:t>Эмпирическая база – </a:t>
            </a:r>
            <a:r>
              <a:rPr lang="ru-RU" sz="2800" dirty="0"/>
              <a:t>обследование «Образование в Москве: риски большого </a:t>
            </a:r>
            <a:r>
              <a:rPr lang="ru-RU" sz="2800" dirty="0" smtClean="0"/>
              <a:t>города» (2013 г., г. Москва, 1800 респондентов).</a:t>
            </a:r>
          </a:p>
          <a:p>
            <a:pPr marL="633413" indent="-633413">
              <a:buFont typeface="Wingdings" pitchFamily="2" charset="2"/>
              <a:buChar char="ü"/>
            </a:pPr>
            <a:r>
              <a:rPr lang="ru-RU" sz="2800" dirty="0" smtClean="0"/>
              <a:t>Объект исследования – родители (опекуны) московских школьников 1-11 классов.</a:t>
            </a:r>
          </a:p>
          <a:p>
            <a:pPr marL="633413" indent="-633413">
              <a:buFont typeface="Wingdings" pitchFamily="2" charset="2"/>
              <a:buChar char="ü"/>
            </a:pPr>
            <a:r>
              <a:rPr lang="ru-RU" sz="2800" dirty="0" smtClean="0"/>
              <a:t>Предмет исследования - субъективные представления </a:t>
            </a:r>
            <a:r>
              <a:rPr lang="ru-RU" sz="2800" dirty="0"/>
              <a:t>родителей о рисках, связанных со школьным образованием их </a:t>
            </a:r>
            <a:r>
              <a:rPr lang="ru-RU" sz="2800" dirty="0" smtClean="0"/>
              <a:t>детей.</a:t>
            </a:r>
            <a:endParaRPr lang="ru-RU" sz="28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5171575"/>
            <a:ext cx="8640960" cy="1152128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400" dirty="0" smtClean="0"/>
              <a:t>В фокусе внимания - типология субъективных рисков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0125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I.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Системные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риски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72816"/>
            <a:ext cx="8640960" cy="4525963"/>
          </a:xfrm>
        </p:spPr>
        <p:txBody>
          <a:bodyPr/>
          <a:lstStyle/>
          <a:p>
            <a:pPr marL="630238" lvl="0" indent="-630238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Низкое качество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образования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1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  <a:p>
            <a:pPr marL="630238" lvl="0" indent="-630238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Плохой микроклимат в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школе/классе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hlinkClick r:id="rId3" action="ppaction://hlinksldjump"/>
              </a:rPr>
              <a:t>2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  <a:p>
            <a:pPr marL="630238" lvl="0" indent="-630238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Недостаток дополнительного образования в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школе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hlinkClick r:id="rId4" action="ppaction://hlinksldjump"/>
              </a:rPr>
              <a:t>3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  <a:p>
            <a:pPr marL="630238" lvl="0" indent="-630238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Плохие условия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пребывания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hlinkClick r:id="rId5" action="ppaction://hlinksldjump"/>
              </a:rPr>
              <a:t>4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  <a:p>
            <a:pPr marL="630238" lvl="0" indent="-630238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Перегрузка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школьника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hlinkClick r:id="rId6" action="ppaction://hlinksldjump"/>
              </a:rPr>
              <a:t>5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  <a:p>
            <a:pPr marL="630238" lvl="0" indent="-630238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Высокая дифференциация московских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школ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hlinkClick r:id="rId7" action="ppaction://hlinksldjump"/>
              </a:rPr>
              <a:t>6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930847"/>
            <a:ext cx="8784976" cy="40011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marL="0" lvl="2" algn="ctr"/>
            <a:r>
              <a:rPr lang="ru-RU" sz="2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Чем пугает образовательная среда родителей московских школьников?</a:t>
            </a:r>
          </a:p>
        </p:txBody>
      </p:sp>
    </p:spTree>
    <p:extLst>
      <p:ext uri="{BB962C8B-B14F-4D97-AF65-F5344CB8AC3E}">
        <p14:creationId xmlns:p14="http://schemas.microsoft.com/office/powerpoint/2010/main" val="1027484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1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Низкое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качество образования</a:t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094037"/>
              </p:ext>
            </p:extLst>
          </p:nvPr>
        </p:nvGraphicFramePr>
        <p:xfrm>
          <a:off x="827584" y="1844824"/>
          <a:ext cx="7291308" cy="30963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09930"/>
                <a:gridCol w="2781378"/>
              </a:tblGrid>
              <a:tr h="10533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Неудовлетворенность следующими характеристиками школы, в которой учится ребенок: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Доля родителей московских школьников, %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07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качеством преподавания в школе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4,9</a:t>
                      </a:r>
                      <a:endParaRPr lang="ru-RU" sz="18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07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квалификацией учителей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4,6</a:t>
                      </a:r>
                      <a:endParaRPr lang="ru-RU" sz="18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07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требованиями к ученикам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6,3</a:t>
                      </a:r>
                      <a:endParaRPr lang="ru-RU" sz="18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07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подготовкой к ГИА и ЕГЭ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7,1</a:t>
                      </a:r>
                      <a:endParaRPr lang="ru-RU" sz="18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14406" y="996697"/>
            <a:ext cx="77871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0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Неудовлетворенность качеством основного образования в школе,%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27584" y="5526524"/>
            <a:ext cx="784887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Оценка удовлетворенности респондента характеристиками </a:t>
            </a:r>
            <a:r>
              <a:rPr lang="ru-RU" altLang="ru-RU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школы: не </a:t>
            </a: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удовлетворены - скорее не удовлетворены – скорее удовлетворены – </a:t>
            </a:r>
            <a:r>
              <a:rPr lang="ru-RU" altLang="ru-RU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удовлетворены.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В </a:t>
            </a: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таблице - суммарная доля ответов «не удовлетворены» и «скорее не удовлетворены». </a:t>
            </a:r>
          </a:p>
        </p:txBody>
      </p:sp>
    </p:spTree>
    <p:extLst>
      <p:ext uri="{BB962C8B-B14F-4D97-AF65-F5344CB8AC3E}">
        <p14:creationId xmlns:p14="http://schemas.microsoft.com/office/powerpoint/2010/main" val="324789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0100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2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Плохой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микроклимат в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школе/классе</a:t>
            </a:r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91680" y="1124744"/>
            <a:ext cx="582601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Неудовлетворенность микроклиматом в школе,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%</a:t>
            </a:r>
            <a:endParaRPr lang="ru-RU" altLang="ru-RU" sz="2000" b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27584" y="5526524"/>
            <a:ext cx="784887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Оценка удовлетворенности респондента характеристиками </a:t>
            </a:r>
            <a:r>
              <a:rPr lang="ru-RU" altLang="ru-RU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школы: не </a:t>
            </a: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удовлетворены - скорее не удовлетворены – скорее удовлетворены – </a:t>
            </a:r>
            <a:r>
              <a:rPr lang="ru-RU" altLang="ru-RU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удовлетворены.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В </a:t>
            </a: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таблице - суммарная доля ответов «не удовлетворены» и «скорее не удовлетворены».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407372"/>
              </p:ext>
            </p:extLst>
          </p:nvPr>
        </p:nvGraphicFramePr>
        <p:xfrm>
          <a:off x="800959" y="1916832"/>
          <a:ext cx="7338892" cy="30963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39363"/>
                <a:gridCol w="2799529"/>
              </a:tblGrid>
              <a:tr h="1074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Неудовлетворенность следующими характеристиками школы, в которой учится ребенок: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Доля родителей московских школьников, %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42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отношение учителей к ученикам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6,2</a:t>
                      </a:r>
                      <a:endParaRPr lang="ru-RU" sz="18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42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отношения между учениками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9,3</a:t>
                      </a:r>
                      <a:endParaRPr lang="ru-RU" sz="18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42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обеспечение безопасности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5,2</a:t>
                      </a:r>
                      <a:endParaRPr lang="ru-RU" sz="18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42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национальный состав классов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20,7</a:t>
                      </a:r>
                      <a:endParaRPr lang="ru-RU" sz="18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42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число учеников в классах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16,6</a:t>
                      </a:r>
                      <a:endParaRPr lang="ru-RU" sz="18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539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0100"/>
            <a:ext cx="8784976" cy="1258660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3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Недостаток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дополнительного образования в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школе</a:t>
            </a:r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47664" y="1268760"/>
            <a:ext cx="582281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Неудовлетворенность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возможностями получения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дополнительного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образования в школе,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%</a:t>
            </a:r>
            <a:endParaRPr lang="ru-RU" altLang="ru-RU" sz="2000" b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27584" y="5526524"/>
            <a:ext cx="784887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Оценка удовлетворенности респондента характеристиками </a:t>
            </a:r>
            <a:r>
              <a:rPr lang="ru-RU" altLang="ru-RU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школы: не </a:t>
            </a: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удовлетворены - скорее не удовлетворены – скорее удовлетворены – </a:t>
            </a:r>
            <a:r>
              <a:rPr lang="ru-RU" altLang="ru-RU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удовлетворены.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В </a:t>
            </a: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таблице - суммарная доля ответов «не удовлетворены» и «скорее не удовлетворены».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184071"/>
              </p:ext>
            </p:extLst>
          </p:nvPr>
        </p:nvGraphicFramePr>
        <p:xfrm>
          <a:off x="890414" y="2204864"/>
          <a:ext cx="7426001" cy="3096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93243"/>
                <a:gridCol w="2832758"/>
              </a:tblGrid>
              <a:tr h="13346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Неудовлетворенность следующими характеристиками школы, в которой учится ребенок: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Доля родителей московских школьников, %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808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возможность дополнительных занятий в помещении школы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8,6</a:t>
                      </a:r>
                    </a:p>
                  </a:txBody>
                  <a:tcPr marL="68580" marR="68580" marT="0" marB="0" anchor="ctr"/>
                </a:tc>
              </a:tr>
              <a:tr h="8808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организация внеклассных мероприятий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8,4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27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0100"/>
            <a:ext cx="8784976" cy="1258660"/>
          </a:xfrm>
        </p:spPr>
        <p:txBody>
          <a:bodyPr>
            <a:normAutofit/>
          </a:bodyPr>
          <a:lstStyle/>
          <a:p>
            <a:pPr marL="630238" lvl="0" indent="-630238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4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Плохие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условия пребывания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41399" y="1422648"/>
            <a:ext cx="663534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Неудовлетворенность условиями пребывания в школе,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%</a:t>
            </a:r>
            <a:endParaRPr lang="ru-RU" altLang="ru-RU" sz="2000" b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27584" y="5526524"/>
            <a:ext cx="784887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Оценка удовлетворенности респондента характеристиками </a:t>
            </a:r>
            <a:r>
              <a:rPr lang="ru-RU" altLang="ru-RU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школы: не </a:t>
            </a: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удовлетворены - скорее не удовлетворены – скорее удовлетворены – </a:t>
            </a:r>
            <a:r>
              <a:rPr lang="ru-RU" altLang="ru-RU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удовлетворены.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В </a:t>
            </a: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таблице - суммарная доля ответов «не удовлетворены» и «скорее не удовлетворены».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059014"/>
              </p:ext>
            </p:extLst>
          </p:nvPr>
        </p:nvGraphicFramePr>
        <p:xfrm>
          <a:off x="827584" y="2060848"/>
          <a:ext cx="7535057" cy="30963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60698"/>
                <a:gridCol w="2874359"/>
              </a:tblGrid>
              <a:tr h="15797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Неудовлетворенность следующими характеристиками школы, в которой учится ребенок: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Доля родителей московских школьников, %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5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оборудование и материальная база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7,3</a:t>
                      </a:r>
                    </a:p>
                  </a:txBody>
                  <a:tcPr marL="68580" marR="68580" marT="0" marB="0" anchor="ctr"/>
                </a:tc>
              </a:tr>
              <a:tr h="505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здание и территория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5,4</a:t>
                      </a:r>
                    </a:p>
                  </a:txBody>
                  <a:tcPr marL="68580" marR="68580" marT="0" marB="0" anchor="ctr"/>
                </a:tc>
              </a:tr>
              <a:tr h="505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</a:t>
                      </a:r>
                      <a:r>
                        <a:rPr lang="ru-RU" sz="1800" dirty="0" smtClean="0">
                          <a:effectLst/>
                        </a:rPr>
                        <a:t>итание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13,6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22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0100"/>
            <a:ext cx="8784976" cy="1258660"/>
          </a:xfrm>
        </p:spPr>
        <p:txBody>
          <a:bodyPr>
            <a:normAutofit/>
          </a:bodyPr>
          <a:lstStyle/>
          <a:p>
            <a:pPr marL="630238" lvl="0" indent="-630238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5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Перегрузка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школьника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73541" y="1422648"/>
            <a:ext cx="457105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Отношение к перегрузке школьника,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%</a:t>
            </a:r>
            <a:endParaRPr lang="ru-RU" altLang="ru-RU" sz="2000" b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27584" y="6049745"/>
            <a:ext cx="784887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На основе ответов на </a:t>
            </a:r>
            <a:r>
              <a:rPr lang="ru-RU" altLang="ru-RU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вопросы-альтернативы.  </a:t>
            </a:r>
            <a:endParaRPr lang="ru-RU" altLang="ru-RU" sz="1400" b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494838"/>
              </p:ext>
            </p:extLst>
          </p:nvPr>
        </p:nvGraphicFramePr>
        <p:xfrm>
          <a:off x="827584" y="2060848"/>
          <a:ext cx="7560840" cy="3600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76646"/>
                <a:gridCol w="2884194"/>
              </a:tblGrid>
              <a:tr h="983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Согласие со следующими утверждениями: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Доля родителей московских школьников, %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9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Завышенные требования к ученикам только вредят детям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37,1</a:t>
                      </a:r>
                    </a:p>
                  </a:txBody>
                  <a:tcPr marL="68580" marR="68580" marT="0" marB="0" anchor="ctr"/>
                </a:tc>
              </a:tr>
              <a:tr h="649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У ребенка должно быть много свободного от учебы времени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39,2</a:t>
                      </a:r>
                    </a:p>
                  </a:txBody>
                  <a:tcPr marL="68580" marR="68580" marT="0" marB="0" anchor="ctr"/>
                </a:tc>
              </a:tr>
              <a:tr h="13181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Для ребенка лучше не получить каких-то знаний, чем находиться в постоянном стрессе из-за перегрузки в школе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43,0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533525" y="29162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8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1230</TotalTime>
  <Words>1206</Words>
  <Application>Microsoft Office PowerPoint</Application>
  <PresentationFormat>Экран (4:3)</PresentationFormat>
  <Paragraphs>248</Paragraphs>
  <Slides>23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Риски, связанные с образованием, в представлении родителей московских школьников</vt:lpstr>
      <vt:lpstr>Типы субъективных рисков</vt:lpstr>
      <vt:lpstr>Методологические пояснения</vt:lpstr>
      <vt:lpstr>I. Системные риски</vt:lpstr>
      <vt:lpstr>(1) Низкое качество образования </vt:lpstr>
      <vt:lpstr>(2) Плохой микроклимат в школе/классе</vt:lpstr>
      <vt:lpstr>(3) Недостаток дополнительного образования в школе</vt:lpstr>
      <vt:lpstr>(4) Плохие условия пребывания</vt:lpstr>
      <vt:lpstr>(5) Перегрузка школьника</vt:lpstr>
      <vt:lpstr>(6) Высокая дифференциация московских школ</vt:lpstr>
      <vt:lpstr>Распространенность системных рисков</vt:lpstr>
      <vt:lpstr>Концентрация системных рисков</vt:lpstr>
      <vt:lpstr>II. Внутрисемейные риски</vt:lpstr>
      <vt:lpstr>(1) Высокие расходы на образование</vt:lpstr>
      <vt:lpstr>(2) Отказ от работы ради хорошего образования ребенка </vt:lpstr>
      <vt:lpstr>Презентация PowerPoint</vt:lpstr>
      <vt:lpstr>III. Внешние риски</vt:lpstr>
      <vt:lpstr>Концентрация внешних рисков</vt:lpstr>
      <vt:lpstr>Сочетания различных типов субъективных рисков</vt:lpstr>
      <vt:lpstr>Концентрация различных типов субъективных рисков</vt:lpstr>
      <vt:lpstr>Концентрация субъективных рисков, имеющих высокую степень выраженности</vt:lpstr>
      <vt:lpstr>Заключение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 жизни среднего класса в Москве</dc:title>
  <dc:creator>Pishniak</dc:creator>
  <cp:lastModifiedBy>admin</cp:lastModifiedBy>
  <cp:revision>125</cp:revision>
  <cp:lastPrinted>2014-02-24T13:13:17Z</cp:lastPrinted>
  <dcterms:created xsi:type="dcterms:W3CDTF">2013-05-28T09:21:34Z</dcterms:created>
  <dcterms:modified xsi:type="dcterms:W3CDTF">2015-06-05T06:58:05Z</dcterms:modified>
</cp:coreProperties>
</file>