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435" r:id="rId2"/>
    <p:sldId id="504" r:id="rId3"/>
    <p:sldId id="509" r:id="rId4"/>
    <p:sldId id="510" r:id="rId5"/>
    <p:sldId id="512" r:id="rId6"/>
    <p:sldId id="514" r:id="rId7"/>
    <p:sldId id="515" r:id="rId8"/>
    <p:sldId id="516" r:id="rId9"/>
    <p:sldId id="522" r:id="rId10"/>
    <p:sldId id="474" r:id="rId11"/>
    <p:sldId id="511" r:id="rId12"/>
    <p:sldId id="517" r:id="rId13"/>
    <p:sldId id="519" r:id="rId14"/>
    <p:sldId id="520" r:id="rId15"/>
    <p:sldId id="521" r:id="rId16"/>
    <p:sldId id="523" r:id="rId17"/>
    <p:sldId id="431" r:id="rId1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82"/>
    <a:srgbClr val="1C2A55"/>
    <a:srgbClr val="213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29" autoAdjust="0"/>
    <p:restoredTop sz="92630" autoAdjust="0"/>
  </p:normalViewPr>
  <p:slideViewPr>
    <p:cSldViewPr snapToGrid="0" snapToObjects="1">
      <p:cViewPr varScale="1">
        <p:scale>
          <a:sx n="69" d="100"/>
          <a:sy n="69" d="100"/>
        </p:scale>
        <p:origin x="150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98CEB53-0488-46CF-93E3-F5728B5520C6}" type="datetimeFigureOut">
              <a:rPr lang="ru-RU"/>
              <a:pPr>
                <a:defRPr/>
              </a:pPr>
              <a:t>12.11.2015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8165F79C-E4D5-418C-BBB1-CED79D90707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13227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9668B-F44B-459A-87D9-C1E6535C922D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B3FB-7CA2-45D0-B9A6-B7378DE9172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ADC55-1B9D-4B58-85B7-0AEB7B431BAD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23AF1-3C48-4FFE-B19A-7435F4ED502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0FD9C-56C9-46BF-B84D-FF34E500C0BA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90DE5-1C9A-43A7-9461-0B1AFF1758B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B8503-633D-4976-8ACE-FBDBDDAE64D3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031BF-65B3-43D6-9377-62A92DEEF96B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4D4EA-4658-447D-92AA-F57D4CA1785C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20B64-8F08-417B-91AE-C1EA7AC4891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B2F81-63A1-49CD-8441-673123B340EC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3F14E-2955-4672-B524-9C33CA227B7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DFAEF-C520-4CD1-A6CB-21B1122D87A5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9CBEC-66C2-4A2F-89EC-2ADAF156DBD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12EEE-2149-47DD-B5F2-E93A50E36766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37739-AE5B-496E-AEA9-3379A68152F8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C3C85-2253-414F-8786-2E38849942F8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CE55D-E777-4637-8FA4-61004FB5AF59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02E74-2989-43D2-B072-B8367D9081CB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8C65D-436B-4240-9CDB-EC9B99CCBAE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AFDA6-65A3-4B7B-9B9D-4DC7D076A49F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ABBBB-3555-45F3-B31A-D12107F2E93D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43769AD-D07E-4A13-B365-D575580B6041}" type="datetime1">
              <a:rPr lang="en-US"/>
              <a:pPr>
                <a:defRPr/>
              </a:pPr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EAC05836-BAE4-42C1-B6B7-D5DA1038CA74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37931F6662F40B31B5DB6DA509C1778B96FA8C75FCB3AD315BEFE3AE0ADAFCDCFC2B8F7374A3A59A11L9J" TargetMode="External"/><Relationship Id="rId2" Type="http://schemas.openxmlformats.org/officeDocument/2006/relationships/hyperlink" Target="consultantplus://offline/ref=37931F6662F40B31B5DB6DA509C1778B9EF68377FBB8F03B53B6EFAC0DD5A3CBFB62837274A3A519LEJ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s540109.vk.me/c418216/v418216039/551b/HF35jvz-6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8" y="4727575"/>
            <a:ext cx="178435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550863" y="4581525"/>
            <a:ext cx="7850187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Изображение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5084763"/>
            <a:ext cx="190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849085"/>
            <a:ext cx="8746445" cy="4402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Принципы и правила общественного контроля в свете реализации Федерального закона «Об основах общественного контроля </a:t>
            </a:r>
          </a:p>
          <a:p>
            <a:pPr algn="ctr" eaLnBrk="1" hangingPunct="1"/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в Российской Федерации».</a:t>
            </a:r>
          </a:p>
          <a:p>
            <a:pPr algn="ctr" eaLnBrk="1" hangingPunct="1"/>
            <a:endParaRPr lang="ru-RU" altLang="ru-RU" sz="28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000066"/>
                </a:solidFill>
                <a:latin typeface="Myriad Pro Semibold" charset="0"/>
              </a:rPr>
              <a:t>Нормативные правовые основы государственно-общественного управления образовательной организации города Москвы. </a:t>
            </a:r>
          </a:p>
          <a:p>
            <a:pPr algn="ctr" eaLnBrk="1" hangingPunct="1"/>
            <a:r>
              <a:rPr lang="ru-RU" altLang="ru-RU" sz="3600" b="1" dirty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6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679269"/>
            <a:ext cx="8791303" cy="574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6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943" y="679269"/>
            <a:ext cx="8791303" cy="5840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Нормативные правовые основы 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государственно-общественного управления 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образовательной организации 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города Москвы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331304"/>
            <a:ext cx="8746445" cy="6200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400" dirty="0" smtClean="0"/>
          </a:p>
          <a:p>
            <a:pPr algn="ctr" eaLnBrk="1" hangingPunct="1"/>
            <a:endParaRPr lang="ru-RU" sz="2400" dirty="0" smtClean="0"/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ctr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Нормативные правовые акты:</a:t>
            </a:r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Федеральный закон от 29.12.2012 № 273-ФЗ «Об образовании  в Российской Федерации»</a:t>
            </a:r>
            <a:endParaRPr lang="en-US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  <a:buFontTx/>
              <a:buChar char="•"/>
            </a:pPr>
            <a:endParaRPr lang="en-US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Закон г. Москвы от 20.06.2001 № 25 «О развитии образования в городе Москве»</a:t>
            </a:r>
            <a:endParaRPr lang="en-US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  <a:buFontTx/>
              <a:buChar char="•"/>
            </a:pPr>
            <a:endParaRPr lang="ru-RU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Закон г. Москвы от 29.06.2005 № 32 «О профессиональном образовании в городе Москве»</a:t>
            </a: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ctr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Локальные нормативные акты (учредительный документ): </a:t>
            </a:r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Устав образовательной организации предусматривает полномочия и компетенцию органов управления образовательной организации</a:t>
            </a: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  <a:ea typeface="+mn-ea"/>
              </a:rPr>
              <a:t>Локальные нормативные акты образовательной организации</a:t>
            </a: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endParaRPr lang="ru-RU" sz="2000" b="1" kern="0" dirty="0" smtClean="0">
              <a:solidFill>
                <a:srgbClr val="003F82"/>
              </a:solidFill>
              <a:latin typeface="Times New Roman"/>
              <a:ea typeface="+mn-ea"/>
            </a:endParaRPr>
          </a:p>
          <a:p>
            <a:pPr marL="342900" lvl="0" indent="-342900" algn="just" defTabSz="914400" eaLnBrk="1" hangingPunct="1">
              <a:spcBef>
                <a:spcPct val="20000"/>
              </a:spcBef>
            </a:pPr>
            <a:endParaRPr lang="ru-RU" sz="16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algn="ctr" eaLnBrk="1" hangingPunct="1"/>
            <a:endParaRPr lang="ru-RU" sz="2800" dirty="0" smtClean="0"/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156754"/>
            <a:ext cx="8746445" cy="63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12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12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5943" y="500063"/>
            <a:ext cx="8746445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Статья 26 Федеральный закон от 29.12.2012 N 273-ФЗ «Об образовании в Российской Федерации»</a:t>
            </a:r>
          </a:p>
          <a:p>
            <a:pPr algn="ctr"/>
            <a:r>
              <a:rPr lang="ru-RU" sz="13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Управление образовательной организацией</a:t>
            </a:r>
          </a:p>
          <a:p>
            <a:pPr lvl="0"/>
            <a:endParaRPr lang="ru-RU" sz="13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Управление образовательной организацией осуществляется в соответствии с законодательством Российской Федерации с учетом особенностей, установленных настоящим Федеральным законом.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Управление образовательной организацией осуществляется на основе </a:t>
            </a:r>
            <a:r>
              <a:rPr lang="ru-RU" sz="13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сочетания принципов единоначалия и коллегиальности.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Единоличным исполнительным органом образовательной организации является руководитель образовательной организации (ректор, директор, заведующий, начальник или иной руководитель), который осуществляет текущее руководство деятельностью образовательной организации.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4. В образовательной организации </a:t>
            </a:r>
            <a:r>
              <a:rPr lang="ru-RU" sz="13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формируются коллегиальные органы управления, к которым относятся </a:t>
            </a: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общее собрание (конференция) работников образовательной организации (в профессиональной образовательной организации и образовательной организации высшего образования - общее собрание (конференция) работников и обучающихся образовательной организации), педагогический совет (в образовательной организации высшего образования - ученый совет), </a:t>
            </a:r>
            <a:r>
              <a:rPr lang="ru-RU" sz="13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 также могут формироваться </a:t>
            </a: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попечительский совет, управляющий совет, наблюдательный совет и другие коллегиальные органы управления, предусмотренные уставом соответствующей образовательной организации.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5. Структура, порядок формирования, срок полномочий и компетенция органов управления образовательной организацией, порядок принятия ими решений и выступления от имени образовательной организации </a:t>
            </a:r>
            <a:r>
              <a:rPr lang="ru-RU" sz="13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устанавливаются уставом</a:t>
            </a:r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образовательной организации в соответствии с законодательством Российской Федерации.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6. В целях учета мнения обучающихся,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родителей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  <a:hlinkClick r:id="rId2"/>
              </a:rPr>
              <a:t>(законных представителей) несовершеннолетних обучающихся и педагогических работников по вопросам управления образовательной организацией и при принятии образовательной организацией локальных нормативных актов, затрагивающих их права и законные интересы, 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по инициативе обучающихся, родителей (законных представителей) несовершеннолетних обучающихся и педагогических работников в образовательной организации:</a:t>
            </a:r>
          </a:p>
          <a:p>
            <a:pPr lvl="0" algn="just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1) создаются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  <a:hlinkClick r:id="rId3"/>
              </a:rPr>
              <a:t>советы обучающихся (в профессиональной образовательной организации и образовательной организации высшего образования - студенческие советы),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советы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  <a:hlinkClick r:id="rId3"/>
              </a:rPr>
              <a:t> родителей (законных представителей) несовершеннолетних обучающихся или иные;</a:t>
            </a:r>
          </a:p>
          <a:p>
            <a:pPr lvl="0" algn="just"/>
            <a:r>
              <a:rPr lang="ru-RU" sz="1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действуют профессиональные союзы обучающихся и (или) работников образовательной организации (далее - представительные органы обучающихся, представительные органы работников).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156754"/>
            <a:ext cx="8746445" cy="63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12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12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5943" y="500062"/>
            <a:ext cx="874644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Статья 25 Федеральный закон от 29.12.2012 N 273-ФЗ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«Об образовании в Российской Федерации»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Устав образовательной организации</a:t>
            </a:r>
          </a:p>
          <a:p>
            <a:pPr lvl="0"/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Образовательная организация </a:t>
            </a:r>
            <a:r>
              <a:rPr lang="ru-RU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действует на основании устава, утвержденного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порядке, установленном законодательством Российской Федерации.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уставе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 </a:t>
            </a:r>
            <a:r>
              <a:rPr lang="ru-RU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должна содержаться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наряду с информацией, предусмотренной законодательством Российской Федерации, следующая информация: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1) тип образовательной организации;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2) учредитель или учредители образовательной организации;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3) виды реализуемых образовательных программ с указанием уровня образования и (или) направленности;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структура и компетенция органов управления образовательной организацией, порядок их формирования и сроки полномочий.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3. В образовательной организации должны быть созданы условия для ознакомления всех работников, обучающихся, родителей (законных представителей) несовершеннолетних обучающихся с ее уставом.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156754"/>
            <a:ext cx="8746445" cy="63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marL="342900" lvl="0" indent="-342900" algn="ctr" defTabSz="914400" eaLnBrk="1" hangingPunct="1">
              <a:spcBef>
                <a:spcPct val="20000"/>
              </a:spcBef>
            </a:pPr>
            <a:endParaRPr lang="ru-RU" sz="12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algn="ctr" eaLnBrk="1" hangingPunct="1"/>
            <a:endParaRPr lang="ru-RU" sz="1200" dirty="0" smtClean="0"/>
          </a:p>
          <a:p>
            <a:pPr algn="ctr" eaLnBrk="1" hangingPunct="1"/>
            <a:endParaRPr lang="ru-RU" sz="1200" dirty="0" smtClean="0"/>
          </a:p>
          <a:p>
            <a:pPr algn="ctr" eaLnBrk="1" hangingPunct="1"/>
            <a: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12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12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5943" y="500062"/>
            <a:ext cx="8746445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 С Т А В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Государственного бюджетного общеобразовательного учреждения города Москвы</a:t>
            </a:r>
          </a:p>
          <a:p>
            <a:pPr lvl="0"/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en-US" b="1" dirty="0" smtClean="0">
                <a:latin typeface="Times New Roman"/>
                <a:ea typeface="Times New Roman"/>
              </a:rPr>
              <a:t>III</a:t>
            </a:r>
            <a:r>
              <a:rPr lang="ru-RU" b="1" dirty="0" smtClean="0">
                <a:latin typeface="Times New Roman"/>
                <a:ea typeface="Times New Roman"/>
              </a:rPr>
              <a:t>. ОРГАНИЗАЦИЯ ДЕЯТЕЛЬНОСТИ И УПРАВЛЕНИЕ УЧРЕЖДЕНИЕМ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 3.1. СТРУКТУРА ОРГАНОВ УПРАВЛЕНИЯ УЧРЕЖДЕНИЕМ</a:t>
            </a:r>
          </a:p>
          <a:p>
            <a:endParaRPr lang="ru-RU" sz="1600" dirty="0" smtClean="0"/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Управление Учреждением осуществляется в соответствии с нормативными правовыми актами Российской Федерации и города Москвы и настоящим Уставом. Управление Учреждением осуществляется на основе сочетания принципов единоначалия и коллегиальности.</a:t>
            </a:r>
          </a:p>
          <a:p>
            <a:pPr algn="just"/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Единоличным исполнительным органом Учреждения является директор Учреждения (далее - Руководитель).</a:t>
            </a:r>
          </a:p>
          <a:p>
            <a:pPr algn="just"/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Коллегиальными органами управления Учреждением являются: Общее собрание работников образовательного учреждения, Педагогический совет, Управляющий совет.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целях учета мнения обучающихся, родителей (законных представителей) несовершеннолетних обучающихся и педагогических работников по вопросам управления Учреждения и при принятии Учреждением локальных нормативных актов, затрагивающих их права и законные интересы,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 инициативе обучающихся, родителей (законных представителей) несовершеннолетних обучающихся и педагогических работников в Учреждении: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1) создаются советы обучающихся, советы родителей (законных представителей) несовершеннолетних обучающихся (далее - советы обучающихся, советы родителей);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2) действуют профессиональные союзы обучающихся и (или) работников Учреждения (далее - представительные органы обучающихся, представительные органы работников).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endParaRPr lang="ru-RU" sz="16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TextBox 18"/>
          <p:cNvSpPr txBox="1">
            <a:spLocks noChangeArrowheads="1"/>
          </p:cNvSpPr>
          <p:nvPr/>
        </p:nvSpPr>
        <p:spPr bwMode="auto">
          <a:xfrm>
            <a:off x="875211" y="1410790"/>
            <a:ext cx="7889966" cy="3388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</a:pPr>
            <a:r>
              <a:rPr lang="ru-RU" altLang="ru-RU" dirty="0" smtClean="0"/>
              <a:t>Задать </a:t>
            </a:r>
            <a:r>
              <a:rPr lang="ru-RU" altLang="ru-RU" dirty="0"/>
              <a:t>интересующий вопрос </a:t>
            </a:r>
            <a:r>
              <a:rPr lang="ru-RU" altLang="ru-RU" dirty="0" smtClean="0"/>
              <a:t>или получить консультацию возможно</a:t>
            </a:r>
            <a:r>
              <a:rPr lang="ru-RU" altLang="ru-RU" dirty="0"/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b="1" dirty="0" smtClean="0"/>
              <a:t>по </a:t>
            </a:r>
            <a:r>
              <a:rPr lang="en-US" altLang="ru-RU" b="1" dirty="0" smtClean="0"/>
              <a:t>e-mail</a:t>
            </a:r>
            <a:r>
              <a:rPr lang="ru-RU" altLang="ru-RU" b="1" dirty="0" smtClean="0"/>
              <a:t>: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FeklinSI@mgpu.ru</a:t>
            </a:r>
            <a:r>
              <a:rPr lang="ru-RU" altLang="ru-RU" dirty="0" smtClean="0"/>
              <a:t>  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sergeyfeklin@gmail.com</a:t>
            </a:r>
            <a:r>
              <a:rPr lang="ru-RU" altLang="ru-RU" dirty="0" smtClean="0"/>
              <a:t>  </a:t>
            </a:r>
            <a:r>
              <a:rPr lang="en-US" altLang="ru-RU" dirty="0" smtClean="0"/>
              <a:t> </a:t>
            </a: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b="1" dirty="0" smtClean="0"/>
              <a:t>по телефону: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dirty="0" smtClean="0"/>
              <a:t>8(495)951-71-44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ru-RU" altLang="ru-RU" dirty="0" smtClean="0"/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ru-RU" dirty="0" smtClean="0"/>
              <a:t>http://www.mgpu.ru/subdivision.php?subdivision=433</a:t>
            </a:r>
            <a:endParaRPr lang="en-US" altLang="ru-RU" dirty="0"/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371475" y="476249"/>
            <a:ext cx="8212138" cy="128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Myriad Pro" pitchFamily="34" charset="0"/>
                <a:ea typeface="+mj-ea"/>
                <a:cs typeface="Arial" pitchFamily="34" charset="0"/>
              </a:rPr>
              <a:t>Юридическая клиника (консультация) ГАОУ ВО МГПУ</a:t>
            </a:r>
          </a:p>
          <a:p>
            <a:pPr algn="ctr" eaLnBrk="1" hangingPunct="1">
              <a:defRPr/>
            </a:pPr>
            <a:endParaRPr lang="ru-RU" sz="2000" b="1" dirty="0" smtClean="0">
              <a:solidFill>
                <a:schemeClr val="tx2"/>
              </a:solidFill>
              <a:latin typeface="Myriad Pro" pitchFamily="34" charset="0"/>
              <a:ea typeface="+mj-ea"/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Myriad Pro" pitchFamily="34" charset="0"/>
                <a:ea typeface="+mj-ea"/>
                <a:cs typeface="Arial" pitchFamily="34" charset="0"/>
              </a:rPr>
              <a:t>Лаборатория образовательного права ГАОУ ВО МГПУ</a:t>
            </a:r>
          </a:p>
          <a:p>
            <a:pPr algn="ctr" eaLnBrk="1" hangingPunct="1">
              <a:defRPr/>
            </a:pPr>
            <a:endParaRPr lang="en-US" sz="2800" dirty="0">
              <a:solidFill>
                <a:schemeClr val="tx2"/>
              </a:solidFill>
              <a:latin typeface="Myriad Pro" pitchFamily="34" charset="0"/>
              <a:ea typeface="+mj-ea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9144000" cy="142875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2" name="Picture 2" descr="http://cs540109.vk.me/c418216/v418216039/551b/HF35jvz-6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58038" y="4727575"/>
            <a:ext cx="178435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Изображение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5267643"/>
            <a:ext cx="190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6035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endParaRPr lang="ru-RU" altLang="ru-RU" sz="2000" b="1" dirty="0" smtClean="0">
              <a:solidFill>
                <a:srgbClr val="000066"/>
              </a:solidFill>
              <a:latin typeface="Myriad Pro Semibold" charset="0"/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Принципы и правила общественного контроля в свете реализации Федерального закона «Об основах общественного контроля </a:t>
            </a:r>
          </a:p>
          <a:p>
            <a:pPr algn="ctr" eaLnBrk="1" hangingPunct="1"/>
            <a:r>
              <a:rPr lang="ru-RU" altLang="ru-RU" sz="2000" b="1" dirty="0" smtClean="0">
                <a:solidFill>
                  <a:srgbClr val="000066"/>
                </a:solidFill>
                <a:latin typeface="Myriad Pro Semibold" charset="0"/>
              </a:rPr>
              <a:t>в Российской Федерации»</a:t>
            </a:r>
            <a:endParaRPr lang="ru-RU" sz="2000" b="1" dirty="0" smtClean="0"/>
          </a:p>
          <a:p>
            <a:pPr algn="ctr" eaLnBrk="1" hangingPunct="1"/>
            <a:endParaRPr lang="ru-RU" sz="2000" b="1" dirty="0" smtClean="0">
              <a:latin typeface="Arial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Общественный контроль в сфере образования – это </a:t>
            </a:r>
            <a:r>
              <a:rPr lang="ru-RU" b="1" dirty="0" smtClean="0">
                <a:latin typeface="Times New Roman"/>
                <a:ea typeface="Times New Roman"/>
              </a:rPr>
              <a:t>деятельность субъектов общественного контроля,</a:t>
            </a:r>
            <a:r>
              <a:rPr lang="ru-RU" dirty="0" smtClean="0">
                <a:latin typeface="Times New Roman"/>
                <a:ea typeface="Times New Roman"/>
              </a:rPr>
              <a:t> осуществляемая </a:t>
            </a:r>
            <a:r>
              <a:rPr lang="ru-RU" b="1" dirty="0" smtClean="0">
                <a:latin typeface="Times New Roman"/>
                <a:ea typeface="Times New Roman"/>
              </a:rPr>
              <a:t>в целях наблюдения </a:t>
            </a:r>
            <a:br>
              <a:rPr lang="ru-RU" b="1" dirty="0" smtClean="0">
                <a:latin typeface="Times New Roman"/>
                <a:ea typeface="Times New Roman"/>
              </a:rPr>
            </a:br>
            <a:r>
              <a:rPr lang="ru-RU" b="1" dirty="0" smtClean="0">
                <a:latin typeface="Times New Roman"/>
                <a:ea typeface="Times New Roman"/>
              </a:rPr>
              <a:t>за деятельностью</a:t>
            </a:r>
            <a:r>
              <a:rPr lang="ru-RU" dirty="0" smtClean="0">
                <a:latin typeface="Times New Roman"/>
                <a:ea typeface="Times New Roman"/>
              </a:rPr>
              <a:t>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с федеральными законами отдельные публичные полномочия, а также </a:t>
            </a:r>
            <a:r>
              <a:rPr lang="ru-RU" b="1" dirty="0" smtClean="0">
                <a:latin typeface="Times New Roman"/>
                <a:ea typeface="Times New Roman"/>
              </a:rPr>
              <a:t>в целях общественной проверки, анализа и общественной оценки издаваемых ими актов и принимаемых решений в сфере образования.</a:t>
            </a:r>
          </a:p>
          <a:p>
            <a:pPr algn="just"/>
            <a:endParaRPr lang="ru-RU" dirty="0" smtClean="0">
              <a:latin typeface="Times New Roman"/>
              <a:ea typeface="Times New Roman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Правовые основы общественного контроля, в том числе в сфере образования, определены </a:t>
            </a:r>
            <a:r>
              <a:rPr lang="ru-RU" b="1" dirty="0" smtClean="0">
                <a:latin typeface="Times New Roman"/>
                <a:ea typeface="Times New Roman"/>
              </a:rPr>
              <a:t>Федеральным законом от 21 июля 2014 г. № 212-ФЗ «Об основах общественного контроля в Российской Федерации».</a:t>
            </a:r>
          </a:p>
          <a:p>
            <a:pPr algn="just"/>
            <a:endParaRPr lang="ru-RU" dirty="0" smtClean="0">
              <a:latin typeface="Times New Roman"/>
              <a:ea typeface="Times New Roman"/>
            </a:endParaRPr>
          </a:p>
          <a:p>
            <a:pPr algn="just"/>
            <a:r>
              <a:rPr lang="ru-RU" dirty="0" smtClean="0">
                <a:latin typeface="Times New Roman"/>
                <a:ea typeface="Times New Roman"/>
              </a:rPr>
              <a:t>Осуществление общественного контроля регулируется Федеральным законом №212-ФЗ, другими федеральными законами и иными нормативными правовыми актами Российской Федерации, законами и иными нормативными правовыми актами субъектов Российской Федерации, муниципальными нормативными правовыми актами.</a:t>
            </a:r>
          </a:p>
          <a:p>
            <a:pPr algn="just"/>
            <a:r>
              <a:rPr lang="ru-RU" b="1" i="1" dirty="0" smtClean="0">
                <a:latin typeface="Times New Roman"/>
                <a:ea typeface="Times New Roman"/>
              </a:rPr>
              <a:t>Например, общественные наблюдатели во время ЕГЭ в соответствии с ч.15 ст. 59 Федерального закона № 273-ФЗ </a:t>
            </a:r>
          </a:p>
          <a:p>
            <a:pPr algn="just"/>
            <a:endParaRPr lang="ru-RU" b="1" dirty="0" smtClean="0">
              <a:latin typeface="Times New Roman"/>
              <a:ea typeface="Times New Roman"/>
            </a:endParaRPr>
          </a:p>
          <a:p>
            <a:pPr algn="just"/>
            <a:r>
              <a:rPr lang="ru-RU" sz="2000" b="1" dirty="0" smtClean="0"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endParaRPr lang="ru-RU" sz="2000" dirty="0" smtClean="0">
              <a:latin typeface="Times New Roman"/>
              <a:ea typeface="Times New Roman"/>
            </a:endParaRPr>
          </a:p>
          <a:p>
            <a:pPr algn="just"/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78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b="1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Субъектами общественного контроля являются: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Общественная палата Российской Федерации;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палаты субъектов Российской Федерации;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палаты (советы) муниципальных образований;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советы при законодательных (представительных)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и исполнительных органах государственной власти, в том числе субъектов Российской Федерации.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b="1" dirty="0" smtClean="0">
                <a:latin typeface="Times New Roman"/>
                <a:ea typeface="Times New Roman"/>
              </a:rPr>
              <a:t>Для осуществления общественного контроля могут создаваться: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наблюдательные комиссии;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инспекции;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группы общественного контроля;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иные организационные структуры общественного контроля.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контроль </a:t>
            </a:r>
            <a:r>
              <a:rPr lang="ru-RU" sz="2000" b="1" dirty="0" smtClean="0">
                <a:latin typeface="Times New Roman"/>
                <a:ea typeface="Times New Roman"/>
              </a:rPr>
              <a:t>осуществляется в формах </a:t>
            </a:r>
            <a:r>
              <a:rPr lang="ru-RU" sz="2000" dirty="0" smtClean="0">
                <a:latin typeface="Times New Roman"/>
                <a:ea typeface="Times New Roman"/>
              </a:rPr>
              <a:t>общественного мониторинга, общественной проверки, общественной экспертизы, общественных обсуждений, общественных (публичных) слушаниях и других формах взаимодействия.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контроль может осуществляться как в формах, предусмотренных Федеральным законом № 212-ФЗ, так и </a:t>
            </a:r>
            <a:r>
              <a:rPr lang="ru-RU" sz="2000" b="1" dirty="0" smtClean="0">
                <a:latin typeface="Times New Roman"/>
                <a:ea typeface="Times New Roman"/>
              </a:rPr>
              <a:t>в иных формах, предусмотренных другими федеральными законами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16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 smtClean="0">
                <a:latin typeface="Times New Roman"/>
                <a:ea typeface="Times New Roman"/>
              </a:rPr>
              <a:t>Например, ч. 1 ст. 21 Федерального закона от 29.12.2010 N 436-ФЗ «О защите детей от информации, причиняющей вред их здоровью и развитию» зарегистрированные общественные объединения и иные некоммерческие организации в соответствии с их уставами, а также граждане вправе осуществлять в соответствии с законодательством Российской Федерации общественный контроль за соблюдением требований настоящего Федерального закона. При осуществлении общественного контроля общественные объединения и иные некоммерческие организации, граждане вправе осуществлять мониторинг оборота информационной продукции и доступа детей к информации, в том числе посредством создания "горячих линий".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endParaRPr lang="ru-RU" sz="2800" dirty="0" smtClean="0"/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мониторинг ‒ осуществляемое субъектом общественного контроля </a:t>
            </a:r>
            <a:r>
              <a:rPr lang="ru-RU" sz="2000" b="1" dirty="0" smtClean="0">
                <a:latin typeface="Times New Roman"/>
                <a:ea typeface="Times New Roman"/>
              </a:rPr>
              <a:t>постоянное (систематическое) или временное наблюдение </a:t>
            </a:r>
            <a:br>
              <a:rPr lang="ru-RU" sz="2000" b="1" dirty="0" smtClean="0">
                <a:latin typeface="Times New Roman"/>
                <a:ea typeface="Times New Roman"/>
              </a:rPr>
            </a:br>
            <a:r>
              <a:rPr lang="ru-RU" sz="2000" b="1" dirty="0" smtClean="0">
                <a:latin typeface="Times New Roman"/>
                <a:ea typeface="Times New Roman"/>
              </a:rPr>
              <a:t>за деятельностью</a:t>
            </a:r>
            <a:r>
              <a:rPr lang="ru-RU" sz="2000" dirty="0" smtClean="0">
                <a:latin typeface="Times New Roman"/>
                <a:ea typeface="Times New Roman"/>
              </a:rPr>
              <a:t> органов государственной власти, органов местного самоуправления, </a:t>
            </a:r>
            <a:r>
              <a:rPr lang="ru-RU" sz="2000" b="1" dirty="0" smtClean="0">
                <a:latin typeface="Times New Roman"/>
                <a:ea typeface="Times New Roman"/>
              </a:rPr>
              <a:t>государственных и муниципальных организаций</a:t>
            </a:r>
            <a:r>
              <a:rPr lang="ru-RU" sz="2000" dirty="0" smtClean="0">
                <a:latin typeface="Times New Roman"/>
                <a:ea typeface="Times New Roman"/>
              </a:rPr>
              <a:t>, иных органов и организаций, осуществляющих в соответствии с федеральными законами отдельные публичные полномочия.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Общественный мониторинг </a:t>
            </a:r>
            <a:r>
              <a:rPr lang="ru-RU" sz="2000" b="1" dirty="0" smtClean="0">
                <a:latin typeface="Times New Roman"/>
                <a:ea typeface="Times New Roman"/>
              </a:rPr>
              <a:t>проводится публично и открыто </a:t>
            </a:r>
            <a:r>
              <a:rPr lang="ru-RU" sz="2000" dirty="0" smtClean="0">
                <a:latin typeface="Times New Roman"/>
                <a:ea typeface="Times New Roman"/>
              </a:rPr>
              <a:t/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 использованием информационно-телекоммуникационных систем, в том числе информационно-телекоммуникационной сети «Интернет».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Общественная проверка ‒ проводимые субъектом общественного контроля </a:t>
            </a:r>
            <a:r>
              <a:rPr lang="ru-RU" sz="2000" b="1" dirty="0" smtClean="0">
                <a:latin typeface="Times New Roman"/>
                <a:ea typeface="Times New Roman"/>
              </a:rPr>
              <a:t>сбор и анализ информации, проверка фактов и обстоятельств</a:t>
            </a:r>
            <a:r>
              <a:rPr lang="ru-RU" sz="2000" dirty="0" smtClean="0">
                <a:latin typeface="Times New Roman"/>
                <a:ea typeface="Times New Roman"/>
              </a:rPr>
              <a:t>, касающихся общественно значимой деятельности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 федеральными законами отдельные публичные полномочия, а также деятельности, затрагивающей права и свободы человека и гражданина, права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и законные интересы общественных объединений и иных негосударственных некоммерческих организаций.</a:t>
            </a:r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66017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Общественная экспертиза – проводимые с привлечением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на добровольных началах экспертов в соответствующей сфере </a:t>
            </a:r>
            <a:r>
              <a:rPr lang="ru-RU" sz="2000" b="1" dirty="0" smtClean="0">
                <a:latin typeface="Times New Roman"/>
                <a:ea typeface="Times New Roman"/>
              </a:rPr>
              <a:t>анализ и оценка актов, проектов актов, решений, проектов решений, документов и других материалов, действий (бездействия)</a:t>
            </a:r>
            <a:r>
              <a:rPr lang="ru-RU" sz="2000" dirty="0" smtClean="0">
                <a:latin typeface="Times New Roman"/>
                <a:ea typeface="Times New Roman"/>
              </a:rPr>
              <a:t> 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с федеральными законами отдельные публичные полномочия, </a:t>
            </a:r>
            <a:r>
              <a:rPr lang="ru-RU" sz="2000" b="1" dirty="0" smtClean="0">
                <a:latin typeface="Times New Roman"/>
                <a:ea typeface="Times New Roman"/>
              </a:rPr>
              <a:t>проверка соответствия таких актов, проектов актов, решений, проектов решений, документов и других материалов требованиям законодательства</a:t>
            </a:r>
            <a:r>
              <a:rPr lang="ru-RU" sz="2000" dirty="0" smtClean="0">
                <a:latin typeface="Times New Roman"/>
                <a:ea typeface="Times New Roman"/>
              </a:rPr>
              <a:t>, а также проверка соблюдения прав и свобод человека и гражданина, прав и законных интересов общественных объединений и иных негосударственных некоммерческих организаций.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Общественное обсуждение – публичное </a:t>
            </a:r>
            <a:r>
              <a:rPr lang="ru-RU" sz="2000" b="1" dirty="0" smtClean="0">
                <a:latin typeface="Times New Roman"/>
                <a:ea typeface="Times New Roman"/>
              </a:rPr>
              <a:t>обсуждение общественно значимых вопросов, а также проектов решений </a:t>
            </a:r>
            <a:r>
              <a:rPr lang="ru-RU" sz="2000" dirty="0" smtClean="0">
                <a:latin typeface="Times New Roman"/>
                <a:ea typeface="Times New Roman"/>
              </a:rPr>
              <a:t>органов государственной власти, органов местного самоуправления, государственных и муниципальных организаций, иных органов и организаций, осуществляющих в соответствии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с федеральными законами отдельные публичные полномочия, с обязательным участием в таком обсуждении уполномоченных лиц указанных органов </a:t>
            </a:r>
            <a:br>
              <a:rPr lang="ru-RU" sz="2000" dirty="0" smtClean="0">
                <a:latin typeface="Times New Roman"/>
                <a:ea typeface="Times New Roman"/>
              </a:rPr>
            </a:br>
            <a:r>
              <a:rPr lang="ru-RU" sz="2000" dirty="0" smtClean="0">
                <a:latin typeface="Times New Roman"/>
                <a:ea typeface="Times New Roman"/>
              </a:rPr>
              <a:t>и организаций, представителей граждан и общественных объединений, интересы которых затрагиваются соответствующим решением.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00063"/>
          </a:xfrm>
          <a:prstGeom prst="rect">
            <a:avLst/>
          </a:prstGeom>
          <a:solidFill>
            <a:srgbClr val="F26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500" dirty="0">
              <a:latin typeface="Myriad Pro" pitchFamily="34" charset="0"/>
            </a:endParaRPr>
          </a:p>
        </p:txBody>
      </p:sp>
      <p:sp>
        <p:nvSpPr>
          <p:cNvPr id="2054" name="Title 1"/>
          <p:cNvSpPr txBox="1">
            <a:spLocks/>
          </p:cNvSpPr>
          <p:nvPr/>
        </p:nvSpPr>
        <p:spPr bwMode="auto">
          <a:xfrm>
            <a:off x="195943" y="679269"/>
            <a:ext cx="8791303" cy="569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800" dirty="0" smtClean="0"/>
          </a:p>
          <a:p>
            <a:pPr algn="ctr" eaLnBrk="1" hangingPunct="1"/>
            <a:endParaRPr lang="ru-RU" sz="2000" b="1" dirty="0" smtClean="0"/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Общественные советы по образованию являются экспертно-консультативными органами, создаваемыми органами исполнительной власти города Москвы в целях: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1) обеспечения </a:t>
            </a:r>
            <a:r>
              <a:rPr lang="ru-RU" sz="2000" b="1" dirty="0" smtClean="0">
                <a:latin typeface="Times New Roman"/>
                <a:ea typeface="Times New Roman"/>
              </a:rPr>
              <a:t>государственно-общественного характера управления </a:t>
            </a:r>
            <a:r>
              <a:rPr lang="ru-RU" sz="2000" dirty="0" smtClean="0">
                <a:latin typeface="Times New Roman"/>
                <a:ea typeface="Times New Roman"/>
              </a:rPr>
              <a:t>образованием;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2) обеспечения </a:t>
            </a:r>
            <a:r>
              <a:rPr lang="ru-RU" sz="2000" b="1" dirty="0" smtClean="0">
                <a:latin typeface="Times New Roman"/>
                <a:ea typeface="Times New Roman"/>
              </a:rPr>
              <a:t>независимой, вневедомственной экспертизы образовательных инициатив и программ</a:t>
            </a:r>
            <a:r>
              <a:rPr lang="ru-RU" sz="2000" dirty="0" smtClean="0">
                <a:latin typeface="Times New Roman"/>
                <a:ea typeface="Times New Roman"/>
              </a:rPr>
              <a:t>;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3) привлечения общественности, научных и деловых кругов к поддержке образования в городе Москве, в частности к формированию и реализации благотворительных программ;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4) содействия координации деятельности образовательных учреждений городской и отраслевых систем образования;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5) взаимодействия с федеральными образовательными организациями и структурами, образовательными системами других субъектов Российской Федерации и иностранных государств.</a:t>
            </a:r>
          </a:p>
          <a:p>
            <a:pPr lvl="0" indent="450215" algn="just">
              <a:spcAft>
                <a:spcPts val="0"/>
              </a:spcAft>
            </a:pPr>
            <a:endParaRPr lang="ru-RU" sz="2000" dirty="0" smtClean="0">
              <a:latin typeface="Times New Roman"/>
            </a:endParaRPr>
          </a:p>
          <a:p>
            <a:pPr lvl="0" indent="450215" algn="just">
              <a:spcAft>
                <a:spcPts val="0"/>
              </a:spcAft>
            </a:pPr>
            <a:r>
              <a:rPr lang="ru-RU" sz="2000" b="1" kern="0" dirty="0" smtClean="0">
                <a:solidFill>
                  <a:srgbClr val="003F82"/>
                </a:solidFill>
                <a:latin typeface="Times New Roman"/>
              </a:rPr>
              <a:t>Статья 12 Закона г. Москвы от 20.06.2001 № 25 «О развитии образования в городе Москве»</a:t>
            </a:r>
            <a:endParaRPr lang="en-US" sz="2000" b="1" kern="0" dirty="0" smtClean="0">
              <a:solidFill>
                <a:srgbClr val="003F82"/>
              </a:solidFill>
              <a:latin typeface="Times New Roman"/>
            </a:endParaRPr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ctr" eaLnBrk="1" hangingPunct="1"/>
            <a: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  <a:t/>
            </a:r>
            <a:br>
              <a:rPr lang="ru-RU" altLang="ru-RU" sz="3600" b="1" dirty="0" smtClean="0">
                <a:solidFill>
                  <a:srgbClr val="000066"/>
                </a:solidFill>
                <a:latin typeface="Myriad Pro Semibold" charset="0"/>
              </a:rPr>
            </a:br>
            <a:endParaRPr lang="en-US" altLang="ru-RU" sz="3600" b="1" dirty="0">
              <a:solidFill>
                <a:srgbClr val="21386F"/>
              </a:solidFill>
              <a:latin typeface="Myriad Pro Semibold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6715125"/>
            <a:ext cx="9144000" cy="142875"/>
          </a:xfrm>
          <a:prstGeom prst="rect">
            <a:avLst/>
          </a:prstGeom>
          <a:solidFill>
            <a:srgbClr val="4DB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1017</Words>
  <Application>Microsoft Office PowerPoint</Application>
  <PresentationFormat>Экран (4:3)</PresentationFormat>
  <Paragraphs>211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Myriad Pro</vt:lpstr>
      <vt:lpstr>Myriad Pro Semibold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Шимутина Е.Н.</cp:lastModifiedBy>
  <cp:revision>310</cp:revision>
  <dcterms:created xsi:type="dcterms:W3CDTF">2010-09-30T06:45:29Z</dcterms:created>
  <dcterms:modified xsi:type="dcterms:W3CDTF">2015-11-12T14:45:59Z</dcterms:modified>
</cp:coreProperties>
</file>